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46" r:id="rId4"/>
    <p:sldMasterId id="2147483806" r:id="rId5"/>
  </p:sldMasterIdLst>
  <p:notesMasterIdLst>
    <p:notesMasterId r:id="rId94"/>
  </p:notesMasterIdLst>
  <p:handoutMasterIdLst>
    <p:handoutMasterId r:id="rId95"/>
  </p:handoutMasterIdLst>
  <p:sldIdLst>
    <p:sldId id="300" r:id="rId6"/>
    <p:sldId id="2134805903" r:id="rId7"/>
    <p:sldId id="2134806051" r:id="rId8"/>
    <p:sldId id="2134806009" r:id="rId9"/>
    <p:sldId id="2134805994" r:id="rId10"/>
    <p:sldId id="2134805940" r:id="rId11"/>
    <p:sldId id="2134806049" r:id="rId12"/>
    <p:sldId id="2134806007" r:id="rId13"/>
    <p:sldId id="2134805992" r:id="rId14"/>
    <p:sldId id="2134806112" r:id="rId15"/>
    <p:sldId id="2134806052" r:id="rId16"/>
    <p:sldId id="2134805904" r:id="rId17"/>
    <p:sldId id="2134805995" r:id="rId18"/>
    <p:sldId id="2134805902" r:id="rId19"/>
    <p:sldId id="2134806054" r:id="rId20"/>
    <p:sldId id="2134805909" r:id="rId21"/>
    <p:sldId id="2134806110" r:id="rId22"/>
    <p:sldId id="2134806053" r:id="rId23"/>
    <p:sldId id="2134806004" r:id="rId24"/>
    <p:sldId id="2134806010" r:id="rId25"/>
    <p:sldId id="2134805955" r:id="rId26"/>
    <p:sldId id="2134806037" r:id="rId27"/>
    <p:sldId id="2134805971" r:id="rId28"/>
    <p:sldId id="2134806011" r:id="rId29"/>
    <p:sldId id="2134806080" r:id="rId30"/>
    <p:sldId id="2134806079" r:id="rId31"/>
    <p:sldId id="2134805997" r:id="rId32"/>
    <p:sldId id="2134806012" r:id="rId33"/>
    <p:sldId id="2134806091" r:id="rId34"/>
    <p:sldId id="2134806092" r:id="rId35"/>
    <p:sldId id="2134805998" r:id="rId36"/>
    <p:sldId id="2134806013" r:id="rId37"/>
    <p:sldId id="2134806093" r:id="rId38"/>
    <p:sldId id="2134806094" r:id="rId39"/>
    <p:sldId id="2134805999" r:id="rId40"/>
    <p:sldId id="2134806027" r:id="rId41"/>
    <p:sldId id="2134806096" r:id="rId42"/>
    <p:sldId id="2134806095" r:id="rId43"/>
    <p:sldId id="2134806000" r:id="rId44"/>
    <p:sldId id="2134806015" r:id="rId45"/>
    <p:sldId id="2134806098" r:id="rId46"/>
    <p:sldId id="2134806097" r:id="rId47"/>
    <p:sldId id="2134806046" r:id="rId48"/>
    <p:sldId id="2134806111" r:id="rId49"/>
    <p:sldId id="2134806001" r:id="rId50"/>
    <p:sldId id="2134806099" r:id="rId51"/>
    <p:sldId id="2134806109" r:id="rId52"/>
    <p:sldId id="2134806102" r:id="rId53"/>
    <p:sldId id="2134806104" r:id="rId54"/>
    <p:sldId id="2134806105" r:id="rId55"/>
    <p:sldId id="2134806106" r:id="rId56"/>
    <p:sldId id="2134806107" r:id="rId57"/>
    <p:sldId id="2134806108" r:id="rId58"/>
    <p:sldId id="2134806047" r:id="rId59"/>
    <p:sldId id="2134806055" r:id="rId60"/>
    <p:sldId id="2134806056" r:id="rId61"/>
    <p:sldId id="2134806057" r:id="rId62"/>
    <p:sldId id="2134806058" r:id="rId63"/>
    <p:sldId id="2134806059" r:id="rId64"/>
    <p:sldId id="2134806060" r:id="rId65"/>
    <p:sldId id="2134806061" r:id="rId66"/>
    <p:sldId id="2134806062" r:id="rId67"/>
    <p:sldId id="2134806063" r:id="rId68"/>
    <p:sldId id="2134806064" r:id="rId69"/>
    <p:sldId id="2134806065" r:id="rId70"/>
    <p:sldId id="2134806066" r:id="rId71"/>
    <p:sldId id="2134806067" r:id="rId72"/>
    <p:sldId id="2134806068" r:id="rId73"/>
    <p:sldId id="2134806069" r:id="rId74"/>
    <p:sldId id="2134806070" r:id="rId75"/>
    <p:sldId id="2134806071" r:id="rId76"/>
    <p:sldId id="2134806072" r:id="rId77"/>
    <p:sldId id="2134806073" r:id="rId78"/>
    <p:sldId id="2134806074" r:id="rId79"/>
    <p:sldId id="2134806075" r:id="rId80"/>
    <p:sldId id="2134806076" r:id="rId81"/>
    <p:sldId id="2134806077" r:id="rId82"/>
    <p:sldId id="2134806078" r:id="rId83"/>
    <p:sldId id="2134806081" r:id="rId84"/>
    <p:sldId id="2134806082" r:id="rId85"/>
    <p:sldId id="2134806083" r:id="rId86"/>
    <p:sldId id="2134806084" r:id="rId87"/>
    <p:sldId id="2134806085" r:id="rId88"/>
    <p:sldId id="2134806086" r:id="rId89"/>
    <p:sldId id="2134806087" r:id="rId90"/>
    <p:sldId id="2134806088" r:id="rId91"/>
    <p:sldId id="2134806089" r:id="rId92"/>
    <p:sldId id="2134806090" r:id="rId93"/>
  </p:sldIdLst>
  <p:sldSz cx="12192000" cy="6858000"/>
  <p:notesSz cx="6858000" cy="923925"/>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Adam Wall" initials="AW" lastIdx="3" clrIdx="0">
    <p:extLst>
      <p:ext uri="{19B8F6BF-5375-455C-9EA6-DF929625EA0E}">
        <p15:presenceInfo xmlns:p15="http://schemas.microsoft.com/office/powerpoint/2012/main" userId="S::Adam.Wall@ppl.org.uk::1b76eccc-83e6-40d6-b47c-60698729cf83" providerId="AD"/>
      </p:ext>
    </p:extLst>
  </p:cmAuthor>
  <p:cmAuthor id="2" name="Victoria Stanway" initials="VS" lastIdx="25" clrIdx="1">
    <p:extLst>
      <p:ext uri="{19B8F6BF-5375-455C-9EA6-DF929625EA0E}">
        <p15:presenceInfo xmlns:p15="http://schemas.microsoft.com/office/powerpoint/2012/main" userId="S::Victoria.Stanway@ppl.org.uk::1cd304e2-ebe1-45ec-82c0-475875cb0c12" providerId="AD"/>
      </p:ext>
    </p:extLst>
  </p:cmAuthor>
  <p:cmAuthor id="3" name="Rachel Lewis" initials="RL" lastIdx="17" clrIdx="2">
    <p:extLst>
      <p:ext uri="{19B8F6BF-5375-455C-9EA6-DF929625EA0E}">
        <p15:presenceInfo xmlns:p15="http://schemas.microsoft.com/office/powerpoint/2012/main" userId="S::Rachel.Lewis@ppl.org.uk::af246111-e2cd-4f5d-8c71-170243100fcb"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2060"/>
    <a:srgbClr val="E2388C"/>
    <a:srgbClr val="00A3A1"/>
    <a:srgbClr val="F2F2F2"/>
    <a:srgbClr val="FFFFFF"/>
    <a:srgbClr val="AF5EA1"/>
    <a:srgbClr val="904EA6"/>
    <a:srgbClr val="E6549D"/>
    <a:srgbClr val="C21C6F"/>
    <a:srgbClr val="A7FFE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6A4B2EA-ECD7-406F-AF41-201B45CE6A06}" v="31297" dt="2021-07-20T13:23:11.993"/>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BDBED569-4797-4DF1-A0F4-6AAB3CD982D8}" styleName="Light Style 3 - Accent 5">
    <a:wholeTbl>
      <a:tcTxStyle>
        <a:fontRef idx="minor">
          <a:scrgbClr r="0" g="0" b="0"/>
        </a:fontRef>
        <a:schemeClr val="tx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noFill/>
        </a:fill>
      </a:tcStyle>
    </a:wholeTbl>
    <a:band1H>
      <a:tcStyle>
        <a:tcBdr/>
        <a:fill>
          <a:solidFill>
            <a:schemeClr val="accent5">
              <a:alpha val="20000"/>
            </a:schemeClr>
          </a:solidFill>
        </a:fill>
      </a:tcStyle>
    </a:band1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noFill/>
        </a:fill>
      </a:tcStyle>
    </a:lastRow>
    <a:firstRow>
      <a:tcTxStyle b="on"/>
      <a:tcStyle>
        <a:tcBdr>
          <a:bottom>
            <a:ln w="25400" cmpd="sng">
              <a:solidFill>
                <a:schemeClr val="accent5"/>
              </a:solidFill>
            </a:ln>
          </a:bottom>
        </a:tcBdr>
        <a:fill>
          <a:noFill/>
        </a:fill>
      </a:tcStyle>
    </a:firstRow>
  </a:tblStyle>
  <a:tblStyle styleId="{616DA210-FB5B-4158-B5E0-FEB733F419BA}" styleName="Light Style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0E3FDE45-AF77-4B5C-9715-49D594BDF05E}" styleName="Light Style 1 - Accent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 styleId="{72833802-FEF1-4C79-8D5D-14CF1EAF98D9}" styleName="Light Style 2 - Acc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76" d="100"/>
          <a:sy n="76" d="100"/>
        </p:scale>
        <p:origin x="840" y="43"/>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1.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slide" Target="slides/slide37.xml"/><Relationship Id="rId47" Type="http://schemas.openxmlformats.org/officeDocument/2006/relationships/slide" Target="slides/slide42.xml"/><Relationship Id="rId50" Type="http://schemas.openxmlformats.org/officeDocument/2006/relationships/slide" Target="slides/slide45.xml"/><Relationship Id="rId55" Type="http://schemas.openxmlformats.org/officeDocument/2006/relationships/slide" Target="slides/slide50.xml"/><Relationship Id="rId63" Type="http://schemas.openxmlformats.org/officeDocument/2006/relationships/slide" Target="slides/slide58.xml"/><Relationship Id="rId68" Type="http://schemas.openxmlformats.org/officeDocument/2006/relationships/slide" Target="slides/slide63.xml"/><Relationship Id="rId76" Type="http://schemas.openxmlformats.org/officeDocument/2006/relationships/slide" Target="slides/slide71.xml"/><Relationship Id="rId84" Type="http://schemas.openxmlformats.org/officeDocument/2006/relationships/slide" Target="slides/slide79.xml"/><Relationship Id="rId89" Type="http://schemas.openxmlformats.org/officeDocument/2006/relationships/slide" Target="slides/slide84.xml"/><Relationship Id="rId97" Type="http://schemas.openxmlformats.org/officeDocument/2006/relationships/presProps" Target="presProps.xml"/><Relationship Id="rId7" Type="http://schemas.openxmlformats.org/officeDocument/2006/relationships/slide" Target="slides/slide2.xml"/><Relationship Id="rId71" Type="http://schemas.openxmlformats.org/officeDocument/2006/relationships/slide" Target="slides/slide66.xml"/><Relationship Id="rId92" Type="http://schemas.openxmlformats.org/officeDocument/2006/relationships/slide" Target="slides/slide87.xml"/><Relationship Id="rId2" Type="http://schemas.openxmlformats.org/officeDocument/2006/relationships/customXml" Target="../customXml/item2.xml"/><Relationship Id="rId16" Type="http://schemas.openxmlformats.org/officeDocument/2006/relationships/slide" Target="slides/slide11.xml"/><Relationship Id="rId29" Type="http://schemas.openxmlformats.org/officeDocument/2006/relationships/slide" Target="slides/slide24.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schemas.openxmlformats.org/officeDocument/2006/relationships/slide" Target="slides/slide40.xml"/><Relationship Id="rId53" Type="http://schemas.openxmlformats.org/officeDocument/2006/relationships/slide" Target="slides/slide48.xml"/><Relationship Id="rId58" Type="http://schemas.openxmlformats.org/officeDocument/2006/relationships/slide" Target="slides/slide53.xml"/><Relationship Id="rId66" Type="http://schemas.openxmlformats.org/officeDocument/2006/relationships/slide" Target="slides/slide61.xml"/><Relationship Id="rId74" Type="http://schemas.openxmlformats.org/officeDocument/2006/relationships/slide" Target="slides/slide69.xml"/><Relationship Id="rId79" Type="http://schemas.openxmlformats.org/officeDocument/2006/relationships/slide" Target="slides/slide74.xml"/><Relationship Id="rId87" Type="http://schemas.openxmlformats.org/officeDocument/2006/relationships/slide" Target="slides/slide82.xml"/><Relationship Id="rId5" Type="http://schemas.openxmlformats.org/officeDocument/2006/relationships/slideMaster" Target="slideMasters/slideMaster2.xml"/><Relationship Id="rId61" Type="http://schemas.openxmlformats.org/officeDocument/2006/relationships/slide" Target="slides/slide56.xml"/><Relationship Id="rId82" Type="http://schemas.openxmlformats.org/officeDocument/2006/relationships/slide" Target="slides/slide77.xml"/><Relationship Id="rId90" Type="http://schemas.openxmlformats.org/officeDocument/2006/relationships/slide" Target="slides/slide85.xml"/><Relationship Id="rId95" Type="http://schemas.openxmlformats.org/officeDocument/2006/relationships/handoutMaster" Target="handoutMasters/handoutMaster1.xml"/><Relationship Id="rId19" Type="http://schemas.openxmlformats.org/officeDocument/2006/relationships/slide" Target="slides/slide1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slide" Target="slides/slide38.xml"/><Relationship Id="rId48" Type="http://schemas.openxmlformats.org/officeDocument/2006/relationships/slide" Target="slides/slide43.xml"/><Relationship Id="rId56" Type="http://schemas.openxmlformats.org/officeDocument/2006/relationships/slide" Target="slides/slide51.xml"/><Relationship Id="rId64" Type="http://schemas.openxmlformats.org/officeDocument/2006/relationships/slide" Target="slides/slide59.xml"/><Relationship Id="rId69" Type="http://schemas.openxmlformats.org/officeDocument/2006/relationships/slide" Target="slides/slide64.xml"/><Relationship Id="rId77" Type="http://schemas.openxmlformats.org/officeDocument/2006/relationships/slide" Target="slides/slide72.xml"/><Relationship Id="rId100" Type="http://schemas.openxmlformats.org/officeDocument/2006/relationships/tableStyles" Target="tableStyles.xml"/><Relationship Id="rId8" Type="http://schemas.openxmlformats.org/officeDocument/2006/relationships/slide" Target="slides/slide3.xml"/><Relationship Id="rId51" Type="http://schemas.openxmlformats.org/officeDocument/2006/relationships/slide" Target="slides/slide46.xml"/><Relationship Id="rId72" Type="http://schemas.openxmlformats.org/officeDocument/2006/relationships/slide" Target="slides/slide67.xml"/><Relationship Id="rId80" Type="http://schemas.openxmlformats.org/officeDocument/2006/relationships/slide" Target="slides/slide75.xml"/><Relationship Id="rId85" Type="http://schemas.openxmlformats.org/officeDocument/2006/relationships/slide" Target="slides/slide80.xml"/><Relationship Id="rId93" Type="http://schemas.openxmlformats.org/officeDocument/2006/relationships/slide" Target="slides/slide88.xml"/><Relationship Id="rId98" Type="http://schemas.openxmlformats.org/officeDocument/2006/relationships/viewProps" Target="viewProps.xml"/><Relationship Id="rId3" Type="http://schemas.openxmlformats.org/officeDocument/2006/relationships/customXml" Target="../customXml/item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slide" Target="slides/slide41.xml"/><Relationship Id="rId59" Type="http://schemas.openxmlformats.org/officeDocument/2006/relationships/slide" Target="slides/slide54.xml"/><Relationship Id="rId67" Type="http://schemas.openxmlformats.org/officeDocument/2006/relationships/slide" Target="slides/slide62.xml"/><Relationship Id="rId20" Type="http://schemas.openxmlformats.org/officeDocument/2006/relationships/slide" Target="slides/slide15.xml"/><Relationship Id="rId41" Type="http://schemas.openxmlformats.org/officeDocument/2006/relationships/slide" Target="slides/slide36.xml"/><Relationship Id="rId54" Type="http://schemas.openxmlformats.org/officeDocument/2006/relationships/slide" Target="slides/slide49.xml"/><Relationship Id="rId62" Type="http://schemas.openxmlformats.org/officeDocument/2006/relationships/slide" Target="slides/slide57.xml"/><Relationship Id="rId70" Type="http://schemas.openxmlformats.org/officeDocument/2006/relationships/slide" Target="slides/slide65.xml"/><Relationship Id="rId75" Type="http://schemas.openxmlformats.org/officeDocument/2006/relationships/slide" Target="slides/slide70.xml"/><Relationship Id="rId83" Type="http://schemas.openxmlformats.org/officeDocument/2006/relationships/slide" Target="slides/slide78.xml"/><Relationship Id="rId88" Type="http://schemas.openxmlformats.org/officeDocument/2006/relationships/slide" Target="slides/slide83.xml"/><Relationship Id="rId91" Type="http://schemas.openxmlformats.org/officeDocument/2006/relationships/slide" Target="slides/slide86.xml"/><Relationship Id="rId96" Type="http://schemas.openxmlformats.org/officeDocument/2006/relationships/commentAuthors" Target="commentAuthors.xml"/><Relationship Id="rId1" Type="http://schemas.openxmlformats.org/officeDocument/2006/relationships/customXml" Target="../customXml/item1.xml"/><Relationship Id="rId6" Type="http://schemas.openxmlformats.org/officeDocument/2006/relationships/slide" Target="slides/slide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openxmlformats.org/officeDocument/2006/relationships/slide" Target="slides/slide44.xml"/><Relationship Id="rId57" Type="http://schemas.openxmlformats.org/officeDocument/2006/relationships/slide" Target="slides/slide52.xml"/><Relationship Id="rId10" Type="http://schemas.openxmlformats.org/officeDocument/2006/relationships/slide" Target="slides/slide5.xml"/><Relationship Id="rId31" Type="http://schemas.openxmlformats.org/officeDocument/2006/relationships/slide" Target="slides/slide26.xml"/><Relationship Id="rId44" Type="http://schemas.openxmlformats.org/officeDocument/2006/relationships/slide" Target="slides/slide39.xml"/><Relationship Id="rId52" Type="http://schemas.openxmlformats.org/officeDocument/2006/relationships/slide" Target="slides/slide47.xml"/><Relationship Id="rId60" Type="http://schemas.openxmlformats.org/officeDocument/2006/relationships/slide" Target="slides/slide55.xml"/><Relationship Id="rId65" Type="http://schemas.openxmlformats.org/officeDocument/2006/relationships/slide" Target="slides/slide60.xml"/><Relationship Id="rId73" Type="http://schemas.openxmlformats.org/officeDocument/2006/relationships/slide" Target="slides/slide68.xml"/><Relationship Id="rId78" Type="http://schemas.openxmlformats.org/officeDocument/2006/relationships/slide" Target="slides/slide73.xml"/><Relationship Id="rId81" Type="http://schemas.openxmlformats.org/officeDocument/2006/relationships/slide" Target="slides/slide76.xml"/><Relationship Id="rId86" Type="http://schemas.openxmlformats.org/officeDocument/2006/relationships/slide" Target="slides/slide81.xml"/><Relationship Id="rId94" Type="http://schemas.openxmlformats.org/officeDocument/2006/relationships/notesMaster" Target="notesMasters/notesMaster1.xml"/><Relationship Id="rId99" Type="http://schemas.openxmlformats.org/officeDocument/2006/relationships/theme" Target="theme/theme1.xml"/><Relationship Id="rId101" Type="http://schemas.microsoft.com/office/2015/10/relationships/revisionInfo" Target="revisionInfo.xml"/><Relationship Id="rId4" Type="http://schemas.openxmlformats.org/officeDocument/2006/relationships/slideMaster" Target="slideMasters/slideMaster1.xml"/><Relationship Id="rId9" Type="http://schemas.openxmlformats.org/officeDocument/2006/relationships/slide" Target="slides/slide4.xml"/><Relationship Id="rId13" Type="http://schemas.openxmlformats.org/officeDocument/2006/relationships/slide" Target="slides/slide8.xml"/><Relationship Id="rId18" Type="http://schemas.openxmlformats.org/officeDocument/2006/relationships/slide" Target="slides/slide13.xml"/><Relationship Id="rId39" Type="http://schemas.openxmlformats.org/officeDocument/2006/relationships/slide" Target="slides/slide34.xml"/></Relationships>
</file>

<file path=ppt/diagrams/colors1.xml><?xml version="1.0" encoding="utf-8"?>
<dgm:colorsDef xmlns:dgm="http://schemas.openxmlformats.org/drawingml/2006/diagram" xmlns:a="http://schemas.openxmlformats.org/drawingml/2006/main" uniqueId="urn:microsoft.com/office/officeart/2005/8/colors/accent2_3">
  <dgm:title val=""/>
  <dgm:desc val=""/>
  <dgm:catLst>
    <dgm:cat type="accent2" pri="11300"/>
  </dgm:catLst>
  <dgm:styleLbl name="node0">
    <dgm:fillClrLst meth="repeat">
      <a:schemeClr val="accent2">
        <a:shade val="80000"/>
      </a:schemeClr>
    </dgm:fillClrLst>
    <dgm:linClrLst meth="repeat">
      <a:schemeClr val="lt1"/>
    </dgm:linClrLst>
    <dgm:effectClrLst/>
    <dgm:txLinClrLst/>
    <dgm:txFillClrLst/>
    <dgm:txEffectClrLst/>
  </dgm:styleLbl>
  <dgm:styleLbl name="node1">
    <dgm:fillClrLst>
      <a:schemeClr val="accent2">
        <a:shade val="80000"/>
      </a:schemeClr>
      <a:schemeClr val="accent2">
        <a:tint val="70000"/>
      </a:schemeClr>
    </dgm:fillClrLst>
    <dgm:linClrLst meth="repeat">
      <a:schemeClr val="lt1"/>
    </dgm:linClrLst>
    <dgm:effectClrLst/>
    <dgm:txLinClrLst/>
    <dgm:txFillClrLst/>
    <dgm:txEffectClrLst/>
  </dgm:styleLbl>
  <dgm:styleLbl name="alignNode1">
    <dgm:fillClrLst>
      <a:schemeClr val="accent2">
        <a:shade val="80000"/>
      </a:schemeClr>
      <a:schemeClr val="accent2">
        <a:tint val="70000"/>
      </a:schemeClr>
    </dgm:fillClrLst>
    <dgm:linClrLst>
      <a:schemeClr val="accent2">
        <a:shade val="80000"/>
      </a:schemeClr>
      <a:schemeClr val="accent2">
        <a:tint val="70000"/>
      </a:schemeClr>
    </dgm:linClrLst>
    <dgm:effectClrLst/>
    <dgm:txLinClrLst/>
    <dgm:txFillClrLst/>
    <dgm:txEffectClrLst/>
  </dgm:styleLbl>
  <dgm:styleLbl name="lnNode1">
    <dgm:fillClrLst>
      <a:schemeClr val="accent2">
        <a:shade val="80000"/>
      </a:schemeClr>
      <a:schemeClr val="accent2">
        <a:tint val="70000"/>
      </a:schemeClr>
    </dgm:fillClrLst>
    <dgm:linClrLst meth="repeat">
      <a:schemeClr val="lt1"/>
    </dgm:linClrLst>
    <dgm:effectClrLst/>
    <dgm:txLinClrLst/>
    <dgm:txFillClrLst/>
    <dgm:txEffectClrLst/>
  </dgm:styleLbl>
  <dgm:styleLbl name="vennNode1">
    <dgm:fillClrLst>
      <a:schemeClr val="accent2">
        <a:shade val="80000"/>
        <a:alpha val="50000"/>
      </a:schemeClr>
      <a:schemeClr val="accent2">
        <a:tint val="70000"/>
        <a:alpha val="50000"/>
      </a:schemeClr>
    </dgm:fillClrLst>
    <dgm:linClrLst meth="repeat">
      <a:schemeClr val="lt1"/>
    </dgm:linClrLst>
    <dgm:effectClrLst/>
    <dgm:txLinClrLst/>
    <dgm:txFillClrLst/>
    <dgm:txEffectClrLst/>
  </dgm:styleLbl>
  <dgm:styleLbl name="node2">
    <dgm:fillClrLst>
      <a:schemeClr val="accent2">
        <a:tint val="99000"/>
      </a:schemeClr>
    </dgm:fillClrLst>
    <dgm:linClrLst meth="repeat">
      <a:schemeClr val="lt1"/>
    </dgm:linClrLst>
    <dgm:effectClrLst/>
    <dgm:txLinClrLst/>
    <dgm:txFillClrLst/>
    <dgm:txEffectClrLst/>
  </dgm:styleLbl>
  <dgm:styleLbl name="node3">
    <dgm:fillClrLst>
      <a:schemeClr val="accent2">
        <a:tint val="80000"/>
      </a:schemeClr>
    </dgm:fillClrLst>
    <dgm:linClrLst meth="repeat">
      <a:schemeClr val="lt1"/>
    </dgm:linClrLst>
    <dgm:effectClrLst/>
    <dgm:txLinClrLst/>
    <dgm:txFillClrLst/>
    <dgm:txEffectClrLst/>
  </dgm:styleLbl>
  <dgm:styleLbl name="node4">
    <dgm:fillClrLst>
      <a:schemeClr val="accent2">
        <a:tint val="70000"/>
      </a:schemeClr>
    </dgm:fillClrLst>
    <dgm:linClrLst meth="repeat">
      <a:schemeClr val="lt1"/>
    </dgm:linClrLst>
    <dgm:effectClrLst/>
    <dgm:txLinClrLst/>
    <dgm:txFillClrLst/>
    <dgm:txEffectClrLst/>
  </dgm:styleLbl>
  <dgm:styleLbl name="f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dgm:txEffectClrLst/>
  </dgm:styleLbl>
  <dgm:styleLbl name="fg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lt1"/>
    </dgm:txFillClrLst>
    <dgm:txEffectClrLst/>
  </dgm:styleLbl>
  <dgm:styleLbl name="bg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lt1"/>
    </dgm:txFillClrLst>
    <dgm:txEffectClrLst/>
  </dgm:styleLbl>
  <dgm:styleLbl name="sibTrans1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accent2">
        <a:shade val="80000"/>
      </a:schemeClr>
    </dgm:fillClrLst>
    <dgm:linClrLst meth="repeat">
      <a:schemeClr val="lt1"/>
    </dgm:linClrLst>
    <dgm:effectClrLst/>
    <dgm:txLinClrLst/>
    <dgm:txFillClrLst/>
    <dgm:txEffectClrLst/>
  </dgm:styleLbl>
  <dgm:styleLbl name="asst1">
    <dgm:fillClrLst meth="repeat">
      <a:schemeClr val="accent2">
        <a:shade val="80000"/>
      </a:schemeClr>
    </dgm:fillClrLst>
    <dgm:linClrLst meth="repeat">
      <a:schemeClr val="lt1"/>
    </dgm:linClrLst>
    <dgm:effectClrLst/>
    <dgm:txLinClrLst/>
    <dgm:txFillClrLst/>
    <dgm:txEffectClrLst/>
  </dgm:styleLbl>
  <dgm:styleLbl name="asst2">
    <dgm:fillClrLst>
      <a:schemeClr val="accent2">
        <a:tint val="99000"/>
      </a:schemeClr>
    </dgm:fillClrLst>
    <dgm:linClrLst meth="repeat">
      <a:schemeClr val="lt1"/>
    </dgm:linClrLst>
    <dgm:effectClrLst/>
    <dgm:txLinClrLst/>
    <dgm:txFillClrLst/>
    <dgm:txEffectClrLst/>
  </dgm:styleLbl>
  <dgm:styleLbl name="asst3">
    <dgm:fillClrLst>
      <a:schemeClr val="accent2">
        <a:tint val="80000"/>
      </a:schemeClr>
    </dgm:fillClrLst>
    <dgm:linClrLst meth="repeat">
      <a:schemeClr val="lt1"/>
    </dgm:linClrLst>
    <dgm:effectClrLst/>
    <dgm:txLinClrLst/>
    <dgm:txFillClrLst/>
    <dgm:txEffectClrLst/>
  </dgm:styleLbl>
  <dgm:styleLbl name="asst4">
    <dgm:fillClrLst>
      <a:schemeClr val="accent2">
        <a:tint val="70000"/>
      </a:schemeClr>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a:tint val="90000"/>
      </a:schemeClr>
    </dgm:fillClrLst>
    <dgm:linClrLst meth="repeat">
      <a:schemeClr val="accent2">
        <a:tint val="90000"/>
      </a:schemeClr>
    </dgm:linClrLst>
    <dgm:effectClrLst/>
    <dgm:txLinClrLst/>
    <dgm:txFillClrLst/>
    <dgm:txEffectClrLst/>
  </dgm:styleLbl>
  <dgm:styleLbl name="parChTrans2D3">
    <dgm:fillClrLst meth="repeat">
      <a:schemeClr val="accent2">
        <a:tint val="70000"/>
      </a:schemeClr>
    </dgm:fillClrLst>
    <dgm:linClrLst meth="repeat">
      <a:schemeClr val="accent2">
        <a:tint val="70000"/>
      </a:schemeClr>
    </dgm:linClrLst>
    <dgm:effectClrLst/>
    <dgm:txLinClrLst/>
    <dgm:txFillClrLst/>
    <dgm:txEffectClrLst/>
  </dgm:styleLbl>
  <dgm:styleLbl name="parChTrans2D4">
    <dgm:fillClrLst meth="repeat">
      <a:schemeClr val="accent2">
        <a:tint val="50000"/>
      </a:schemeClr>
    </dgm:fillClrLst>
    <dgm:linClrLst meth="repeat">
      <a:schemeClr val="accent2">
        <a:tint val="50000"/>
      </a:schemeClr>
    </dgm:linClrLst>
    <dgm:effectClrLst/>
    <dgm:txLinClrLst/>
    <dgm:txFillClrLst meth="repeat">
      <a:schemeClr val="lt1"/>
    </dgm:txFillClrLst>
    <dgm:txEffectClrLst/>
  </dgm:styleLbl>
  <dgm:styleLbl name="parChTrans1D1">
    <dgm:fillClrLst meth="repeat">
      <a:schemeClr val="accent2">
        <a:shade val="80000"/>
      </a:schemeClr>
    </dgm:fillClrLst>
    <dgm:linClrLst meth="repeat">
      <a:schemeClr val="accent2">
        <a:shade val="80000"/>
      </a:schemeClr>
    </dgm:linClrLst>
    <dgm:effectClrLst/>
    <dgm:txLinClrLst/>
    <dgm:txFillClrLst meth="repeat">
      <a:schemeClr val="tx1"/>
    </dgm:txFillClrLst>
    <dgm:txEffectClrLst/>
  </dgm:styleLbl>
  <dgm:styleLbl name="parChTrans1D2">
    <dgm:fillClrLst meth="repeat">
      <a:schemeClr val="accent2">
        <a:tint val="99000"/>
      </a:schemeClr>
    </dgm:fillClrLst>
    <dgm:linClrLst meth="repeat">
      <a:schemeClr val="accent2">
        <a:tint val="99000"/>
      </a:schemeClr>
    </dgm:linClrLst>
    <dgm:effectClrLst/>
    <dgm:txLinClrLst/>
    <dgm:txFillClrLst meth="repeat">
      <a:schemeClr val="tx1"/>
    </dgm:txFillClrLst>
    <dgm:txEffectClrLst/>
  </dgm:styleLbl>
  <dgm:styleLbl name="parChTrans1D3">
    <dgm:fillClrLst meth="repeat">
      <a:schemeClr val="accent2">
        <a:tint val="80000"/>
      </a:schemeClr>
    </dgm:fillClrLst>
    <dgm:linClrLst meth="repeat">
      <a:schemeClr val="accent2">
        <a:tint val="80000"/>
      </a:schemeClr>
    </dgm:linClrLst>
    <dgm:effectClrLst/>
    <dgm:txLinClrLst/>
    <dgm:txFillClrLst meth="repeat">
      <a:schemeClr val="tx1"/>
    </dgm:txFillClrLst>
    <dgm:txEffectClrLst/>
  </dgm:styleLbl>
  <dgm:styleLbl name="parChTrans1D4">
    <dgm:fillClrLst meth="repeat">
      <a:schemeClr val="accent2">
        <a:tint val="70000"/>
      </a:schemeClr>
    </dgm:fillClrLst>
    <dgm:linClrLst meth="repeat">
      <a:schemeClr val="accent2">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2">
        <a:shade val="80000"/>
      </a:schemeClr>
      <a:schemeClr val="accent2">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a:tint val="70000"/>
      </a:schemeClr>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20459AC-B538-49A0-AA15-6083E6A43DF9}" type="doc">
      <dgm:prSet loTypeId="urn:microsoft.com/office/officeart/2005/8/layout/chevron1" loCatId="process" qsTypeId="urn:microsoft.com/office/officeart/2005/8/quickstyle/simple1" qsCatId="simple" csTypeId="urn:microsoft.com/office/officeart/2005/8/colors/accent2_3" csCatId="accent2" phldr="1"/>
      <dgm:spPr/>
    </dgm:pt>
    <dgm:pt modelId="{609028D9-88E6-41E8-9538-0093A74906F4}">
      <dgm:prSet phldrT="[Text]" custT="1"/>
      <dgm:spPr/>
      <dgm:t>
        <a:bodyPr/>
        <a:lstStyle/>
        <a:p>
          <a:r>
            <a:rPr lang="en-GB" sz="1200" dirty="0"/>
            <a:t>Critical literature review</a:t>
          </a:r>
        </a:p>
      </dgm:t>
    </dgm:pt>
    <dgm:pt modelId="{FB439226-C79E-4CC8-B336-E17F7D76EF8C}" type="parTrans" cxnId="{E85BAEB7-99A1-48A2-975F-FDD66BBF076A}">
      <dgm:prSet/>
      <dgm:spPr/>
      <dgm:t>
        <a:bodyPr/>
        <a:lstStyle/>
        <a:p>
          <a:endParaRPr lang="en-GB" sz="1200"/>
        </a:p>
      </dgm:t>
    </dgm:pt>
    <dgm:pt modelId="{621FFF02-579F-4B00-AD6A-C4C348E5820C}" type="sibTrans" cxnId="{E85BAEB7-99A1-48A2-975F-FDD66BBF076A}">
      <dgm:prSet/>
      <dgm:spPr/>
      <dgm:t>
        <a:bodyPr/>
        <a:lstStyle/>
        <a:p>
          <a:endParaRPr lang="en-GB" sz="1200"/>
        </a:p>
      </dgm:t>
    </dgm:pt>
    <dgm:pt modelId="{CCAD1318-6895-481E-A1B9-2CF1210BA1D9}">
      <dgm:prSet phldrT="[Text]" custT="1"/>
      <dgm:spPr/>
      <dgm:t>
        <a:bodyPr/>
        <a:lstStyle/>
        <a:p>
          <a:r>
            <a:rPr lang="en-GB" sz="1200" dirty="0"/>
            <a:t>Phase one: stakeholder engagement</a:t>
          </a:r>
        </a:p>
      </dgm:t>
    </dgm:pt>
    <dgm:pt modelId="{13A7B40D-3C8B-43E0-AC15-DDE6B95F36BF}" type="parTrans" cxnId="{A8FE6BFA-4950-464A-95CD-4A24A0986E94}">
      <dgm:prSet/>
      <dgm:spPr/>
      <dgm:t>
        <a:bodyPr/>
        <a:lstStyle/>
        <a:p>
          <a:endParaRPr lang="en-GB" sz="1200"/>
        </a:p>
      </dgm:t>
    </dgm:pt>
    <dgm:pt modelId="{30E2DA29-20F7-4B22-9E75-FB9A4260FE57}" type="sibTrans" cxnId="{A8FE6BFA-4950-464A-95CD-4A24A0986E94}">
      <dgm:prSet/>
      <dgm:spPr/>
      <dgm:t>
        <a:bodyPr/>
        <a:lstStyle/>
        <a:p>
          <a:endParaRPr lang="en-GB" sz="1200"/>
        </a:p>
      </dgm:t>
    </dgm:pt>
    <dgm:pt modelId="{A1167B19-9691-4C2E-8496-A5C01048FB49}">
      <dgm:prSet phldrT="[Text]" custT="1"/>
      <dgm:spPr/>
      <dgm:t>
        <a:bodyPr/>
        <a:lstStyle/>
        <a:p>
          <a:r>
            <a:rPr lang="en-GB" sz="1200" dirty="0"/>
            <a:t>Phase two: recommendations development</a:t>
          </a:r>
        </a:p>
      </dgm:t>
    </dgm:pt>
    <dgm:pt modelId="{82181FF5-2CBC-4F84-87A6-03448ADF7FEB}" type="parTrans" cxnId="{7D0DFEEC-5870-4FEC-910F-7FCD24E3F29B}">
      <dgm:prSet/>
      <dgm:spPr/>
      <dgm:t>
        <a:bodyPr/>
        <a:lstStyle/>
        <a:p>
          <a:endParaRPr lang="en-GB" sz="1200"/>
        </a:p>
      </dgm:t>
    </dgm:pt>
    <dgm:pt modelId="{B9781F0D-3E03-42A5-9F0E-24498C853D2E}" type="sibTrans" cxnId="{7D0DFEEC-5870-4FEC-910F-7FCD24E3F29B}">
      <dgm:prSet/>
      <dgm:spPr/>
      <dgm:t>
        <a:bodyPr/>
        <a:lstStyle/>
        <a:p>
          <a:endParaRPr lang="en-GB" sz="1200"/>
        </a:p>
      </dgm:t>
    </dgm:pt>
    <dgm:pt modelId="{EFACBD40-F750-4EAC-A54D-3E24BAC6AE43}">
      <dgm:prSet phldrT="[Text]" custT="1"/>
      <dgm:spPr>
        <a:solidFill>
          <a:srgbClr val="00B050"/>
        </a:solidFill>
      </dgm:spPr>
      <dgm:t>
        <a:bodyPr/>
        <a:lstStyle/>
        <a:p>
          <a:r>
            <a:rPr lang="en-GB" sz="1200" b="0" dirty="0"/>
            <a:t>Phase three: our joint commitments to better care</a:t>
          </a:r>
        </a:p>
      </dgm:t>
    </dgm:pt>
    <dgm:pt modelId="{6F6B5800-D531-4294-B127-07B3475E6325}" type="parTrans" cxnId="{2F04510E-B7BB-4F2D-8A9B-321F898DFD58}">
      <dgm:prSet/>
      <dgm:spPr/>
      <dgm:t>
        <a:bodyPr/>
        <a:lstStyle/>
        <a:p>
          <a:endParaRPr lang="en-GB" sz="1200"/>
        </a:p>
      </dgm:t>
    </dgm:pt>
    <dgm:pt modelId="{482676A6-B8E8-41C4-BEA5-CD2FB12AEC83}" type="sibTrans" cxnId="{2F04510E-B7BB-4F2D-8A9B-321F898DFD58}">
      <dgm:prSet/>
      <dgm:spPr/>
      <dgm:t>
        <a:bodyPr/>
        <a:lstStyle/>
        <a:p>
          <a:endParaRPr lang="en-GB" sz="1200"/>
        </a:p>
      </dgm:t>
    </dgm:pt>
    <dgm:pt modelId="{F2AF0134-B5E8-4C06-B464-A3CDE1C635A1}" type="pres">
      <dgm:prSet presAssocID="{A20459AC-B538-49A0-AA15-6083E6A43DF9}" presName="Name0" presStyleCnt="0">
        <dgm:presLayoutVars>
          <dgm:dir/>
          <dgm:animLvl val="lvl"/>
          <dgm:resizeHandles val="exact"/>
        </dgm:presLayoutVars>
      </dgm:prSet>
      <dgm:spPr/>
    </dgm:pt>
    <dgm:pt modelId="{817D8E43-EEB4-4BEE-8172-BC76658674FF}" type="pres">
      <dgm:prSet presAssocID="{609028D9-88E6-41E8-9538-0093A74906F4}" presName="parTxOnly" presStyleLbl="node1" presStyleIdx="0" presStyleCnt="4">
        <dgm:presLayoutVars>
          <dgm:chMax val="0"/>
          <dgm:chPref val="0"/>
          <dgm:bulletEnabled val="1"/>
        </dgm:presLayoutVars>
      </dgm:prSet>
      <dgm:spPr/>
    </dgm:pt>
    <dgm:pt modelId="{DD769583-2806-439D-8AA4-15BE106CBC1F}" type="pres">
      <dgm:prSet presAssocID="{621FFF02-579F-4B00-AD6A-C4C348E5820C}" presName="parTxOnlySpace" presStyleCnt="0"/>
      <dgm:spPr/>
    </dgm:pt>
    <dgm:pt modelId="{5774D986-B2C1-4311-BFE7-78DB0D061CFE}" type="pres">
      <dgm:prSet presAssocID="{CCAD1318-6895-481E-A1B9-2CF1210BA1D9}" presName="parTxOnly" presStyleLbl="node1" presStyleIdx="1" presStyleCnt="4">
        <dgm:presLayoutVars>
          <dgm:chMax val="0"/>
          <dgm:chPref val="0"/>
          <dgm:bulletEnabled val="1"/>
        </dgm:presLayoutVars>
      </dgm:prSet>
      <dgm:spPr/>
    </dgm:pt>
    <dgm:pt modelId="{609C443D-6FB7-4200-B2A4-66ED228130AE}" type="pres">
      <dgm:prSet presAssocID="{30E2DA29-20F7-4B22-9E75-FB9A4260FE57}" presName="parTxOnlySpace" presStyleCnt="0"/>
      <dgm:spPr/>
    </dgm:pt>
    <dgm:pt modelId="{12966761-F324-4883-B145-0C5E02CC3D92}" type="pres">
      <dgm:prSet presAssocID="{A1167B19-9691-4C2E-8496-A5C01048FB49}" presName="parTxOnly" presStyleLbl="node1" presStyleIdx="2" presStyleCnt="4">
        <dgm:presLayoutVars>
          <dgm:chMax val="0"/>
          <dgm:chPref val="0"/>
          <dgm:bulletEnabled val="1"/>
        </dgm:presLayoutVars>
      </dgm:prSet>
      <dgm:spPr/>
    </dgm:pt>
    <dgm:pt modelId="{8CAC08DC-73CE-4A57-A8B8-69DB46648A47}" type="pres">
      <dgm:prSet presAssocID="{B9781F0D-3E03-42A5-9F0E-24498C853D2E}" presName="parTxOnlySpace" presStyleCnt="0"/>
      <dgm:spPr/>
    </dgm:pt>
    <dgm:pt modelId="{1A326F24-EE1A-4EE1-8F6E-04D413913F24}" type="pres">
      <dgm:prSet presAssocID="{EFACBD40-F750-4EAC-A54D-3E24BAC6AE43}" presName="parTxOnly" presStyleLbl="node1" presStyleIdx="3" presStyleCnt="4">
        <dgm:presLayoutVars>
          <dgm:chMax val="0"/>
          <dgm:chPref val="0"/>
          <dgm:bulletEnabled val="1"/>
        </dgm:presLayoutVars>
      </dgm:prSet>
      <dgm:spPr/>
    </dgm:pt>
  </dgm:ptLst>
  <dgm:cxnLst>
    <dgm:cxn modelId="{2F04510E-B7BB-4F2D-8A9B-321F898DFD58}" srcId="{A20459AC-B538-49A0-AA15-6083E6A43DF9}" destId="{EFACBD40-F750-4EAC-A54D-3E24BAC6AE43}" srcOrd="3" destOrd="0" parTransId="{6F6B5800-D531-4294-B127-07B3475E6325}" sibTransId="{482676A6-B8E8-41C4-BEA5-CD2FB12AEC83}"/>
    <dgm:cxn modelId="{BFDE413A-47B4-421D-BCA1-29C8D01BE261}" type="presOf" srcId="{A1167B19-9691-4C2E-8496-A5C01048FB49}" destId="{12966761-F324-4883-B145-0C5E02CC3D92}" srcOrd="0" destOrd="0" presId="urn:microsoft.com/office/officeart/2005/8/layout/chevron1"/>
    <dgm:cxn modelId="{750D0081-583B-4187-B1E4-FEEA9867CCD9}" type="presOf" srcId="{A20459AC-B538-49A0-AA15-6083E6A43DF9}" destId="{F2AF0134-B5E8-4C06-B464-A3CDE1C635A1}" srcOrd="0" destOrd="0" presId="urn:microsoft.com/office/officeart/2005/8/layout/chevron1"/>
    <dgm:cxn modelId="{61D6A6B4-EBA7-4F80-A542-AF5883DDA567}" type="presOf" srcId="{CCAD1318-6895-481E-A1B9-2CF1210BA1D9}" destId="{5774D986-B2C1-4311-BFE7-78DB0D061CFE}" srcOrd="0" destOrd="0" presId="urn:microsoft.com/office/officeart/2005/8/layout/chevron1"/>
    <dgm:cxn modelId="{E85BAEB7-99A1-48A2-975F-FDD66BBF076A}" srcId="{A20459AC-B538-49A0-AA15-6083E6A43DF9}" destId="{609028D9-88E6-41E8-9538-0093A74906F4}" srcOrd="0" destOrd="0" parTransId="{FB439226-C79E-4CC8-B336-E17F7D76EF8C}" sibTransId="{621FFF02-579F-4B00-AD6A-C4C348E5820C}"/>
    <dgm:cxn modelId="{1AFE9AD4-6CE2-40BA-B596-9D48A5593D72}" type="presOf" srcId="{609028D9-88E6-41E8-9538-0093A74906F4}" destId="{817D8E43-EEB4-4BEE-8172-BC76658674FF}" srcOrd="0" destOrd="0" presId="urn:microsoft.com/office/officeart/2005/8/layout/chevron1"/>
    <dgm:cxn modelId="{7D0DFEEC-5870-4FEC-910F-7FCD24E3F29B}" srcId="{A20459AC-B538-49A0-AA15-6083E6A43DF9}" destId="{A1167B19-9691-4C2E-8496-A5C01048FB49}" srcOrd="2" destOrd="0" parTransId="{82181FF5-2CBC-4F84-87A6-03448ADF7FEB}" sibTransId="{B9781F0D-3E03-42A5-9F0E-24498C853D2E}"/>
    <dgm:cxn modelId="{96C0FDF7-A91B-45A5-8314-F16BC208131B}" type="presOf" srcId="{EFACBD40-F750-4EAC-A54D-3E24BAC6AE43}" destId="{1A326F24-EE1A-4EE1-8F6E-04D413913F24}" srcOrd="0" destOrd="0" presId="urn:microsoft.com/office/officeart/2005/8/layout/chevron1"/>
    <dgm:cxn modelId="{A8FE6BFA-4950-464A-95CD-4A24A0986E94}" srcId="{A20459AC-B538-49A0-AA15-6083E6A43DF9}" destId="{CCAD1318-6895-481E-A1B9-2CF1210BA1D9}" srcOrd="1" destOrd="0" parTransId="{13A7B40D-3C8B-43E0-AC15-DDE6B95F36BF}" sibTransId="{30E2DA29-20F7-4B22-9E75-FB9A4260FE57}"/>
    <dgm:cxn modelId="{9FF3440B-A947-4086-96D8-81F823E96C8B}" type="presParOf" srcId="{F2AF0134-B5E8-4C06-B464-A3CDE1C635A1}" destId="{817D8E43-EEB4-4BEE-8172-BC76658674FF}" srcOrd="0" destOrd="0" presId="urn:microsoft.com/office/officeart/2005/8/layout/chevron1"/>
    <dgm:cxn modelId="{11AA5AD9-7C56-4E7A-88F4-862FF7A7CF2F}" type="presParOf" srcId="{F2AF0134-B5E8-4C06-B464-A3CDE1C635A1}" destId="{DD769583-2806-439D-8AA4-15BE106CBC1F}" srcOrd="1" destOrd="0" presId="urn:microsoft.com/office/officeart/2005/8/layout/chevron1"/>
    <dgm:cxn modelId="{9718EE7D-91C2-4217-B44E-660C504B2AF1}" type="presParOf" srcId="{F2AF0134-B5E8-4C06-B464-A3CDE1C635A1}" destId="{5774D986-B2C1-4311-BFE7-78DB0D061CFE}" srcOrd="2" destOrd="0" presId="urn:microsoft.com/office/officeart/2005/8/layout/chevron1"/>
    <dgm:cxn modelId="{765879E9-9E9D-4B95-AE21-1A853F267D89}" type="presParOf" srcId="{F2AF0134-B5E8-4C06-B464-A3CDE1C635A1}" destId="{609C443D-6FB7-4200-B2A4-66ED228130AE}" srcOrd="3" destOrd="0" presId="urn:microsoft.com/office/officeart/2005/8/layout/chevron1"/>
    <dgm:cxn modelId="{1953BFD4-804A-42F7-9F04-40DD67637CA3}" type="presParOf" srcId="{F2AF0134-B5E8-4C06-B464-A3CDE1C635A1}" destId="{12966761-F324-4883-B145-0C5E02CC3D92}" srcOrd="4" destOrd="0" presId="urn:microsoft.com/office/officeart/2005/8/layout/chevron1"/>
    <dgm:cxn modelId="{FAC57A9E-D6C5-4FF7-B179-7CFC39DFA1B8}" type="presParOf" srcId="{F2AF0134-B5E8-4C06-B464-A3CDE1C635A1}" destId="{8CAC08DC-73CE-4A57-A8B8-69DB46648A47}" srcOrd="5" destOrd="0" presId="urn:microsoft.com/office/officeart/2005/8/layout/chevron1"/>
    <dgm:cxn modelId="{6FA9630A-793D-4CDF-B723-0BAE17DA6757}" type="presParOf" srcId="{F2AF0134-B5E8-4C06-B464-A3CDE1C635A1}" destId="{1A326F24-EE1A-4EE1-8F6E-04D413913F24}" srcOrd="6" destOrd="0" presId="urn:microsoft.com/office/officeart/2005/8/layout/chevron1"/>
  </dgm:cxnLst>
  <dgm:bg>
    <a:noFill/>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17D8E43-EEB4-4BEE-8172-BC76658674FF}">
      <dsp:nvSpPr>
        <dsp:cNvPr id="0" name=""/>
        <dsp:cNvSpPr/>
      </dsp:nvSpPr>
      <dsp:spPr>
        <a:xfrm>
          <a:off x="4938" y="0"/>
          <a:ext cx="2874516" cy="666854"/>
        </a:xfrm>
        <a:prstGeom prst="chevron">
          <a:avLst/>
        </a:prstGeom>
        <a:solidFill>
          <a:schemeClr val="accent2">
            <a:shade val="8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8006" tIns="16002" rIns="16002" bIns="16002" numCol="1" spcCol="1270" anchor="ctr" anchorCtr="0">
          <a:noAutofit/>
        </a:bodyPr>
        <a:lstStyle/>
        <a:p>
          <a:pPr marL="0" lvl="0" indent="0" algn="ctr" defTabSz="533400">
            <a:lnSpc>
              <a:spcPct val="90000"/>
            </a:lnSpc>
            <a:spcBef>
              <a:spcPct val="0"/>
            </a:spcBef>
            <a:spcAft>
              <a:spcPct val="35000"/>
            </a:spcAft>
            <a:buNone/>
          </a:pPr>
          <a:r>
            <a:rPr lang="en-GB" sz="1200" kern="1200" dirty="0"/>
            <a:t>Critical literature review</a:t>
          </a:r>
        </a:p>
      </dsp:txBody>
      <dsp:txXfrm>
        <a:off x="338365" y="0"/>
        <a:ext cx="2207662" cy="666854"/>
      </dsp:txXfrm>
    </dsp:sp>
    <dsp:sp modelId="{5774D986-B2C1-4311-BFE7-78DB0D061CFE}">
      <dsp:nvSpPr>
        <dsp:cNvPr id="0" name=""/>
        <dsp:cNvSpPr/>
      </dsp:nvSpPr>
      <dsp:spPr>
        <a:xfrm>
          <a:off x="2592003" y="0"/>
          <a:ext cx="2874516" cy="666854"/>
        </a:xfrm>
        <a:prstGeom prst="chevron">
          <a:avLst/>
        </a:prstGeom>
        <a:solidFill>
          <a:schemeClr val="accent2">
            <a:shade val="80000"/>
            <a:hueOff val="147864"/>
            <a:satOff val="2026"/>
            <a:lumOff val="8869"/>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8006" tIns="16002" rIns="16002" bIns="16002" numCol="1" spcCol="1270" anchor="ctr" anchorCtr="0">
          <a:noAutofit/>
        </a:bodyPr>
        <a:lstStyle/>
        <a:p>
          <a:pPr marL="0" lvl="0" indent="0" algn="ctr" defTabSz="533400">
            <a:lnSpc>
              <a:spcPct val="90000"/>
            </a:lnSpc>
            <a:spcBef>
              <a:spcPct val="0"/>
            </a:spcBef>
            <a:spcAft>
              <a:spcPct val="35000"/>
            </a:spcAft>
            <a:buNone/>
          </a:pPr>
          <a:r>
            <a:rPr lang="en-GB" sz="1200" kern="1200" dirty="0"/>
            <a:t>Phase one: stakeholder engagement</a:t>
          </a:r>
        </a:p>
      </dsp:txBody>
      <dsp:txXfrm>
        <a:off x="2925430" y="0"/>
        <a:ext cx="2207662" cy="666854"/>
      </dsp:txXfrm>
    </dsp:sp>
    <dsp:sp modelId="{12966761-F324-4883-B145-0C5E02CC3D92}">
      <dsp:nvSpPr>
        <dsp:cNvPr id="0" name=""/>
        <dsp:cNvSpPr/>
      </dsp:nvSpPr>
      <dsp:spPr>
        <a:xfrm>
          <a:off x="5179068" y="0"/>
          <a:ext cx="2874516" cy="666854"/>
        </a:xfrm>
        <a:prstGeom prst="chevron">
          <a:avLst/>
        </a:prstGeom>
        <a:solidFill>
          <a:schemeClr val="accent2">
            <a:shade val="80000"/>
            <a:hueOff val="295729"/>
            <a:satOff val="4051"/>
            <a:lumOff val="17739"/>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8006" tIns="16002" rIns="16002" bIns="16002" numCol="1" spcCol="1270" anchor="ctr" anchorCtr="0">
          <a:noAutofit/>
        </a:bodyPr>
        <a:lstStyle/>
        <a:p>
          <a:pPr marL="0" lvl="0" indent="0" algn="ctr" defTabSz="533400">
            <a:lnSpc>
              <a:spcPct val="90000"/>
            </a:lnSpc>
            <a:spcBef>
              <a:spcPct val="0"/>
            </a:spcBef>
            <a:spcAft>
              <a:spcPct val="35000"/>
            </a:spcAft>
            <a:buNone/>
          </a:pPr>
          <a:r>
            <a:rPr lang="en-GB" sz="1200" kern="1200" dirty="0"/>
            <a:t>Phase two: recommendations development</a:t>
          </a:r>
        </a:p>
      </dsp:txBody>
      <dsp:txXfrm>
        <a:off x="5512495" y="0"/>
        <a:ext cx="2207662" cy="666854"/>
      </dsp:txXfrm>
    </dsp:sp>
    <dsp:sp modelId="{1A326F24-EE1A-4EE1-8F6E-04D413913F24}">
      <dsp:nvSpPr>
        <dsp:cNvPr id="0" name=""/>
        <dsp:cNvSpPr/>
      </dsp:nvSpPr>
      <dsp:spPr>
        <a:xfrm>
          <a:off x="7766133" y="0"/>
          <a:ext cx="2874516" cy="666854"/>
        </a:xfrm>
        <a:prstGeom prst="chevron">
          <a:avLst/>
        </a:prstGeom>
        <a:solidFill>
          <a:srgbClr val="00B05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8006" tIns="16002" rIns="16002" bIns="16002" numCol="1" spcCol="1270" anchor="ctr" anchorCtr="0">
          <a:noAutofit/>
        </a:bodyPr>
        <a:lstStyle/>
        <a:p>
          <a:pPr marL="0" lvl="0" indent="0" algn="ctr" defTabSz="533400">
            <a:lnSpc>
              <a:spcPct val="90000"/>
            </a:lnSpc>
            <a:spcBef>
              <a:spcPct val="0"/>
            </a:spcBef>
            <a:spcAft>
              <a:spcPct val="35000"/>
            </a:spcAft>
            <a:buNone/>
          </a:pPr>
          <a:r>
            <a:rPr lang="en-GB" sz="1200" b="0" kern="1200" dirty="0"/>
            <a:t>Phase three: our joint commitments to better care</a:t>
          </a:r>
        </a:p>
      </dsp:txBody>
      <dsp:txXfrm>
        <a:off x="8099560" y="0"/>
        <a:ext cx="2207662" cy="666854"/>
      </dsp:txXfrm>
    </dsp:sp>
  </dsp:spTree>
</dsp:drawing>
</file>

<file path=ppt/diagrams/layout1.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0F951E54-1291-9444-A6DB-0EB877408B4D}" type="datetimeFigureOut">
              <a:rPr lang="en-US" smtClean="0"/>
              <a:pPr/>
              <a:t>11/29/2021</a:t>
            </a:fld>
            <a:endParaRPr lang="en-US" dirty="0"/>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8EEC43EA-4944-C044-BB2D-7F05E9454702}" type="slidenum">
              <a:rPr lang="en-US" smtClean="0"/>
              <a:pPr/>
              <a:t>‹#›</a:t>
            </a:fld>
            <a:endParaRPr lang="en-US" dirty="0"/>
          </a:p>
        </p:txBody>
      </p:sp>
    </p:spTree>
    <p:extLst>
      <p:ext uri="{BB962C8B-B14F-4D97-AF65-F5344CB8AC3E}">
        <p14:creationId xmlns:p14="http://schemas.microsoft.com/office/powerpoint/2010/main" val="872610748"/>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C08756FD-17E7-5248-98ED-274FF04EC3A9}" type="datetimeFigureOut">
              <a:rPr lang="en-US" smtClean="0"/>
              <a:pPr/>
              <a:t>11/29/2021</a:t>
            </a:fld>
            <a:endParaRPr lang="en-US" dirty="0"/>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A1D3462-6F40-FD46-A389-31DAF9A5EE47}" type="slidenum">
              <a:rPr lang="en-US" smtClean="0"/>
              <a:pPr/>
              <a:t>‹#›</a:t>
            </a:fld>
            <a:endParaRPr lang="en-US" dirty="0"/>
          </a:p>
        </p:txBody>
      </p:sp>
    </p:spTree>
    <p:extLst>
      <p:ext uri="{BB962C8B-B14F-4D97-AF65-F5344CB8AC3E}">
        <p14:creationId xmlns:p14="http://schemas.microsoft.com/office/powerpoint/2010/main" val="2057447029"/>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2A1D3462-6F40-FD46-A389-31DAF9A5EE47}"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10</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74910708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2A1D3462-6F40-FD46-A389-31DAF9A5EE47}" type="slidenum">
              <a:rPr lang="en-US" smtClean="0"/>
              <a:pPr/>
              <a:t>36</a:t>
            </a:fld>
            <a:endParaRPr lang="en-US" dirty="0"/>
          </a:p>
        </p:txBody>
      </p:sp>
    </p:spTree>
    <p:extLst>
      <p:ext uri="{BB962C8B-B14F-4D97-AF65-F5344CB8AC3E}">
        <p14:creationId xmlns:p14="http://schemas.microsoft.com/office/powerpoint/2010/main" val="106850646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2A1D3462-6F40-FD46-A389-31DAF9A5EE47}" type="slidenum">
              <a:rPr lang="en-US" smtClean="0"/>
              <a:pPr/>
              <a:t>38</a:t>
            </a:fld>
            <a:endParaRPr lang="en-US" dirty="0"/>
          </a:p>
        </p:txBody>
      </p:sp>
    </p:spTree>
    <p:extLst>
      <p:ext uri="{BB962C8B-B14F-4D97-AF65-F5344CB8AC3E}">
        <p14:creationId xmlns:p14="http://schemas.microsoft.com/office/powerpoint/2010/main" val="50813604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2A1D3462-6F40-FD46-A389-31DAF9A5EE47}" type="slidenum">
              <a:rPr lang="en-US" smtClean="0"/>
              <a:pPr/>
              <a:t>39</a:t>
            </a:fld>
            <a:endParaRPr lang="en-US" dirty="0"/>
          </a:p>
        </p:txBody>
      </p:sp>
    </p:spTree>
    <p:extLst>
      <p:ext uri="{BB962C8B-B14F-4D97-AF65-F5344CB8AC3E}">
        <p14:creationId xmlns:p14="http://schemas.microsoft.com/office/powerpoint/2010/main" val="391047921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2A1D3462-6F40-FD46-A389-31DAF9A5EE47}" type="slidenum">
              <a:rPr lang="en-US" smtClean="0"/>
              <a:pPr/>
              <a:t>41</a:t>
            </a:fld>
            <a:endParaRPr lang="en-US" dirty="0"/>
          </a:p>
        </p:txBody>
      </p:sp>
    </p:spTree>
    <p:extLst>
      <p:ext uri="{BB962C8B-B14F-4D97-AF65-F5344CB8AC3E}">
        <p14:creationId xmlns:p14="http://schemas.microsoft.com/office/powerpoint/2010/main" val="161306467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2A1D3462-6F40-FD46-A389-31DAF9A5EE47}" type="slidenum">
              <a:rPr lang="en-US" smtClean="0"/>
              <a:pPr/>
              <a:t>43</a:t>
            </a:fld>
            <a:endParaRPr lang="en-US" dirty="0"/>
          </a:p>
        </p:txBody>
      </p:sp>
    </p:spTree>
    <p:extLst>
      <p:ext uri="{BB962C8B-B14F-4D97-AF65-F5344CB8AC3E}">
        <p14:creationId xmlns:p14="http://schemas.microsoft.com/office/powerpoint/2010/main" val="243972118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2A1D3462-6F40-FD46-A389-31DAF9A5EE47}"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44</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56578294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5"/>
          </p:nvPr>
        </p:nvSpPr>
        <p:spPr/>
        <p:txBody>
          <a:bodyPr/>
          <a:lstStyle/>
          <a:p>
            <a:fld id="{2A1D3462-6F40-FD46-A389-31DAF9A5EE47}" type="slidenum">
              <a:rPr lang="en-US" smtClean="0"/>
              <a:pPr/>
              <a:t>47</a:t>
            </a:fld>
            <a:endParaRPr lang="en-US" dirty="0"/>
          </a:p>
        </p:txBody>
      </p:sp>
    </p:spTree>
    <p:extLst>
      <p:ext uri="{BB962C8B-B14F-4D97-AF65-F5344CB8AC3E}">
        <p14:creationId xmlns:p14="http://schemas.microsoft.com/office/powerpoint/2010/main" val="43030534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lang="en-GB" dirty="0"/>
          </a:p>
        </p:txBody>
      </p:sp>
      <p:sp>
        <p:nvSpPr>
          <p:cNvPr id="4" name="Slide Number Placeholder 3"/>
          <p:cNvSpPr>
            <a:spLocks noGrp="1"/>
          </p:cNvSpPr>
          <p:nvPr>
            <p:ph type="sldNum" sz="quarter" idx="5"/>
          </p:nvPr>
        </p:nvSpPr>
        <p:spPr/>
        <p:txBody>
          <a:bodyPr/>
          <a:lstStyle/>
          <a:p>
            <a:fld id="{2A1D3462-6F40-FD46-A389-31DAF9A5EE47}" type="slidenum">
              <a:rPr lang="en-US" smtClean="0"/>
              <a:pPr/>
              <a:t>48</a:t>
            </a:fld>
            <a:endParaRPr lang="en-US" dirty="0"/>
          </a:p>
        </p:txBody>
      </p:sp>
    </p:spTree>
    <p:extLst>
      <p:ext uri="{BB962C8B-B14F-4D97-AF65-F5344CB8AC3E}">
        <p14:creationId xmlns:p14="http://schemas.microsoft.com/office/powerpoint/2010/main" val="20227525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5"/>
          </p:nvPr>
        </p:nvSpPr>
        <p:spPr/>
        <p:txBody>
          <a:bodyPr/>
          <a:lstStyle/>
          <a:p>
            <a:fld id="{2A1D3462-6F40-FD46-A389-31DAF9A5EE47}" type="slidenum">
              <a:rPr lang="en-US" smtClean="0"/>
              <a:pPr/>
              <a:t>49</a:t>
            </a:fld>
            <a:endParaRPr lang="en-US" dirty="0"/>
          </a:p>
        </p:txBody>
      </p:sp>
    </p:spTree>
    <p:extLst>
      <p:ext uri="{BB962C8B-B14F-4D97-AF65-F5344CB8AC3E}">
        <p14:creationId xmlns:p14="http://schemas.microsoft.com/office/powerpoint/2010/main" val="52729139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sz="1800" b="0" i="0" u="none" strike="noStrike" dirty="0">
              <a:solidFill>
                <a:srgbClr val="000000"/>
              </a:solidFill>
              <a:effectLst/>
              <a:latin typeface="Arial" panose="020B0604020202020204" pitchFamily="34" charset="0"/>
            </a:endParaRPr>
          </a:p>
          <a:p>
            <a:endParaRPr lang="en-US" dirty="0"/>
          </a:p>
        </p:txBody>
      </p:sp>
      <p:sp>
        <p:nvSpPr>
          <p:cNvPr id="4" name="Slide Number Placeholder 3"/>
          <p:cNvSpPr>
            <a:spLocks noGrp="1"/>
          </p:cNvSpPr>
          <p:nvPr>
            <p:ph type="sldNum" sz="quarter" idx="5"/>
          </p:nvPr>
        </p:nvSpPr>
        <p:spPr/>
        <p:txBody>
          <a:bodyPr/>
          <a:lstStyle/>
          <a:p>
            <a:fld id="{2A1D3462-6F40-FD46-A389-31DAF9A5EE47}" type="slidenum">
              <a:rPr lang="en-US" smtClean="0"/>
              <a:pPr/>
              <a:t>50</a:t>
            </a:fld>
            <a:endParaRPr lang="en-US" dirty="0"/>
          </a:p>
        </p:txBody>
      </p:sp>
    </p:spTree>
    <p:extLst>
      <p:ext uri="{BB962C8B-B14F-4D97-AF65-F5344CB8AC3E}">
        <p14:creationId xmlns:p14="http://schemas.microsoft.com/office/powerpoint/2010/main" val="379784532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2A1D3462-6F40-FD46-A389-31DAF9A5EE47}" type="slidenum">
              <a:rPr lang="en-US" smtClean="0"/>
              <a:pPr/>
              <a:t>15</a:t>
            </a:fld>
            <a:endParaRPr lang="en-US" dirty="0"/>
          </a:p>
        </p:txBody>
      </p:sp>
    </p:spTree>
    <p:extLst>
      <p:ext uri="{BB962C8B-B14F-4D97-AF65-F5344CB8AC3E}">
        <p14:creationId xmlns:p14="http://schemas.microsoft.com/office/powerpoint/2010/main" val="94584867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5"/>
          </p:nvPr>
        </p:nvSpPr>
        <p:spPr/>
        <p:txBody>
          <a:bodyPr/>
          <a:lstStyle/>
          <a:p>
            <a:fld id="{2A1D3462-6F40-FD46-A389-31DAF9A5EE47}" type="slidenum">
              <a:rPr lang="en-US" smtClean="0"/>
              <a:pPr/>
              <a:t>51</a:t>
            </a:fld>
            <a:endParaRPr lang="en-US" dirty="0"/>
          </a:p>
        </p:txBody>
      </p:sp>
    </p:spTree>
    <p:extLst>
      <p:ext uri="{BB962C8B-B14F-4D97-AF65-F5344CB8AC3E}">
        <p14:creationId xmlns:p14="http://schemas.microsoft.com/office/powerpoint/2010/main" val="404815351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5"/>
          </p:nvPr>
        </p:nvSpPr>
        <p:spPr/>
        <p:txBody>
          <a:bodyPr/>
          <a:lstStyle/>
          <a:p>
            <a:fld id="{2A1D3462-6F40-FD46-A389-31DAF9A5EE47}" type="slidenum">
              <a:rPr lang="en-US" smtClean="0"/>
              <a:pPr/>
              <a:t>52</a:t>
            </a:fld>
            <a:endParaRPr lang="en-US" dirty="0"/>
          </a:p>
        </p:txBody>
      </p:sp>
    </p:spTree>
    <p:extLst>
      <p:ext uri="{BB962C8B-B14F-4D97-AF65-F5344CB8AC3E}">
        <p14:creationId xmlns:p14="http://schemas.microsoft.com/office/powerpoint/2010/main" val="202184127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sz="1200" b="0" i="0" dirty="0">
              <a:solidFill>
                <a:srgbClr val="202A30"/>
              </a:solidFill>
              <a:effectLst/>
              <a:latin typeface="-apple-system"/>
            </a:endParaRPr>
          </a:p>
          <a:p>
            <a:endParaRPr lang="en-US" dirty="0"/>
          </a:p>
          <a:p>
            <a:endParaRPr lang="en-US" sz="1200" b="0" i="0" dirty="0">
              <a:solidFill>
                <a:srgbClr val="202A30"/>
              </a:solidFill>
              <a:effectLst/>
              <a:latin typeface="-apple-system"/>
            </a:endParaRPr>
          </a:p>
          <a:p>
            <a:endParaRPr lang="en-GB" dirty="0"/>
          </a:p>
        </p:txBody>
      </p:sp>
      <p:sp>
        <p:nvSpPr>
          <p:cNvPr id="4" name="Slide Number Placeholder 3"/>
          <p:cNvSpPr>
            <a:spLocks noGrp="1"/>
          </p:cNvSpPr>
          <p:nvPr>
            <p:ph type="sldNum" sz="quarter" idx="5"/>
          </p:nvPr>
        </p:nvSpPr>
        <p:spPr/>
        <p:txBody>
          <a:bodyPr/>
          <a:lstStyle/>
          <a:p>
            <a:fld id="{2A1D3462-6F40-FD46-A389-31DAF9A5EE47}" type="slidenum">
              <a:rPr lang="en-US" smtClean="0"/>
              <a:pPr/>
              <a:t>53</a:t>
            </a:fld>
            <a:endParaRPr lang="en-US" dirty="0"/>
          </a:p>
        </p:txBody>
      </p:sp>
    </p:spTree>
    <p:extLst>
      <p:ext uri="{BB962C8B-B14F-4D97-AF65-F5344CB8AC3E}">
        <p14:creationId xmlns:p14="http://schemas.microsoft.com/office/powerpoint/2010/main" val="121913557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2A1D3462-6F40-FD46-A389-31DAF9A5EE47}" type="slidenum">
              <a:rPr lang="en-US" smtClean="0"/>
              <a:pPr/>
              <a:t>82</a:t>
            </a:fld>
            <a:endParaRPr lang="en-US" dirty="0"/>
          </a:p>
        </p:txBody>
      </p:sp>
    </p:spTree>
    <p:extLst>
      <p:ext uri="{BB962C8B-B14F-4D97-AF65-F5344CB8AC3E}">
        <p14:creationId xmlns:p14="http://schemas.microsoft.com/office/powerpoint/2010/main" val="248845005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2A1D3462-6F40-FD46-A389-31DAF9A5EE47}" type="slidenum">
              <a:rPr lang="en-US" smtClean="0"/>
              <a:pPr/>
              <a:t>83</a:t>
            </a:fld>
            <a:endParaRPr lang="en-US" dirty="0"/>
          </a:p>
        </p:txBody>
      </p:sp>
    </p:spTree>
    <p:extLst>
      <p:ext uri="{BB962C8B-B14F-4D97-AF65-F5344CB8AC3E}">
        <p14:creationId xmlns:p14="http://schemas.microsoft.com/office/powerpoint/2010/main" val="297489526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2A1D3462-6F40-FD46-A389-31DAF9A5EE47}" type="slidenum">
              <a:rPr lang="en-US" smtClean="0"/>
              <a:pPr/>
              <a:t>84</a:t>
            </a:fld>
            <a:endParaRPr lang="en-US" dirty="0"/>
          </a:p>
        </p:txBody>
      </p:sp>
    </p:spTree>
    <p:extLst>
      <p:ext uri="{BB962C8B-B14F-4D97-AF65-F5344CB8AC3E}">
        <p14:creationId xmlns:p14="http://schemas.microsoft.com/office/powerpoint/2010/main" val="418637326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2A1D3462-6F40-FD46-A389-31DAF9A5EE47}" type="slidenum">
              <a:rPr lang="en-US" smtClean="0"/>
              <a:pPr/>
              <a:t>85</a:t>
            </a:fld>
            <a:endParaRPr lang="en-US" dirty="0"/>
          </a:p>
        </p:txBody>
      </p:sp>
    </p:spTree>
    <p:extLst>
      <p:ext uri="{BB962C8B-B14F-4D97-AF65-F5344CB8AC3E}">
        <p14:creationId xmlns:p14="http://schemas.microsoft.com/office/powerpoint/2010/main" val="3562680985"/>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2A1D3462-6F40-FD46-A389-31DAF9A5EE47}" type="slidenum">
              <a:rPr lang="en-US" smtClean="0"/>
              <a:pPr/>
              <a:t>86</a:t>
            </a:fld>
            <a:endParaRPr lang="en-US" dirty="0"/>
          </a:p>
        </p:txBody>
      </p:sp>
    </p:spTree>
    <p:extLst>
      <p:ext uri="{BB962C8B-B14F-4D97-AF65-F5344CB8AC3E}">
        <p14:creationId xmlns:p14="http://schemas.microsoft.com/office/powerpoint/2010/main" val="3576940747"/>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2A1D3462-6F40-FD46-A389-31DAF9A5EE47}" type="slidenum">
              <a:rPr lang="en-US" smtClean="0"/>
              <a:pPr/>
              <a:t>87</a:t>
            </a:fld>
            <a:endParaRPr lang="en-US" dirty="0"/>
          </a:p>
        </p:txBody>
      </p:sp>
    </p:spTree>
    <p:extLst>
      <p:ext uri="{BB962C8B-B14F-4D97-AF65-F5344CB8AC3E}">
        <p14:creationId xmlns:p14="http://schemas.microsoft.com/office/powerpoint/2010/main" val="2738622998"/>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2A1D3462-6F40-FD46-A389-31DAF9A5EE47}" type="slidenum">
              <a:rPr lang="en-US" smtClean="0"/>
              <a:pPr/>
              <a:t>88</a:t>
            </a:fld>
            <a:endParaRPr lang="en-US" dirty="0"/>
          </a:p>
        </p:txBody>
      </p:sp>
    </p:spTree>
    <p:extLst>
      <p:ext uri="{BB962C8B-B14F-4D97-AF65-F5344CB8AC3E}">
        <p14:creationId xmlns:p14="http://schemas.microsoft.com/office/powerpoint/2010/main" val="107969194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2A1D3462-6F40-FD46-A389-31DAF9A5EE47}"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19</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06467952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2A1D3462-6F40-FD46-A389-31DAF9A5EE47}" type="slidenum">
              <a:rPr lang="en-US" smtClean="0"/>
              <a:pPr/>
              <a:t>23</a:t>
            </a:fld>
            <a:endParaRPr lang="en-US" dirty="0"/>
          </a:p>
        </p:txBody>
      </p:sp>
    </p:spTree>
    <p:extLst>
      <p:ext uri="{BB962C8B-B14F-4D97-AF65-F5344CB8AC3E}">
        <p14:creationId xmlns:p14="http://schemas.microsoft.com/office/powerpoint/2010/main" val="82524865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2A1D3462-6F40-FD46-A389-31DAF9A5EE47}" type="slidenum">
              <a:rPr lang="en-US" smtClean="0"/>
              <a:pPr/>
              <a:t>27</a:t>
            </a:fld>
            <a:endParaRPr lang="en-US" dirty="0"/>
          </a:p>
        </p:txBody>
      </p:sp>
    </p:spTree>
    <p:extLst>
      <p:ext uri="{BB962C8B-B14F-4D97-AF65-F5344CB8AC3E}">
        <p14:creationId xmlns:p14="http://schemas.microsoft.com/office/powerpoint/2010/main" val="245500373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2A1D3462-6F40-FD46-A389-31DAF9A5EE47}" type="slidenum">
              <a:rPr lang="en-US" smtClean="0"/>
              <a:pPr/>
              <a:t>29</a:t>
            </a:fld>
            <a:endParaRPr lang="en-US" dirty="0"/>
          </a:p>
        </p:txBody>
      </p:sp>
    </p:spTree>
    <p:extLst>
      <p:ext uri="{BB962C8B-B14F-4D97-AF65-F5344CB8AC3E}">
        <p14:creationId xmlns:p14="http://schemas.microsoft.com/office/powerpoint/2010/main" val="179102420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2A1D3462-6F40-FD46-A389-31DAF9A5EE47}" type="slidenum">
              <a:rPr lang="en-US" smtClean="0"/>
              <a:pPr/>
              <a:t>31</a:t>
            </a:fld>
            <a:endParaRPr lang="en-US" dirty="0"/>
          </a:p>
        </p:txBody>
      </p:sp>
    </p:spTree>
    <p:extLst>
      <p:ext uri="{BB962C8B-B14F-4D97-AF65-F5344CB8AC3E}">
        <p14:creationId xmlns:p14="http://schemas.microsoft.com/office/powerpoint/2010/main" val="325864587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2A1D3462-6F40-FD46-A389-31DAF9A5EE47}" type="slidenum">
              <a:rPr lang="en-US" smtClean="0"/>
              <a:pPr/>
              <a:t>33</a:t>
            </a:fld>
            <a:endParaRPr lang="en-US" dirty="0"/>
          </a:p>
        </p:txBody>
      </p:sp>
    </p:spTree>
    <p:extLst>
      <p:ext uri="{BB962C8B-B14F-4D97-AF65-F5344CB8AC3E}">
        <p14:creationId xmlns:p14="http://schemas.microsoft.com/office/powerpoint/2010/main" val="37189423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2A1D3462-6F40-FD46-A389-31DAF9A5EE47}" type="slidenum">
              <a:rPr lang="en-US" smtClean="0"/>
              <a:pPr/>
              <a:t>35</a:t>
            </a:fld>
            <a:endParaRPr lang="en-US" dirty="0"/>
          </a:p>
        </p:txBody>
      </p:sp>
    </p:spTree>
    <p:extLst>
      <p:ext uri="{BB962C8B-B14F-4D97-AF65-F5344CB8AC3E}">
        <p14:creationId xmlns:p14="http://schemas.microsoft.com/office/powerpoint/2010/main" val="183314203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Agenda slide">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3F72106F-6B30-7C41-894C-4141DA6B57CC}"/>
              </a:ext>
            </a:extLst>
          </p:cNvPr>
          <p:cNvSpPr/>
          <p:nvPr userDrawn="1"/>
        </p:nvSpPr>
        <p:spPr>
          <a:xfrm>
            <a:off x="4556504" y="685802"/>
            <a:ext cx="7635497" cy="5491163"/>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6" name="Text Placeholder 5">
            <a:extLst>
              <a:ext uri="{FF2B5EF4-FFF2-40B4-BE49-F238E27FC236}">
                <a16:creationId xmlns:a16="http://schemas.microsoft.com/office/drawing/2014/main" id="{4EC7D8FE-B649-3145-BF17-642FE1D93228}"/>
              </a:ext>
            </a:extLst>
          </p:cNvPr>
          <p:cNvSpPr>
            <a:spLocks noGrp="1"/>
          </p:cNvSpPr>
          <p:nvPr>
            <p:ph type="body" sz="quarter" idx="20" hasCustomPrompt="1"/>
          </p:nvPr>
        </p:nvSpPr>
        <p:spPr>
          <a:xfrm>
            <a:off x="6623538" y="1536408"/>
            <a:ext cx="4955687" cy="825450"/>
          </a:xfrm>
          <a:prstGeom prst="rect">
            <a:avLst/>
          </a:prstGeom>
          <a:ln>
            <a:noFill/>
          </a:ln>
        </p:spPr>
        <p:txBody>
          <a:bodyPr anchor="ctr"/>
          <a:lstStyle>
            <a:lvl1pPr marL="0" indent="0">
              <a:spcBef>
                <a:spcPts val="0"/>
              </a:spcBef>
              <a:spcAft>
                <a:spcPts val="600"/>
              </a:spcAft>
              <a:buNone/>
              <a:defRPr sz="1400" i="0">
                <a:solidFill>
                  <a:schemeClr val="bg1"/>
                </a:solidFill>
                <a:latin typeface="Century Gothic" charset="0"/>
                <a:ea typeface="Century Gothic" charset="0"/>
                <a:cs typeface="Century Gothic" charset="0"/>
              </a:defRPr>
            </a:lvl1pPr>
            <a:lvl2pPr marL="457200" indent="0">
              <a:buNone/>
              <a:defRPr sz="1400">
                <a:solidFill>
                  <a:schemeClr val="bg1"/>
                </a:solidFill>
              </a:defRPr>
            </a:lvl2pPr>
            <a:lvl3pPr marL="914400" indent="0">
              <a:buNone/>
              <a:defRPr sz="1400">
                <a:solidFill>
                  <a:schemeClr val="bg1"/>
                </a:solidFill>
              </a:defRPr>
            </a:lvl3pPr>
            <a:lvl4pPr marL="1371600" indent="0">
              <a:buNone/>
              <a:defRPr sz="1400">
                <a:solidFill>
                  <a:schemeClr val="bg1"/>
                </a:solidFill>
              </a:defRPr>
            </a:lvl4pPr>
            <a:lvl5pPr marL="1828800" indent="0">
              <a:buNone/>
              <a:defRPr sz="1400">
                <a:solidFill>
                  <a:schemeClr val="bg1"/>
                </a:solidFill>
              </a:defRPr>
            </a:lvl5pPr>
          </a:lstStyle>
          <a:p>
            <a:pPr lvl="0"/>
            <a:r>
              <a:rPr lang="en-US"/>
              <a:t>Agenda point</a:t>
            </a:r>
          </a:p>
        </p:txBody>
      </p:sp>
      <p:sp>
        <p:nvSpPr>
          <p:cNvPr id="19" name="Text Placeholder 5">
            <a:extLst>
              <a:ext uri="{FF2B5EF4-FFF2-40B4-BE49-F238E27FC236}">
                <a16:creationId xmlns:a16="http://schemas.microsoft.com/office/drawing/2014/main" id="{407AF52D-CE51-9246-9D63-311FA19AE103}"/>
              </a:ext>
            </a:extLst>
          </p:cNvPr>
          <p:cNvSpPr>
            <a:spLocks noGrp="1"/>
          </p:cNvSpPr>
          <p:nvPr>
            <p:ph type="body" sz="quarter" idx="22" hasCustomPrompt="1"/>
          </p:nvPr>
        </p:nvSpPr>
        <p:spPr>
          <a:xfrm>
            <a:off x="6623538" y="2527952"/>
            <a:ext cx="4955687" cy="825450"/>
          </a:xfrm>
          <a:prstGeom prst="rect">
            <a:avLst/>
          </a:prstGeom>
          <a:ln>
            <a:noFill/>
          </a:ln>
        </p:spPr>
        <p:txBody>
          <a:bodyPr anchor="ctr"/>
          <a:lstStyle>
            <a:lvl1pPr marL="0" indent="0">
              <a:spcBef>
                <a:spcPts val="0"/>
              </a:spcBef>
              <a:spcAft>
                <a:spcPts val="600"/>
              </a:spcAft>
              <a:buNone/>
              <a:defRPr sz="1400" i="0">
                <a:solidFill>
                  <a:schemeClr val="bg1"/>
                </a:solidFill>
                <a:latin typeface="Century Gothic" charset="0"/>
                <a:ea typeface="Century Gothic" charset="0"/>
                <a:cs typeface="Century Gothic" charset="0"/>
              </a:defRPr>
            </a:lvl1pPr>
            <a:lvl2pPr marL="457200" indent="0">
              <a:buNone/>
              <a:defRPr sz="1400">
                <a:solidFill>
                  <a:schemeClr val="bg1"/>
                </a:solidFill>
              </a:defRPr>
            </a:lvl2pPr>
            <a:lvl3pPr marL="914400" indent="0">
              <a:buNone/>
              <a:defRPr sz="1400">
                <a:solidFill>
                  <a:schemeClr val="bg1"/>
                </a:solidFill>
              </a:defRPr>
            </a:lvl3pPr>
            <a:lvl4pPr marL="1371600" indent="0">
              <a:buNone/>
              <a:defRPr sz="1400">
                <a:solidFill>
                  <a:schemeClr val="bg1"/>
                </a:solidFill>
              </a:defRPr>
            </a:lvl4pPr>
            <a:lvl5pPr marL="1828800" indent="0">
              <a:buNone/>
              <a:defRPr sz="1400">
                <a:solidFill>
                  <a:schemeClr val="bg1"/>
                </a:solidFill>
              </a:defRPr>
            </a:lvl5pPr>
          </a:lstStyle>
          <a:p>
            <a:pPr lvl="0"/>
            <a:r>
              <a:rPr lang="en-US"/>
              <a:t>Agenda point</a:t>
            </a:r>
          </a:p>
        </p:txBody>
      </p:sp>
      <p:sp>
        <p:nvSpPr>
          <p:cNvPr id="21" name="Text Placeholder 5">
            <a:extLst>
              <a:ext uri="{FF2B5EF4-FFF2-40B4-BE49-F238E27FC236}">
                <a16:creationId xmlns:a16="http://schemas.microsoft.com/office/drawing/2014/main" id="{963924A1-AF3E-3C47-AEB6-EA1B8277EE85}"/>
              </a:ext>
            </a:extLst>
          </p:cNvPr>
          <p:cNvSpPr>
            <a:spLocks noGrp="1"/>
          </p:cNvSpPr>
          <p:nvPr>
            <p:ph type="body" sz="quarter" idx="24" hasCustomPrompt="1"/>
          </p:nvPr>
        </p:nvSpPr>
        <p:spPr>
          <a:xfrm>
            <a:off x="6623538" y="3519496"/>
            <a:ext cx="4955687" cy="825450"/>
          </a:xfrm>
          <a:prstGeom prst="rect">
            <a:avLst/>
          </a:prstGeom>
          <a:ln>
            <a:noFill/>
          </a:ln>
        </p:spPr>
        <p:txBody>
          <a:bodyPr anchor="ctr"/>
          <a:lstStyle>
            <a:lvl1pPr marL="0" indent="0">
              <a:spcBef>
                <a:spcPts val="0"/>
              </a:spcBef>
              <a:spcAft>
                <a:spcPts val="600"/>
              </a:spcAft>
              <a:buNone/>
              <a:defRPr sz="1400" i="0">
                <a:solidFill>
                  <a:schemeClr val="bg1"/>
                </a:solidFill>
                <a:latin typeface="Century Gothic" charset="0"/>
                <a:ea typeface="Century Gothic" charset="0"/>
                <a:cs typeface="Century Gothic" charset="0"/>
              </a:defRPr>
            </a:lvl1pPr>
            <a:lvl2pPr marL="457200" indent="0">
              <a:buNone/>
              <a:defRPr sz="1400">
                <a:solidFill>
                  <a:schemeClr val="bg1"/>
                </a:solidFill>
              </a:defRPr>
            </a:lvl2pPr>
            <a:lvl3pPr marL="914400" indent="0">
              <a:buNone/>
              <a:defRPr sz="1400">
                <a:solidFill>
                  <a:schemeClr val="bg1"/>
                </a:solidFill>
              </a:defRPr>
            </a:lvl3pPr>
            <a:lvl4pPr marL="1371600" indent="0">
              <a:buNone/>
              <a:defRPr sz="1400">
                <a:solidFill>
                  <a:schemeClr val="bg1"/>
                </a:solidFill>
              </a:defRPr>
            </a:lvl4pPr>
            <a:lvl5pPr marL="1828800" indent="0">
              <a:buNone/>
              <a:defRPr sz="1400">
                <a:solidFill>
                  <a:schemeClr val="bg1"/>
                </a:solidFill>
              </a:defRPr>
            </a:lvl5pPr>
          </a:lstStyle>
          <a:p>
            <a:pPr lvl="0"/>
            <a:r>
              <a:rPr lang="en-US"/>
              <a:t>Agenda point</a:t>
            </a:r>
          </a:p>
        </p:txBody>
      </p:sp>
      <p:sp>
        <p:nvSpPr>
          <p:cNvPr id="23" name="Text Placeholder 5">
            <a:extLst>
              <a:ext uri="{FF2B5EF4-FFF2-40B4-BE49-F238E27FC236}">
                <a16:creationId xmlns:a16="http://schemas.microsoft.com/office/drawing/2014/main" id="{0F2CDD4E-5A89-9D41-97B5-C0ED1FAA02A5}"/>
              </a:ext>
            </a:extLst>
          </p:cNvPr>
          <p:cNvSpPr>
            <a:spLocks noGrp="1"/>
          </p:cNvSpPr>
          <p:nvPr>
            <p:ph type="body" sz="quarter" idx="26" hasCustomPrompt="1"/>
          </p:nvPr>
        </p:nvSpPr>
        <p:spPr>
          <a:xfrm>
            <a:off x="6623538" y="4511041"/>
            <a:ext cx="4955687" cy="825450"/>
          </a:xfrm>
          <a:prstGeom prst="rect">
            <a:avLst/>
          </a:prstGeom>
          <a:ln>
            <a:noFill/>
          </a:ln>
        </p:spPr>
        <p:txBody>
          <a:bodyPr anchor="ctr"/>
          <a:lstStyle>
            <a:lvl1pPr marL="0" indent="0">
              <a:spcBef>
                <a:spcPts val="0"/>
              </a:spcBef>
              <a:spcAft>
                <a:spcPts val="600"/>
              </a:spcAft>
              <a:buNone/>
              <a:defRPr sz="1400" i="0">
                <a:solidFill>
                  <a:schemeClr val="bg1"/>
                </a:solidFill>
                <a:latin typeface="Century Gothic" charset="0"/>
                <a:ea typeface="Century Gothic" charset="0"/>
                <a:cs typeface="Century Gothic" charset="0"/>
              </a:defRPr>
            </a:lvl1pPr>
            <a:lvl2pPr marL="457200" indent="0">
              <a:buNone/>
              <a:defRPr sz="1400">
                <a:solidFill>
                  <a:schemeClr val="bg1"/>
                </a:solidFill>
              </a:defRPr>
            </a:lvl2pPr>
            <a:lvl3pPr marL="914400" indent="0">
              <a:buNone/>
              <a:defRPr sz="1400">
                <a:solidFill>
                  <a:schemeClr val="bg1"/>
                </a:solidFill>
              </a:defRPr>
            </a:lvl3pPr>
            <a:lvl4pPr marL="1371600" indent="0">
              <a:buNone/>
              <a:defRPr sz="1400">
                <a:solidFill>
                  <a:schemeClr val="bg1"/>
                </a:solidFill>
              </a:defRPr>
            </a:lvl4pPr>
            <a:lvl5pPr marL="1828800" indent="0">
              <a:buNone/>
              <a:defRPr sz="1400">
                <a:solidFill>
                  <a:schemeClr val="bg1"/>
                </a:solidFill>
              </a:defRPr>
            </a:lvl5pPr>
          </a:lstStyle>
          <a:p>
            <a:pPr lvl="0"/>
            <a:r>
              <a:rPr lang="en-US"/>
              <a:t>Agenda point</a:t>
            </a:r>
          </a:p>
        </p:txBody>
      </p:sp>
      <p:sp>
        <p:nvSpPr>
          <p:cNvPr id="24" name="Slide Number Placeholder 11">
            <a:extLst>
              <a:ext uri="{FF2B5EF4-FFF2-40B4-BE49-F238E27FC236}">
                <a16:creationId xmlns:a16="http://schemas.microsoft.com/office/drawing/2014/main" id="{0E3A241E-5054-F14C-B5DA-20D7F2294DE4}"/>
              </a:ext>
            </a:extLst>
          </p:cNvPr>
          <p:cNvSpPr txBox="1">
            <a:spLocks/>
          </p:cNvSpPr>
          <p:nvPr userDrawn="1"/>
        </p:nvSpPr>
        <p:spPr>
          <a:xfrm>
            <a:off x="337856" y="6515474"/>
            <a:ext cx="468000" cy="172068"/>
          </a:xfrm>
          <a:prstGeom prst="rect">
            <a:avLst/>
          </a:prstGeom>
        </p:spPr>
        <p:txBody>
          <a:bodyPr anchor="ctr"/>
          <a:lstStyle>
            <a:defPPr>
              <a:defRPr lang="en-US"/>
            </a:defPPr>
            <a:lvl1pPr marL="0" algn="ctr" defTabSz="914400" rtl="0" eaLnBrk="1" latinLnBrk="0" hangingPunct="1">
              <a:defRPr sz="1800" kern="1200">
                <a:solidFill>
                  <a:schemeClr val="bg1"/>
                </a:solidFill>
                <a:latin typeface="Century Gothic" charset="0"/>
                <a:ea typeface="Century Gothic" charset="0"/>
                <a:cs typeface="Century Gothic"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fld id="{BC3BBC56-5B77-964C-A5B4-F225189E1B1A}" type="slidenum">
              <a:rPr lang="en-US" sz="800" i="0" smtClean="0"/>
              <a:pPr algn="l"/>
              <a:t>‹#›</a:t>
            </a:fld>
            <a:endParaRPr lang="en-US" sz="800" i="0" dirty="0"/>
          </a:p>
        </p:txBody>
      </p:sp>
      <p:sp>
        <p:nvSpPr>
          <p:cNvPr id="26" name="Rectangle 25">
            <a:extLst>
              <a:ext uri="{FF2B5EF4-FFF2-40B4-BE49-F238E27FC236}">
                <a16:creationId xmlns:a16="http://schemas.microsoft.com/office/drawing/2014/main" id="{3372BD42-D167-E14B-A3C1-538D4C804219}"/>
              </a:ext>
            </a:extLst>
          </p:cNvPr>
          <p:cNvSpPr/>
          <p:nvPr userDrawn="1"/>
        </p:nvSpPr>
        <p:spPr>
          <a:xfrm>
            <a:off x="1" y="0"/>
            <a:ext cx="4556503"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25" name="Text Placeholder 24">
            <a:extLst>
              <a:ext uri="{FF2B5EF4-FFF2-40B4-BE49-F238E27FC236}">
                <a16:creationId xmlns:a16="http://schemas.microsoft.com/office/drawing/2014/main" id="{6CDD69C6-6A41-5046-B040-97DB1D558D7E}"/>
              </a:ext>
            </a:extLst>
          </p:cNvPr>
          <p:cNvSpPr>
            <a:spLocks noGrp="1"/>
          </p:cNvSpPr>
          <p:nvPr>
            <p:ph type="body" sz="quarter" idx="27" hasCustomPrompt="1"/>
          </p:nvPr>
        </p:nvSpPr>
        <p:spPr>
          <a:xfrm>
            <a:off x="4497460" y="1195389"/>
            <a:ext cx="148352" cy="4466604"/>
          </a:xfrm>
          <a:prstGeom prst="rect">
            <a:avLst/>
          </a:prstGeom>
          <a:solidFill>
            <a:schemeClr val="bg2"/>
          </a:solidFill>
        </p:spPr>
        <p:txBody>
          <a:bodyPr/>
          <a:lstStyle>
            <a:lvl1pPr marL="0" indent="0">
              <a:buNone/>
              <a:defRPr sz="200">
                <a:solidFill>
                  <a:schemeClr val="bg1"/>
                </a:solidFill>
              </a:defRPr>
            </a:lvl1pPr>
          </a:lstStyle>
          <a:p>
            <a:pPr lvl="0"/>
            <a:r>
              <a:rPr lang="en-US"/>
              <a:t>Box</a:t>
            </a:r>
          </a:p>
        </p:txBody>
      </p:sp>
      <p:sp>
        <p:nvSpPr>
          <p:cNvPr id="11" name="Text Placeholder 6">
            <a:extLst>
              <a:ext uri="{FF2B5EF4-FFF2-40B4-BE49-F238E27FC236}">
                <a16:creationId xmlns:a16="http://schemas.microsoft.com/office/drawing/2014/main" id="{7AEE36EA-B2C8-4886-B360-998F8C008A9E}"/>
              </a:ext>
            </a:extLst>
          </p:cNvPr>
          <p:cNvSpPr>
            <a:spLocks noGrp="1"/>
          </p:cNvSpPr>
          <p:nvPr>
            <p:ph type="body" sz="quarter" idx="19"/>
          </p:nvPr>
        </p:nvSpPr>
        <p:spPr>
          <a:xfrm>
            <a:off x="477839" y="1419225"/>
            <a:ext cx="3821112" cy="1934177"/>
          </a:xfrm>
        </p:spPr>
        <p:txBody>
          <a:bodyPr/>
          <a:lstStyle>
            <a:lvl1pPr>
              <a:spcAft>
                <a:spcPts val="1200"/>
              </a:spcAft>
              <a:defRPr kumimoji="0" lang="en-US" sz="2400" b="1" i="0" u="none" strike="noStrike" kern="1200" cap="none" spc="0" normalizeH="0" baseline="0" dirty="0" smtClean="0">
                <a:ln>
                  <a:noFill/>
                </a:ln>
                <a:solidFill>
                  <a:srgbClr val="AF5EA1"/>
                </a:solidFill>
                <a:effectLst/>
                <a:uLnTx/>
                <a:uFillTx/>
                <a:latin typeface="Calibri" panose="020F0502020204030204" pitchFamily="34" charset="0"/>
                <a:ea typeface="+mn-ea"/>
                <a:cs typeface="Calibri" panose="020F0502020204030204" pitchFamily="34" charset="0"/>
              </a:defRPr>
            </a:lvl1pPr>
            <a:lvl2pPr>
              <a:spcBef>
                <a:spcPts val="1200"/>
              </a:spcBef>
              <a:spcAft>
                <a:spcPts val="1200"/>
              </a:spcAft>
              <a:defRPr sz="2000" b="1" i="1"/>
            </a:lvl2pPr>
            <a:lvl3pPr>
              <a:spcAft>
                <a:spcPts val="1200"/>
              </a:spcAft>
              <a:defRPr/>
            </a:lvl3pPr>
            <a:lvl4pPr>
              <a:spcAft>
                <a:spcPts val="1200"/>
              </a:spcAft>
              <a:defRPr/>
            </a:lvl4pPr>
            <a:lvl5pPr>
              <a:spcAft>
                <a:spcPts val="1200"/>
              </a:spcAft>
              <a:defRPr/>
            </a:lvl5pPr>
          </a:lstStyle>
          <a:p>
            <a:pPr lvl="0"/>
            <a:r>
              <a:rPr lang="en-US"/>
              <a:t>Click to edit Master text styles</a:t>
            </a:r>
            <a:endParaRPr lang="en-GB"/>
          </a:p>
        </p:txBody>
      </p:sp>
      <p:sp>
        <p:nvSpPr>
          <p:cNvPr id="3" name="Content Placeholder 2">
            <a:extLst>
              <a:ext uri="{FF2B5EF4-FFF2-40B4-BE49-F238E27FC236}">
                <a16:creationId xmlns:a16="http://schemas.microsoft.com/office/drawing/2014/main" id="{1AC34FA0-F0BC-440B-BD15-7B10FD609435}"/>
              </a:ext>
            </a:extLst>
          </p:cNvPr>
          <p:cNvSpPr>
            <a:spLocks noGrp="1"/>
          </p:cNvSpPr>
          <p:nvPr>
            <p:ph sz="quarter" idx="28"/>
          </p:nvPr>
        </p:nvSpPr>
        <p:spPr>
          <a:xfrm>
            <a:off x="477838" y="3519488"/>
            <a:ext cx="3821112" cy="2335212"/>
          </a:xfrm>
        </p:spPr>
        <p:txBody>
          <a:bodyPr/>
          <a:lstStyle/>
          <a:p>
            <a:pPr lvl="0"/>
            <a:endParaRPr lang="en-GB"/>
          </a:p>
        </p:txBody>
      </p:sp>
    </p:spTree>
    <p:extLst>
      <p:ext uri="{BB962C8B-B14F-4D97-AF65-F5344CB8AC3E}">
        <p14:creationId xmlns:p14="http://schemas.microsoft.com/office/powerpoint/2010/main" val="257538060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1_Team slide">
    <p:spTree>
      <p:nvGrpSpPr>
        <p:cNvPr id="1" name=""/>
        <p:cNvGrpSpPr/>
        <p:nvPr/>
      </p:nvGrpSpPr>
      <p:grpSpPr>
        <a:xfrm>
          <a:off x="0" y="0"/>
          <a:ext cx="0" cy="0"/>
          <a:chOff x="0" y="0"/>
          <a:chExt cx="0" cy="0"/>
        </a:xfrm>
      </p:grpSpPr>
      <p:sp>
        <p:nvSpPr>
          <p:cNvPr id="48" name="Rectangle 47">
            <a:extLst>
              <a:ext uri="{FF2B5EF4-FFF2-40B4-BE49-F238E27FC236}">
                <a16:creationId xmlns:a16="http://schemas.microsoft.com/office/drawing/2014/main" id="{BF43660B-81B2-B143-B11D-85302EECFDBE}"/>
              </a:ext>
            </a:extLst>
          </p:cNvPr>
          <p:cNvSpPr/>
          <p:nvPr userDrawn="1"/>
        </p:nvSpPr>
        <p:spPr>
          <a:xfrm>
            <a:off x="-1" y="169380"/>
            <a:ext cx="6096001" cy="6513997"/>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2" name="Rectangle 1">
            <a:extLst>
              <a:ext uri="{FF2B5EF4-FFF2-40B4-BE49-F238E27FC236}">
                <a16:creationId xmlns:a16="http://schemas.microsoft.com/office/drawing/2014/main" id="{CC871D7C-6444-214A-9A5A-E8FE1A6011C9}"/>
              </a:ext>
            </a:extLst>
          </p:cNvPr>
          <p:cNvSpPr/>
          <p:nvPr userDrawn="1"/>
        </p:nvSpPr>
        <p:spPr>
          <a:xfrm>
            <a:off x="-1" y="0"/>
            <a:ext cx="11150221"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latin typeface="Century Gothic" charset="0"/>
              <a:ea typeface="Century Gothic" charset="0"/>
              <a:cs typeface="Century Gothic" charset="0"/>
            </a:endParaRPr>
          </a:p>
        </p:txBody>
      </p:sp>
      <p:sp>
        <p:nvSpPr>
          <p:cNvPr id="49" name="Slide Number Placeholder 11">
            <a:extLst>
              <a:ext uri="{FF2B5EF4-FFF2-40B4-BE49-F238E27FC236}">
                <a16:creationId xmlns:a16="http://schemas.microsoft.com/office/drawing/2014/main" id="{FBB77514-C3C2-CC40-8ACE-E1850B9C93EE}"/>
              </a:ext>
            </a:extLst>
          </p:cNvPr>
          <p:cNvSpPr txBox="1">
            <a:spLocks/>
          </p:cNvSpPr>
          <p:nvPr userDrawn="1"/>
        </p:nvSpPr>
        <p:spPr>
          <a:xfrm>
            <a:off x="337856" y="6515474"/>
            <a:ext cx="468000" cy="172068"/>
          </a:xfrm>
          <a:prstGeom prst="rect">
            <a:avLst/>
          </a:prstGeom>
        </p:spPr>
        <p:txBody>
          <a:bodyPr anchor="ctr"/>
          <a:lstStyle>
            <a:defPPr>
              <a:defRPr lang="en-US"/>
            </a:defPPr>
            <a:lvl1pPr marL="0" algn="ctr" defTabSz="914400" rtl="0" eaLnBrk="1" latinLnBrk="0" hangingPunct="1">
              <a:defRPr sz="1800" kern="1200">
                <a:solidFill>
                  <a:schemeClr val="bg1"/>
                </a:solidFill>
                <a:latin typeface="Century Gothic" charset="0"/>
                <a:ea typeface="Century Gothic" charset="0"/>
                <a:cs typeface="Century Gothic"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fld id="{BC3BBC56-5B77-964C-A5B4-F225189E1B1A}" type="slidenum">
              <a:rPr lang="en-US" sz="800" i="0" smtClean="0">
                <a:solidFill>
                  <a:schemeClr val="tx1"/>
                </a:solidFill>
              </a:rPr>
              <a:pPr algn="l"/>
              <a:t>‹#›</a:t>
            </a:fld>
            <a:endParaRPr lang="en-US" sz="800" i="0" dirty="0">
              <a:solidFill>
                <a:schemeClr val="tx1"/>
              </a:solidFill>
            </a:endParaRPr>
          </a:p>
        </p:txBody>
      </p:sp>
      <p:sp>
        <p:nvSpPr>
          <p:cNvPr id="4" name="Footer Placeholder 3">
            <a:extLst>
              <a:ext uri="{FF2B5EF4-FFF2-40B4-BE49-F238E27FC236}">
                <a16:creationId xmlns:a16="http://schemas.microsoft.com/office/drawing/2014/main" id="{81818A15-32E2-C849-9ACE-481E391AEA4F}"/>
              </a:ext>
            </a:extLst>
          </p:cNvPr>
          <p:cNvSpPr>
            <a:spLocks noGrp="1"/>
          </p:cNvSpPr>
          <p:nvPr>
            <p:ph type="ftr" sz="quarter" idx="17"/>
          </p:nvPr>
        </p:nvSpPr>
        <p:spPr/>
        <p:txBody>
          <a:bodyPr/>
          <a:lstStyle/>
          <a:p>
            <a:endParaRPr lang="en-US" dirty="0"/>
          </a:p>
        </p:txBody>
      </p:sp>
      <p:sp>
        <p:nvSpPr>
          <p:cNvPr id="13" name="Text Placeholder 5">
            <a:extLst>
              <a:ext uri="{FF2B5EF4-FFF2-40B4-BE49-F238E27FC236}">
                <a16:creationId xmlns:a16="http://schemas.microsoft.com/office/drawing/2014/main" id="{B43BC220-849E-4956-90D3-7380AAFA07D0}"/>
              </a:ext>
            </a:extLst>
          </p:cNvPr>
          <p:cNvSpPr>
            <a:spLocks noGrp="1"/>
          </p:cNvSpPr>
          <p:nvPr>
            <p:ph type="body" sz="quarter" idx="18"/>
          </p:nvPr>
        </p:nvSpPr>
        <p:spPr>
          <a:xfrm>
            <a:off x="337855" y="428625"/>
            <a:ext cx="10580349" cy="744538"/>
          </a:xfrm>
        </p:spPr>
        <p:txBody>
          <a:bodyPr anchor="ctr"/>
          <a:lstStyle>
            <a:lvl1pPr>
              <a:defRPr sz="2800" b="1">
                <a:latin typeface="+mn-lt"/>
              </a:defRPr>
            </a:lvl1pPr>
          </a:lstStyle>
          <a:p>
            <a:pPr lvl="0"/>
            <a:r>
              <a:rPr lang="en-US"/>
              <a:t>Click to edit Master text styles</a:t>
            </a:r>
            <a:endParaRPr lang="en-GB"/>
          </a:p>
        </p:txBody>
      </p:sp>
      <p:sp>
        <p:nvSpPr>
          <p:cNvPr id="14" name="Rectangle 13">
            <a:extLst>
              <a:ext uri="{FF2B5EF4-FFF2-40B4-BE49-F238E27FC236}">
                <a16:creationId xmlns:a16="http://schemas.microsoft.com/office/drawing/2014/main" id="{CE177F3E-10D3-43DA-A2C3-395B44492C7A}"/>
              </a:ext>
            </a:extLst>
          </p:cNvPr>
          <p:cNvSpPr/>
          <p:nvPr userDrawn="1"/>
        </p:nvSpPr>
        <p:spPr>
          <a:xfrm>
            <a:off x="402929" y="1193062"/>
            <a:ext cx="3242769" cy="46495"/>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rIns="7200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dirty="0">
              <a:ln>
                <a:noFill/>
              </a:ln>
              <a:solidFill>
                <a:srgbClr val="FFFFFF"/>
              </a:solidFill>
              <a:effectLst/>
              <a:uLnTx/>
              <a:uFillTx/>
              <a:latin typeface="Calibri" panose="020F0502020204030204"/>
              <a:ea typeface="+mn-ea"/>
              <a:cs typeface="+mn-cs"/>
            </a:endParaRPr>
          </a:p>
        </p:txBody>
      </p:sp>
      <p:sp>
        <p:nvSpPr>
          <p:cNvPr id="15" name="Text Placeholder 4">
            <a:extLst>
              <a:ext uri="{FF2B5EF4-FFF2-40B4-BE49-F238E27FC236}">
                <a16:creationId xmlns:a16="http://schemas.microsoft.com/office/drawing/2014/main" id="{577CAD62-C419-4102-89D7-F3488FD4BBCD}"/>
              </a:ext>
            </a:extLst>
          </p:cNvPr>
          <p:cNvSpPr>
            <a:spLocks noGrp="1"/>
          </p:cNvSpPr>
          <p:nvPr>
            <p:ph type="body" sz="quarter" idx="30"/>
          </p:nvPr>
        </p:nvSpPr>
        <p:spPr>
          <a:xfrm>
            <a:off x="338138" y="1365250"/>
            <a:ext cx="10580071" cy="4995863"/>
          </a:xfrm>
        </p:spPr>
        <p:txBody>
          <a:bodyPr/>
          <a:lstStyle>
            <a:lvl1pPr>
              <a:defRPr>
                <a:latin typeface="+mn-lt"/>
              </a:defRPr>
            </a:lvl1pPr>
            <a:lvl2pPr>
              <a:defRPr lang="en-US" sz="1200" b="0" i="0" kern="1200" dirty="0" smtClean="0">
                <a:solidFill>
                  <a:schemeClr val="tx1"/>
                </a:solidFill>
                <a:latin typeface="+mn-lt"/>
                <a:ea typeface="+mn-ea"/>
                <a:cs typeface="Poppins" pitchFamily="2" charset="77"/>
              </a:defRPr>
            </a:lvl2pPr>
            <a:lvl3pPr>
              <a:defRPr sz="1200">
                <a:latin typeface="+mn-lt"/>
              </a:defRPr>
            </a:lvl3pPr>
            <a:lvl4pPr>
              <a:defRPr sz="1200">
                <a:latin typeface="+mn-lt"/>
              </a:defRPr>
            </a:lvl4pPr>
            <a:lvl5pPr>
              <a:defRPr sz="1200">
                <a:latin typeface="+mn-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222317408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5_Team slide">
    <p:spTree>
      <p:nvGrpSpPr>
        <p:cNvPr id="1" name=""/>
        <p:cNvGrpSpPr/>
        <p:nvPr/>
      </p:nvGrpSpPr>
      <p:grpSpPr>
        <a:xfrm>
          <a:off x="0" y="0"/>
          <a:ext cx="0" cy="0"/>
          <a:chOff x="0" y="0"/>
          <a:chExt cx="0" cy="0"/>
        </a:xfrm>
      </p:grpSpPr>
      <p:sp>
        <p:nvSpPr>
          <p:cNvPr id="48" name="Rectangle 47">
            <a:extLst>
              <a:ext uri="{FF2B5EF4-FFF2-40B4-BE49-F238E27FC236}">
                <a16:creationId xmlns:a16="http://schemas.microsoft.com/office/drawing/2014/main" id="{BF43660B-81B2-B143-B11D-85302EECFDBE}"/>
              </a:ext>
            </a:extLst>
          </p:cNvPr>
          <p:cNvSpPr/>
          <p:nvPr userDrawn="1"/>
        </p:nvSpPr>
        <p:spPr>
          <a:xfrm>
            <a:off x="-1" y="169380"/>
            <a:ext cx="6096001" cy="6513997"/>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2" name="Rectangle 1">
            <a:extLst>
              <a:ext uri="{FF2B5EF4-FFF2-40B4-BE49-F238E27FC236}">
                <a16:creationId xmlns:a16="http://schemas.microsoft.com/office/drawing/2014/main" id="{CC871D7C-6444-214A-9A5A-E8FE1A6011C9}"/>
              </a:ext>
            </a:extLst>
          </p:cNvPr>
          <p:cNvSpPr/>
          <p:nvPr userDrawn="1"/>
        </p:nvSpPr>
        <p:spPr>
          <a:xfrm>
            <a:off x="-1" y="0"/>
            <a:ext cx="11150221" cy="6858000"/>
          </a:xfrm>
          <a:prstGeom prst="rect">
            <a:avLst/>
          </a:prstGeom>
          <a:solidFill>
            <a:srgbClr val="F2E6F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latin typeface="Century Gothic" charset="0"/>
              <a:ea typeface="Century Gothic" charset="0"/>
              <a:cs typeface="Century Gothic" charset="0"/>
            </a:endParaRPr>
          </a:p>
        </p:txBody>
      </p:sp>
      <p:sp>
        <p:nvSpPr>
          <p:cNvPr id="49" name="Slide Number Placeholder 11">
            <a:extLst>
              <a:ext uri="{FF2B5EF4-FFF2-40B4-BE49-F238E27FC236}">
                <a16:creationId xmlns:a16="http://schemas.microsoft.com/office/drawing/2014/main" id="{FBB77514-C3C2-CC40-8ACE-E1850B9C93EE}"/>
              </a:ext>
            </a:extLst>
          </p:cNvPr>
          <p:cNvSpPr txBox="1">
            <a:spLocks/>
          </p:cNvSpPr>
          <p:nvPr userDrawn="1"/>
        </p:nvSpPr>
        <p:spPr>
          <a:xfrm>
            <a:off x="337856" y="6515474"/>
            <a:ext cx="468000" cy="172068"/>
          </a:xfrm>
          <a:prstGeom prst="rect">
            <a:avLst/>
          </a:prstGeom>
        </p:spPr>
        <p:txBody>
          <a:bodyPr anchor="ctr"/>
          <a:lstStyle>
            <a:defPPr>
              <a:defRPr lang="en-US"/>
            </a:defPPr>
            <a:lvl1pPr marL="0" algn="ctr" defTabSz="914400" rtl="0" eaLnBrk="1" latinLnBrk="0" hangingPunct="1">
              <a:defRPr sz="1800" kern="1200">
                <a:solidFill>
                  <a:schemeClr val="bg1"/>
                </a:solidFill>
                <a:latin typeface="Century Gothic" charset="0"/>
                <a:ea typeface="Century Gothic" charset="0"/>
                <a:cs typeface="Century Gothic"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fld id="{BC3BBC56-5B77-964C-A5B4-F225189E1B1A}" type="slidenum">
              <a:rPr lang="en-US" sz="800" i="0" smtClean="0">
                <a:solidFill>
                  <a:schemeClr val="tx1"/>
                </a:solidFill>
              </a:rPr>
              <a:pPr algn="l"/>
              <a:t>‹#›</a:t>
            </a:fld>
            <a:endParaRPr lang="en-US" sz="800" i="0" dirty="0">
              <a:solidFill>
                <a:schemeClr val="tx1"/>
              </a:solidFill>
            </a:endParaRPr>
          </a:p>
        </p:txBody>
      </p:sp>
      <p:sp>
        <p:nvSpPr>
          <p:cNvPr id="4" name="Footer Placeholder 3">
            <a:extLst>
              <a:ext uri="{FF2B5EF4-FFF2-40B4-BE49-F238E27FC236}">
                <a16:creationId xmlns:a16="http://schemas.microsoft.com/office/drawing/2014/main" id="{81818A15-32E2-C849-9ACE-481E391AEA4F}"/>
              </a:ext>
            </a:extLst>
          </p:cNvPr>
          <p:cNvSpPr>
            <a:spLocks noGrp="1"/>
          </p:cNvSpPr>
          <p:nvPr>
            <p:ph type="ftr" sz="quarter" idx="17"/>
          </p:nvPr>
        </p:nvSpPr>
        <p:spPr/>
        <p:txBody>
          <a:bodyPr/>
          <a:lstStyle/>
          <a:p>
            <a:endParaRPr lang="en-US" dirty="0"/>
          </a:p>
        </p:txBody>
      </p:sp>
      <p:sp>
        <p:nvSpPr>
          <p:cNvPr id="13" name="Text Placeholder 5">
            <a:extLst>
              <a:ext uri="{FF2B5EF4-FFF2-40B4-BE49-F238E27FC236}">
                <a16:creationId xmlns:a16="http://schemas.microsoft.com/office/drawing/2014/main" id="{B43BC220-849E-4956-90D3-7380AAFA07D0}"/>
              </a:ext>
            </a:extLst>
          </p:cNvPr>
          <p:cNvSpPr>
            <a:spLocks noGrp="1"/>
          </p:cNvSpPr>
          <p:nvPr>
            <p:ph type="body" sz="quarter" idx="18"/>
          </p:nvPr>
        </p:nvSpPr>
        <p:spPr>
          <a:xfrm>
            <a:off x="337855" y="428625"/>
            <a:ext cx="10580349" cy="744538"/>
          </a:xfrm>
        </p:spPr>
        <p:txBody>
          <a:bodyPr anchor="ctr"/>
          <a:lstStyle>
            <a:lvl1pPr>
              <a:defRPr sz="2800" b="1">
                <a:latin typeface="+mn-lt"/>
              </a:defRPr>
            </a:lvl1pPr>
          </a:lstStyle>
          <a:p>
            <a:pPr lvl="0"/>
            <a:r>
              <a:rPr lang="en-US"/>
              <a:t>Click to edit Master text styles</a:t>
            </a:r>
            <a:endParaRPr lang="en-GB"/>
          </a:p>
        </p:txBody>
      </p:sp>
      <p:sp>
        <p:nvSpPr>
          <p:cNvPr id="14" name="Rectangle 13">
            <a:extLst>
              <a:ext uri="{FF2B5EF4-FFF2-40B4-BE49-F238E27FC236}">
                <a16:creationId xmlns:a16="http://schemas.microsoft.com/office/drawing/2014/main" id="{CE177F3E-10D3-43DA-A2C3-395B44492C7A}"/>
              </a:ext>
            </a:extLst>
          </p:cNvPr>
          <p:cNvSpPr/>
          <p:nvPr userDrawn="1"/>
        </p:nvSpPr>
        <p:spPr>
          <a:xfrm>
            <a:off x="402929" y="1193062"/>
            <a:ext cx="3242769" cy="46495"/>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rIns="7200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dirty="0">
              <a:ln>
                <a:noFill/>
              </a:ln>
              <a:solidFill>
                <a:srgbClr val="FFFFFF"/>
              </a:solidFill>
              <a:effectLst/>
              <a:uLnTx/>
              <a:uFillTx/>
              <a:latin typeface="Calibri" panose="020F0502020204030204"/>
              <a:ea typeface="+mn-ea"/>
              <a:cs typeface="+mn-cs"/>
            </a:endParaRPr>
          </a:p>
        </p:txBody>
      </p:sp>
      <p:sp>
        <p:nvSpPr>
          <p:cNvPr id="15" name="Text Placeholder 4">
            <a:extLst>
              <a:ext uri="{FF2B5EF4-FFF2-40B4-BE49-F238E27FC236}">
                <a16:creationId xmlns:a16="http://schemas.microsoft.com/office/drawing/2014/main" id="{577CAD62-C419-4102-89D7-F3488FD4BBCD}"/>
              </a:ext>
            </a:extLst>
          </p:cNvPr>
          <p:cNvSpPr>
            <a:spLocks noGrp="1"/>
          </p:cNvSpPr>
          <p:nvPr>
            <p:ph type="body" sz="quarter" idx="30"/>
          </p:nvPr>
        </p:nvSpPr>
        <p:spPr>
          <a:xfrm>
            <a:off x="338138" y="1365250"/>
            <a:ext cx="10580071" cy="4995863"/>
          </a:xfrm>
        </p:spPr>
        <p:txBody>
          <a:bodyPr/>
          <a:lstStyle>
            <a:lvl1pPr>
              <a:defRPr>
                <a:latin typeface="+mn-lt"/>
              </a:defRPr>
            </a:lvl1pPr>
            <a:lvl2pPr>
              <a:defRPr lang="en-US" sz="1200" b="0" i="0" kern="1200" dirty="0" smtClean="0">
                <a:solidFill>
                  <a:schemeClr val="tx1"/>
                </a:solidFill>
                <a:latin typeface="+mn-lt"/>
                <a:ea typeface="+mn-ea"/>
                <a:cs typeface="Poppins" pitchFamily="2" charset="77"/>
              </a:defRPr>
            </a:lvl2pPr>
            <a:lvl3pPr>
              <a:defRPr sz="1200">
                <a:latin typeface="+mn-lt"/>
              </a:defRPr>
            </a:lvl3pPr>
            <a:lvl4pPr>
              <a:defRPr sz="1200">
                <a:latin typeface="+mn-lt"/>
              </a:defRPr>
            </a:lvl4pPr>
            <a:lvl5pPr>
              <a:defRPr sz="1200">
                <a:latin typeface="+mn-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62320478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6_Team slide">
    <p:spTree>
      <p:nvGrpSpPr>
        <p:cNvPr id="1" name=""/>
        <p:cNvGrpSpPr/>
        <p:nvPr/>
      </p:nvGrpSpPr>
      <p:grpSpPr>
        <a:xfrm>
          <a:off x="0" y="0"/>
          <a:ext cx="0" cy="0"/>
          <a:chOff x="0" y="0"/>
          <a:chExt cx="0" cy="0"/>
        </a:xfrm>
      </p:grpSpPr>
      <p:sp>
        <p:nvSpPr>
          <p:cNvPr id="48" name="Rectangle 47">
            <a:extLst>
              <a:ext uri="{FF2B5EF4-FFF2-40B4-BE49-F238E27FC236}">
                <a16:creationId xmlns:a16="http://schemas.microsoft.com/office/drawing/2014/main" id="{BF43660B-81B2-B143-B11D-85302EECFDBE}"/>
              </a:ext>
            </a:extLst>
          </p:cNvPr>
          <p:cNvSpPr/>
          <p:nvPr userDrawn="1"/>
        </p:nvSpPr>
        <p:spPr>
          <a:xfrm>
            <a:off x="-1" y="169380"/>
            <a:ext cx="6096001" cy="6513997"/>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2" name="Rectangle 1">
            <a:extLst>
              <a:ext uri="{FF2B5EF4-FFF2-40B4-BE49-F238E27FC236}">
                <a16:creationId xmlns:a16="http://schemas.microsoft.com/office/drawing/2014/main" id="{CC871D7C-6444-214A-9A5A-E8FE1A6011C9}"/>
              </a:ext>
            </a:extLst>
          </p:cNvPr>
          <p:cNvSpPr/>
          <p:nvPr userDrawn="1"/>
        </p:nvSpPr>
        <p:spPr>
          <a:xfrm>
            <a:off x="-1" y="0"/>
            <a:ext cx="12192000" cy="685800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latin typeface="Century Gothic" charset="0"/>
              <a:ea typeface="Century Gothic" charset="0"/>
              <a:cs typeface="Century Gothic" charset="0"/>
            </a:endParaRPr>
          </a:p>
        </p:txBody>
      </p:sp>
      <p:sp>
        <p:nvSpPr>
          <p:cNvPr id="49" name="Slide Number Placeholder 11">
            <a:extLst>
              <a:ext uri="{FF2B5EF4-FFF2-40B4-BE49-F238E27FC236}">
                <a16:creationId xmlns:a16="http://schemas.microsoft.com/office/drawing/2014/main" id="{FBB77514-C3C2-CC40-8ACE-E1850B9C93EE}"/>
              </a:ext>
            </a:extLst>
          </p:cNvPr>
          <p:cNvSpPr txBox="1">
            <a:spLocks/>
          </p:cNvSpPr>
          <p:nvPr userDrawn="1"/>
        </p:nvSpPr>
        <p:spPr>
          <a:xfrm>
            <a:off x="337856" y="6515474"/>
            <a:ext cx="468000" cy="172068"/>
          </a:xfrm>
          <a:prstGeom prst="rect">
            <a:avLst/>
          </a:prstGeom>
        </p:spPr>
        <p:txBody>
          <a:bodyPr anchor="ctr"/>
          <a:lstStyle>
            <a:defPPr>
              <a:defRPr lang="en-US"/>
            </a:defPPr>
            <a:lvl1pPr marL="0" algn="ctr" defTabSz="914400" rtl="0" eaLnBrk="1" latinLnBrk="0" hangingPunct="1">
              <a:defRPr sz="1800" kern="1200">
                <a:solidFill>
                  <a:schemeClr val="bg1"/>
                </a:solidFill>
                <a:latin typeface="Century Gothic" charset="0"/>
                <a:ea typeface="Century Gothic" charset="0"/>
                <a:cs typeface="Century Gothic"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fld id="{BC3BBC56-5B77-964C-A5B4-F225189E1B1A}" type="slidenum">
              <a:rPr lang="en-US" sz="800" i="0" smtClean="0">
                <a:solidFill>
                  <a:schemeClr val="tx1"/>
                </a:solidFill>
              </a:rPr>
              <a:pPr algn="l"/>
              <a:t>‹#›</a:t>
            </a:fld>
            <a:endParaRPr lang="en-US" sz="800" i="0" dirty="0">
              <a:solidFill>
                <a:schemeClr val="tx1"/>
              </a:solidFill>
            </a:endParaRPr>
          </a:p>
        </p:txBody>
      </p:sp>
      <p:sp>
        <p:nvSpPr>
          <p:cNvPr id="4" name="Footer Placeholder 3">
            <a:extLst>
              <a:ext uri="{FF2B5EF4-FFF2-40B4-BE49-F238E27FC236}">
                <a16:creationId xmlns:a16="http://schemas.microsoft.com/office/drawing/2014/main" id="{81818A15-32E2-C849-9ACE-481E391AEA4F}"/>
              </a:ext>
            </a:extLst>
          </p:cNvPr>
          <p:cNvSpPr>
            <a:spLocks noGrp="1"/>
          </p:cNvSpPr>
          <p:nvPr>
            <p:ph type="ftr" sz="quarter" idx="17"/>
          </p:nvPr>
        </p:nvSpPr>
        <p:spPr/>
        <p:txBody>
          <a:bodyPr/>
          <a:lstStyle/>
          <a:p>
            <a:endParaRPr lang="en-US" dirty="0"/>
          </a:p>
        </p:txBody>
      </p:sp>
      <p:sp>
        <p:nvSpPr>
          <p:cNvPr id="13" name="Text Placeholder 5">
            <a:extLst>
              <a:ext uri="{FF2B5EF4-FFF2-40B4-BE49-F238E27FC236}">
                <a16:creationId xmlns:a16="http://schemas.microsoft.com/office/drawing/2014/main" id="{B43BC220-849E-4956-90D3-7380AAFA07D0}"/>
              </a:ext>
            </a:extLst>
          </p:cNvPr>
          <p:cNvSpPr>
            <a:spLocks noGrp="1"/>
          </p:cNvSpPr>
          <p:nvPr>
            <p:ph type="body" sz="quarter" idx="18"/>
          </p:nvPr>
        </p:nvSpPr>
        <p:spPr>
          <a:xfrm>
            <a:off x="337855" y="428625"/>
            <a:ext cx="10580349" cy="744538"/>
          </a:xfrm>
        </p:spPr>
        <p:txBody>
          <a:bodyPr anchor="ctr"/>
          <a:lstStyle>
            <a:lvl1pPr>
              <a:defRPr sz="2800" b="1">
                <a:latin typeface="+mn-lt"/>
              </a:defRPr>
            </a:lvl1pPr>
          </a:lstStyle>
          <a:p>
            <a:pPr lvl="0"/>
            <a:r>
              <a:rPr lang="en-US"/>
              <a:t>Click to edit Master text styles</a:t>
            </a:r>
            <a:endParaRPr lang="en-GB"/>
          </a:p>
        </p:txBody>
      </p:sp>
      <p:sp>
        <p:nvSpPr>
          <p:cNvPr id="14" name="Rectangle 13">
            <a:extLst>
              <a:ext uri="{FF2B5EF4-FFF2-40B4-BE49-F238E27FC236}">
                <a16:creationId xmlns:a16="http://schemas.microsoft.com/office/drawing/2014/main" id="{CE177F3E-10D3-43DA-A2C3-395B44492C7A}"/>
              </a:ext>
            </a:extLst>
          </p:cNvPr>
          <p:cNvSpPr/>
          <p:nvPr userDrawn="1"/>
        </p:nvSpPr>
        <p:spPr>
          <a:xfrm>
            <a:off x="402929" y="1193062"/>
            <a:ext cx="3242769" cy="46495"/>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rIns="7200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dirty="0">
              <a:ln>
                <a:noFill/>
              </a:ln>
              <a:solidFill>
                <a:srgbClr val="FFFFFF"/>
              </a:solidFill>
              <a:effectLst/>
              <a:uLnTx/>
              <a:uFillTx/>
              <a:latin typeface="Calibri" panose="020F0502020204030204"/>
              <a:ea typeface="+mn-ea"/>
              <a:cs typeface="+mn-cs"/>
            </a:endParaRPr>
          </a:p>
        </p:txBody>
      </p:sp>
      <p:sp>
        <p:nvSpPr>
          <p:cNvPr id="15" name="Text Placeholder 4">
            <a:extLst>
              <a:ext uri="{FF2B5EF4-FFF2-40B4-BE49-F238E27FC236}">
                <a16:creationId xmlns:a16="http://schemas.microsoft.com/office/drawing/2014/main" id="{577CAD62-C419-4102-89D7-F3488FD4BBCD}"/>
              </a:ext>
            </a:extLst>
          </p:cNvPr>
          <p:cNvSpPr>
            <a:spLocks noGrp="1"/>
          </p:cNvSpPr>
          <p:nvPr>
            <p:ph type="body" sz="quarter" idx="30"/>
          </p:nvPr>
        </p:nvSpPr>
        <p:spPr>
          <a:xfrm>
            <a:off x="338138" y="1365250"/>
            <a:ext cx="10580071" cy="4995863"/>
          </a:xfrm>
        </p:spPr>
        <p:txBody>
          <a:bodyPr/>
          <a:lstStyle>
            <a:lvl1pPr>
              <a:defRPr>
                <a:latin typeface="+mn-lt"/>
              </a:defRPr>
            </a:lvl1pPr>
            <a:lvl2pPr>
              <a:defRPr lang="en-US" sz="1200" b="0" i="0" kern="1200" dirty="0" smtClean="0">
                <a:solidFill>
                  <a:schemeClr val="tx1"/>
                </a:solidFill>
                <a:latin typeface="+mn-lt"/>
                <a:ea typeface="+mn-ea"/>
                <a:cs typeface="Poppins" pitchFamily="2" charset="77"/>
              </a:defRPr>
            </a:lvl2pPr>
            <a:lvl3pPr>
              <a:defRPr sz="1200">
                <a:latin typeface="+mn-lt"/>
              </a:defRPr>
            </a:lvl3pPr>
            <a:lvl4pPr>
              <a:defRPr sz="1200">
                <a:latin typeface="+mn-lt"/>
              </a:defRPr>
            </a:lvl4pPr>
            <a:lvl5pPr>
              <a:defRPr sz="1200">
                <a:latin typeface="+mn-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0" name="Rectangle 9">
            <a:extLst>
              <a:ext uri="{FF2B5EF4-FFF2-40B4-BE49-F238E27FC236}">
                <a16:creationId xmlns:a16="http://schemas.microsoft.com/office/drawing/2014/main" id="{F765C29C-7324-433C-9B6A-15F5CE6690EA}"/>
              </a:ext>
            </a:extLst>
          </p:cNvPr>
          <p:cNvSpPr/>
          <p:nvPr userDrawn="1"/>
        </p:nvSpPr>
        <p:spPr>
          <a:xfrm>
            <a:off x="10654748" y="0"/>
            <a:ext cx="1537252" cy="335908"/>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rIns="72000" rtlCol="0" anchor="ctr"/>
          <a:lstStyle/>
          <a:p>
            <a:r>
              <a:rPr lang="en-GB" sz="1400" dirty="0"/>
              <a:t>Literature Review</a:t>
            </a:r>
          </a:p>
        </p:txBody>
      </p:sp>
    </p:spTree>
    <p:extLst>
      <p:ext uri="{BB962C8B-B14F-4D97-AF65-F5344CB8AC3E}">
        <p14:creationId xmlns:p14="http://schemas.microsoft.com/office/powerpoint/2010/main" val="44131109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4_Team slide">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CC871D7C-6444-214A-9A5A-E8FE1A6011C9}"/>
              </a:ext>
            </a:extLst>
          </p:cNvPr>
          <p:cNvSpPr/>
          <p:nvPr userDrawn="1"/>
        </p:nvSpPr>
        <p:spPr>
          <a:xfrm>
            <a:off x="11213869" y="0"/>
            <a:ext cx="978131"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latin typeface="Century Gothic" charset="0"/>
              <a:ea typeface="Century Gothic" charset="0"/>
              <a:cs typeface="Century Gothic" charset="0"/>
            </a:endParaRPr>
          </a:p>
        </p:txBody>
      </p:sp>
      <p:sp>
        <p:nvSpPr>
          <p:cNvPr id="49" name="Slide Number Placeholder 11">
            <a:extLst>
              <a:ext uri="{FF2B5EF4-FFF2-40B4-BE49-F238E27FC236}">
                <a16:creationId xmlns:a16="http://schemas.microsoft.com/office/drawing/2014/main" id="{FBB77514-C3C2-CC40-8ACE-E1850B9C93EE}"/>
              </a:ext>
            </a:extLst>
          </p:cNvPr>
          <p:cNvSpPr txBox="1">
            <a:spLocks/>
          </p:cNvSpPr>
          <p:nvPr userDrawn="1"/>
        </p:nvSpPr>
        <p:spPr>
          <a:xfrm>
            <a:off x="337856" y="6515474"/>
            <a:ext cx="468000" cy="172068"/>
          </a:xfrm>
          <a:prstGeom prst="rect">
            <a:avLst/>
          </a:prstGeom>
        </p:spPr>
        <p:txBody>
          <a:bodyPr anchor="ctr"/>
          <a:lstStyle>
            <a:defPPr>
              <a:defRPr lang="en-US"/>
            </a:defPPr>
            <a:lvl1pPr marL="0" algn="ctr" defTabSz="914400" rtl="0" eaLnBrk="1" latinLnBrk="0" hangingPunct="1">
              <a:defRPr sz="1800" kern="1200">
                <a:solidFill>
                  <a:schemeClr val="bg1"/>
                </a:solidFill>
                <a:latin typeface="Century Gothic" charset="0"/>
                <a:ea typeface="Century Gothic" charset="0"/>
                <a:cs typeface="Century Gothic"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fld id="{BC3BBC56-5B77-964C-A5B4-F225189E1B1A}" type="slidenum">
              <a:rPr lang="en-US" sz="800" i="0" smtClean="0">
                <a:solidFill>
                  <a:schemeClr val="tx1"/>
                </a:solidFill>
              </a:rPr>
              <a:pPr algn="l"/>
              <a:t>‹#›</a:t>
            </a:fld>
            <a:endParaRPr lang="en-US" sz="800" i="0" dirty="0">
              <a:solidFill>
                <a:schemeClr val="tx1"/>
              </a:solidFill>
            </a:endParaRPr>
          </a:p>
        </p:txBody>
      </p:sp>
      <p:sp>
        <p:nvSpPr>
          <p:cNvPr id="4" name="Footer Placeholder 3">
            <a:extLst>
              <a:ext uri="{FF2B5EF4-FFF2-40B4-BE49-F238E27FC236}">
                <a16:creationId xmlns:a16="http://schemas.microsoft.com/office/drawing/2014/main" id="{81818A15-32E2-C849-9ACE-481E391AEA4F}"/>
              </a:ext>
            </a:extLst>
          </p:cNvPr>
          <p:cNvSpPr>
            <a:spLocks noGrp="1"/>
          </p:cNvSpPr>
          <p:nvPr>
            <p:ph type="ftr" sz="quarter" idx="17"/>
          </p:nvPr>
        </p:nvSpPr>
        <p:spPr/>
        <p:txBody>
          <a:bodyPr/>
          <a:lstStyle/>
          <a:p>
            <a:endParaRPr lang="en-US" dirty="0"/>
          </a:p>
        </p:txBody>
      </p:sp>
      <p:sp>
        <p:nvSpPr>
          <p:cNvPr id="13" name="Text Placeholder 5">
            <a:extLst>
              <a:ext uri="{FF2B5EF4-FFF2-40B4-BE49-F238E27FC236}">
                <a16:creationId xmlns:a16="http://schemas.microsoft.com/office/drawing/2014/main" id="{B43BC220-849E-4956-90D3-7380AAFA07D0}"/>
              </a:ext>
            </a:extLst>
          </p:cNvPr>
          <p:cNvSpPr>
            <a:spLocks noGrp="1"/>
          </p:cNvSpPr>
          <p:nvPr>
            <p:ph type="body" sz="quarter" idx="18"/>
          </p:nvPr>
        </p:nvSpPr>
        <p:spPr>
          <a:xfrm>
            <a:off x="337855" y="428625"/>
            <a:ext cx="10580349" cy="744538"/>
          </a:xfrm>
        </p:spPr>
        <p:txBody>
          <a:bodyPr anchor="ctr"/>
          <a:lstStyle>
            <a:lvl1pPr>
              <a:defRPr sz="2800" b="1">
                <a:latin typeface="+mn-lt"/>
              </a:defRPr>
            </a:lvl1pPr>
          </a:lstStyle>
          <a:p>
            <a:pPr lvl="0"/>
            <a:r>
              <a:rPr lang="en-US"/>
              <a:t>Click to edit Master text styles</a:t>
            </a:r>
            <a:endParaRPr lang="en-GB"/>
          </a:p>
        </p:txBody>
      </p:sp>
      <p:sp>
        <p:nvSpPr>
          <p:cNvPr id="14" name="Rectangle 13">
            <a:extLst>
              <a:ext uri="{FF2B5EF4-FFF2-40B4-BE49-F238E27FC236}">
                <a16:creationId xmlns:a16="http://schemas.microsoft.com/office/drawing/2014/main" id="{CE177F3E-10D3-43DA-A2C3-395B44492C7A}"/>
              </a:ext>
            </a:extLst>
          </p:cNvPr>
          <p:cNvSpPr/>
          <p:nvPr userDrawn="1"/>
        </p:nvSpPr>
        <p:spPr>
          <a:xfrm>
            <a:off x="402929" y="1193062"/>
            <a:ext cx="3242769" cy="46495"/>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rIns="7200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dirty="0">
              <a:ln>
                <a:noFill/>
              </a:ln>
              <a:solidFill>
                <a:srgbClr val="FFFFFF"/>
              </a:solidFill>
              <a:effectLst/>
              <a:uLnTx/>
              <a:uFillTx/>
              <a:latin typeface="Calibri" panose="020F0502020204030204"/>
              <a:ea typeface="+mn-ea"/>
              <a:cs typeface="+mn-cs"/>
            </a:endParaRPr>
          </a:p>
        </p:txBody>
      </p:sp>
      <p:sp>
        <p:nvSpPr>
          <p:cNvPr id="15" name="Text Placeholder 4">
            <a:extLst>
              <a:ext uri="{FF2B5EF4-FFF2-40B4-BE49-F238E27FC236}">
                <a16:creationId xmlns:a16="http://schemas.microsoft.com/office/drawing/2014/main" id="{577CAD62-C419-4102-89D7-F3488FD4BBCD}"/>
              </a:ext>
            </a:extLst>
          </p:cNvPr>
          <p:cNvSpPr>
            <a:spLocks noGrp="1"/>
          </p:cNvSpPr>
          <p:nvPr>
            <p:ph type="body" sz="quarter" idx="30"/>
          </p:nvPr>
        </p:nvSpPr>
        <p:spPr>
          <a:xfrm>
            <a:off x="338138" y="1365250"/>
            <a:ext cx="10580071" cy="4995863"/>
          </a:xfrm>
        </p:spPr>
        <p:txBody>
          <a:bodyPr/>
          <a:lstStyle>
            <a:lvl1pPr>
              <a:defRPr>
                <a:latin typeface="+mn-lt"/>
              </a:defRPr>
            </a:lvl1pPr>
            <a:lvl2pPr>
              <a:defRPr lang="en-US" sz="1200" b="0" i="0" kern="1200" dirty="0" smtClean="0">
                <a:solidFill>
                  <a:schemeClr val="tx1"/>
                </a:solidFill>
                <a:latin typeface="+mn-lt"/>
                <a:ea typeface="+mn-ea"/>
                <a:cs typeface="Poppins" pitchFamily="2" charset="77"/>
              </a:defRPr>
            </a:lvl2pPr>
            <a:lvl3pPr>
              <a:defRPr sz="1200">
                <a:latin typeface="+mn-lt"/>
              </a:defRPr>
            </a:lvl3pPr>
            <a:lvl4pPr>
              <a:defRPr sz="1200">
                <a:latin typeface="+mn-lt"/>
              </a:defRPr>
            </a:lvl4pPr>
            <a:lvl5pPr>
              <a:defRPr sz="1200">
                <a:latin typeface="+mn-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181995748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2_Team slide">
    <p:spTree>
      <p:nvGrpSpPr>
        <p:cNvPr id="1" name=""/>
        <p:cNvGrpSpPr/>
        <p:nvPr/>
      </p:nvGrpSpPr>
      <p:grpSpPr>
        <a:xfrm>
          <a:off x="0" y="0"/>
          <a:ext cx="0" cy="0"/>
          <a:chOff x="0" y="0"/>
          <a:chExt cx="0" cy="0"/>
        </a:xfrm>
      </p:grpSpPr>
      <p:sp>
        <p:nvSpPr>
          <p:cNvPr id="48" name="Rectangle 47">
            <a:extLst>
              <a:ext uri="{FF2B5EF4-FFF2-40B4-BE49-F238E27FC236}">
                <a16:creationId xmlns:a16="http://schemas.microsoft.com/office/drawing/2014/main" id="{BF43660B-81B2-B143-B11D-85302EECFDBE}"/>
              </a:ext>
            </a:extLst>
          </p:cNvPr>
          <p:cNvSpPr/>
          <p:nvPr userDrawn="1"/>
        </p:nvSpPr>
        <p:spPr>
          <a:xfrm>
            <a:off x="-1" y="169380"/>
            <a:ext cx="6096001" cy="6513997"/>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2" name="Rectangle 1">
            <a:extLst>
              <a:ext uri="{FF2B5EF4-FFF2-40B4-BE49-F238E27FC236}">
                <a16:creationId xmlns:a16="http://schemas.microsoft.com/office/drawing/2014/main" id="{CC871D7C-6444-214A-9A5A-E8FE1A6011C9}"/>
              </a:ext>
            </a:extLst>
          </p:cNvPr>
          <p:cNvSpPr/>
          <p:nvPr userDrawn="1"/>
        </p:nvSpPr>
        <p:spPr>
          <a:xfrm>
            <a:off x="-1" y="0"/>
            <a:ext cx="12192000" cy="6858000"/>
          </a:xfrm>
          <a:prstGeom prst="rect">
            <a:avLst/>
          </a:prstGeom>
          <a:solidFill>
            <a:srgbClr val="21445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latin typeface="Century Gothic" charset="0"/>
              <a:ea typeface="Century Gothic" charset="0"/>
              <a:cs typeface="Century Gothic" charset="0"/>
            </a:endParaRPr>
          </a:p>
        </p:txBody>
      </p:sp>
      <p:sp>
        <p:nvSpPr>
          <p:cNvPr id="49" name="Slide Number Placeholder 11">
            <a:extLst>
              <a:ext uri="{FF2B5EF4-FFF2-40B4-BE49-F238E27FC236}">
                <a16:creationId xmlns:a16="http://schemas.microsoft.com/office/drawing/2014/main" id="{FBB77514-C3C2-CC40-8ACE-E1850B9C93EE}"/>
              </a:ext>
            </a:extLst>
          </p:cNvPr>
          <p:cNvSpPr txBox="1">
            <a:spLocks/>
          </p:cNvSpPr>
          <p:nvPr userDrawn="1"/>
        </p:nvSpPr>
        <p:spPr>
          <a:xfrm>
            <a:off x="337856" y="6515474"/>
            <a:ext cx="468000" cy="172068"/>
          </a:xfrm>
          <a:prstGeom prst="rect">
            <a:avLst/>
          </a:prstGeom>
        </p:spPr>
        <p:txBody>
          <a:bodyPr anchor="ctr"/>
          <a:lstStyle>
            <a:defPPr>
              <a:defRPr lang="en-US"/>
            </a:defPPr>
            <a:lvl1pPr marL="0" algn="ctr" defTabSz="914400" rtl="0" eaLnBrk="1" latinLnBrk="0" hangingPunct="1">
              <a:defRPr sz="1800" kern="1200">
                <a:solidFill>
                  <a:schemeClr val="bg1"/>
                </a:solidFill>
                <a:latin typeface="Century Gothic" charset="0"/>
                <a:ea typeface="Century Gothic" charset="0"/>
                <a:cs typeface="Century Gothic"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fld id="{BC3BBC56-5B77-964C-A5B4-F225189E1B1A}" type="slidenum">
              <a:rPr lang="en-US" sz="800" i="0" smtClean="0">
                <a:solidFill>
                  <a:schemeClr val="bg1"/>
                </a:solidFill>
              </a:rPr>
              <a:pPr algn="l"/>
              <a:t>‹#›</a:t>
            </a:fld>
            <a:endParaRPr lang="en-US" sz="800" i="0" dirty="0">
              <a:solidFill>
                <a:schemeClr val="bg1"/>
              </a:solidFill>
            </a:endParaRPr>
          </a:p>
        </p:txBody>
      </p:sp>
      <p:sp>
        <p:nvSpPr>
          <p:cNvPr id="13" name="Text Placeholder 5">
            <a:extLst>
              <a:ext uri="{FF2B5EF4-FFF2-40B4-BE49-F238E27FC236}">
                <a16:creationId xmlns:a16="http://schemas.microsoft.com/office/drawing/2014/main" id="{B43BC220-849E-4956-90D3-7380AAFA07D0}"/>
              </a:ext>
            </a:extLst>
          </p:cNvPr>
          <p:cNvSpPr>
            <a:spLocks noGrp="1"/>
          </p:cNvSpPr>
          <p:nvPr>
            <p:ph type="body" sz="quarter" idx="18"/>
          </p:nvPr>
        </p:nvSpPr>
        <p:spPr>
          <a:xfrm>
            <a:off x="337855" y="428625"/>
            <a:ext cx="10580349" cy="744538"/>
          </a:xfrm>
        </p:spPr>
        <p:txBody>
          <a:bodyPr/>
          <a:lstStyle>
            <a:lvl1pPr>
              <a:defRPr sz="2800" b="1">
                <a:solidFill>
                  <a:schemeClr val="bg1"/>
                </a:solidFill>
                <a:latin typeface="+mn-lt"/>
              </a:defRPr>
            </a:lvl1pPr>
          </a:lstStyle>
          <a:p>
            <a:pPr lvl="0"/>
            <a:r>
              <a:rPr lang="en-US"/>
              <a:t>Click to edit Master text styles</a:t>
            </a:r>
            <a:endParaRPr lang="en-GB"/>
          </a:p>
        </p:txBody>
      </p:sp>
      <p:sp>
        <p:nvSpPr>
          <p:cNvPr id="14" name="Rectangle 13">
            <a:extLst>
              <a:ext uri="{FF2B5EF4-FFF2-40B4-BE49-F238E27FC236}">
                <a16:creationId xmlns:a16="http://schemas.microsoft.com/office/drawing/2014/main" id="{CE177F3E-10D3-43DA-A2C3-395B44492C7A}"/>
              </a:ext>
            </a:extLst>
          </p:cNvPr>
          <p:cNvSpPr/>
          <p:nvPr userDrawn="1"/>
        </p:nvSpPr>
        <p:spPr>
          <a:xfrm>
            <a:off x="402929" y="952055"/>
            <a:ext cx="3242769" cy="46495"/>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rIns="7200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dirty="0">
              <a:ln>
                <a:noFill/>
              </a:ln>
              <a:solidFill>
                <a:srgbClr val="FFFFFF"/>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10669002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1X_ Quote">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340A644B-8EBD-0943-9045-C25BAD878913}"/>
              </a:ext>
            </a:extLst>
          </p:cNvPr>
          <p:cNvSpPr/>
          <p:nvPr userDrawn="1"/>
        </p:nvSpPr>
        <p:spPr>
          <a:xfrm>
            <a:off x="6096000" y="346075"/>
            <a:ext cx="6096001" cy="616585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4" name="Picture Placeholder 3">
            <a:extLst>
              <a:ext uri="{FF2B5EF4-FFF2-40B4-BE49-F238E27FC236}">
                <a16:creationId xmlns:a16="http://schemas.microsoft.com/office/drawing/2014/main" id="{DA2DE7A8-D0B9-0B4E-89CD-801C64626E98}"/>
              </a:ext>
            </a:extLst>
          </p:cNvPr>
          <p:cNvSpPr>
            <a:spLocks noGrp="1"/>
          </p:cNvSpPr>
          <p:nvPr>
            <p:ph type="pic" sz="quarter" idx="16"/>
          </p:nvPr>
        </p:nvSpPr>
        <p:spPr>
          <a:xfrm>
            <a:off x="1" y="169378"/>
            <a:ext cx="8370279" cy="6519244"/>
          </a:xfrm>
          <a:prstGeom prst="rect">
            <a:avLst/>
          </a:prstGeom>
          <a:solidFill>
            <a:schemeClr val="bg1">
              <a:lumMod val="95000"/>
            </a:schemeClr>
          </a:solidFill>
          <a:ln>
            <a:noFill/>
          </a:ln>
        </p:spPr>
        <p:txBody>
          <a:bodyPr lIns="648000" tIns="0" bIns="0" anchor="ctr"/>
          <a:lstStyle>
            <a:lvl1pPr marL="0" indent="0" algn="l">
              <a:buNone/>
              <a:defRPr sz="2000">
                <a:solidFill>
                  <a:schemeClr val="accent1"/>
                </a:solidFill>
                <a:latin typeface="Century Gothic" charset="0"/>
                <a:ea typeface="Century Gothic" charset="0"/>
                <a:cs typeface="Century Gothic" charset="0"/>
              </a:defRPr>
            </a:lvl1pPr>
          </a:lstStyle>
          <a:p>
            <a:endParaRPr lang="en-US" dirty="0"/>
          </a:p>
        </p:txBody>
      </p:sp>
      <p:sp>
        <p:nvSpPr>
          <p:cNvPr id="14" name="Slide Number Placeholder 11">
            <a:extLst>
              <a:ext uri="{FF2B5EF4-FFF2-40B4-BE49-F238E27FC236}">
                <a16:creationId xmlns:a16="http://schemas.microsoft.com/office/drawing/2014/main" id="{137C8640-7750-414D-B294-8235AA77ACE5}"/>
              </a:ext>
            </a:extLst>
          </p:cNvPr>
          <p:cNvSpPr txBox="1">
            <a:spLocks/>
          </p:cNvSpPr>
          <p:nvPr userDrawn="1"/>
        </p:nvSpPr>
        <p:spPr>
          <a:xfrm>
            <a:off x="337856" y="6515474"/>
            <a:ext cx="468000" cy="172068"/>
          </a:xfrm>
          <a:prstGeom prst="rect">
            <a:avLst/>
          </a:prstGeom>
        </p:spPr>
        <p:txBody>
          <a:bodyPr anchor="ctr"/>
          <a:lstStyle>
            <a:defPPr>
              <a:defRPr lang="en-US"/>
            </a:defPPr>
            <a:lvl1pPr marL="0" algn="ctr" defTabSz="914400" rtl="0" eaLnBrk="1" latinLnBrk="0" hangingPunct="1">
              <a:defRPr sz="1800" kern="1200">
                <a:solidFill>
                  <a:schemeClr val="bg1"/>
                </a:solidFill>
                <a:latin typeface="Century Gothic" charset="0"/>
                <a:ea typeface="Century Gothic" charset="0"/>
                <a:cs typeface="Century Gothic"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fld id="{BC3BBC56-5B77-964C-A5B4-F225189E1B1A}" type="slidenum">
              <a:rPr lang="en-US" sz="800" i="0" smtClean="0"/>
              <a:pPr algn="l"/>
              <a:t>‹#›</a:t>
            </a:fld>
            <a:endParaRPr lang="en-US" sz="800" i="0" dirty="0"/>
          </a:p>
        </p:txBody>
      </p:sp>
      <p:sp>
        <p:nvSpPr>
          <p:cNvPr id="5" name="Text Placeholder 4">
            <a:extLst>
              <a:ext uri="{FF2B5EF4-FFF2-40B4-BE49-F238E27FC236}">
                <a16:creationId xmlns:a16="http://schemas.microsoft.com/office/drawing/2014/main" id="{C2E3E3CF-A34C-8F45-AA42-F70504363D82}"/>
              </a:ext>
            </a:extLst>
          </p:cNvPr>
          <p:cNvSpPr>
            <a:spLocks noGrp="1"/>
          </p:cNvSpPr>
          <p:nvPr>
            <p:ph type="body" sz="quarter" idx="17"/>
          </p:nvPr>
        </p:nvSpPr>
        <p:spPr>
          <a:xfrm>
            <a:off x="8850559" y="905607"/>
            <a:ext cx="2960443" cy="4516029"/>
          </a:xfrm>
        </p:spPr>
        <p:txBody>
          <a:bodyPr>
            <a:normAutofit/>
          </a:bodyPr>
          <a:lstStyle>
            <a:lvl1pPr>
              <a:defRPr sz="3200" b="1" i="1">
                <a:solidFill>
                  <a:srgbClr val="AF5EA1"/>
                </a:solidFill>
                <a:latin typeface="+mn-lt"/>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Edit Master text styles</a:t>
            </a:r>
          </a:p>
        </p:txBody>
      </p:sp>
      <p:sp>
        <p:nvSpPr>
          <p:cNvPr id="21" name="Text Placeholder 4">
            <a:extLst>
              <a:ext uri="{FF2B5EF4-FFF2-40B4-BE49-F238E27FC236}">
                <a16:creationId xmlns:a16="http://schemas.microsoft.com/office/drawing/2014/main" id="{7EDF8BE2-7D41-ED41-9AB4-59F8197B384F}"/>
              </a:ext>
            </a:extLst>
          </p:cNvPr>
          <p:cNvSpPr>
            <a:spLocks noGrp="1"/>
          </p:cNvSpPr>
          <p:nvPr>
            <p:ph type="body" sz="quarter" idx="18" hasCustomPrompt="1"/>
          </p:nvPr>
        </p:nvSpPr>
        <p:spPr>
          <a:xfrm>
            <a:off x="8850559" y="5598334"/>
            <a:ext cx="2960443" cy="398020"/>
          </a:xfrm>
        </p:spPr>
        <p:txBody>
          <a:bodyPr>
            <a:normAutofit/>
          </a:bodyPr>
          <a:lstStyle>
            <a:lvl1pPr>
              <a:defRPr sz="1400" b="1">
                <a:solidFill>
                  <a:schemeClr val="tx1"/>
                </a:solidFill>
                <a:latin typeface="+mj-lt"/>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Engagement participant</a:t>
            </a:r>
          </a:p>
        </p:txBody>
      </p:sp>
      <p:sp>
        <p:nvSpPr>
          <p:cNvPr id="9" name="Freeform 1">
            <a:extLst>
              <a:ext uri="{FF2B5EF4-FFF2-40B4-BE49-F238E27FC236}">
                <a16:creationId xmlns:a16="http://schemas.microsoft.com/office/drawing/2014/main" id="{E6D0BCDC-97F2-FE4E-8B7D-93E582739383}"/>
              </a:ext>
            </a:extLst>
          </p:cNvPr>
          <p:cNvSpPr>
            <a:spLocks noChangeArrowheads="1"/>
          </p:cNvSpPr>
          <p:nvPr userDrawn="1"/>
        </p:nvSpPr>
        <p:spPr bwMode="auto">
          <a:xfrm>
            <a:off x="7862402" y="116909"/>
            <a:ext cx="1472668" cy="1224003"/>
          </a:xfrm>
          <a:custGeom>
            <a:avLst/>
            <a:gdLst>
              <a:gd name="T0" fmla="*/ 62 w 17154"/>
              <a:gd name="T1" fmla="*/ 9239 h 14623"/>
              <a:gd name="T2" fmla="*/ 644 w 17154"/>
              <a:gd name="T3" fmla="*/ 6972 h 14623"/>
              <a:gd name="T4" fmla="*/ 1853 w 17154"/>
              <a:gd name="T5" fmla="*/ 4845 h 14623"/>
              <a:gd name="T6" fmla="*/ 3706 w 17154"/>
              <a:gd name="T7" fmla="*/ 2877 h 14623"/>
              <a:gd name="T8" fmla="*/ 6230 w 17154"/>
              <a:gd name="T9" fmla="*/ 1085 h 14623"/>
              <a:gd name="T10" fmla="*/ 8858 w 17154"/>
              <a:gd name="T11" fmla="*/ 927 h 14623"/>
              <a:gd name="T12" fmla="*/ 6918 w 17154"/>
              <a:gd name="T13" fmla="*/ 1933 h 14623"/>
              <a:gd name="T14" fmla="*/ 5074 w 17154"/>
              <a:gd name="T15" fmla="*/ 3203 h 14623"/>
              <a:gd name="T16" fmla="*/ 3494 w 17154"/>
              <a:gd name="T17" fmla="*/ 4633 h 14623"/>
              <a:gd name="T18" fmla="*/ 2338 w 17154"/>
              <a:gd name="T19" fmla="*/ 6116 h 14623"/>
              <a:gd name="T20" fmla="*/ 1782 w 17154"/>
              <a:gd name="T21" fmla="*/ 7536 h 14623"/>
              <a:gd name="T22" fmla="*/ 1800 w 17154"/>
              <a:gd name="T23" fmla="*/ 8197 h 14623"/>
              <a:gd name="T24" fmla="*/ 2012 w 17154"/>
              <a:gd name="T25" fmla="*/ 8365 h 14623"/>
              <a:gd name="T26" fmla="*/ 3080 w 17154"/>
              <a:gd name="T27" fmla="*/ 8206 h 14623"/>
              <a:gd name="T28" fmla="*/ 4024 w 17154"/>
              <a:gd name="T29" fmla="*/ 8224 h 14623"/>
              <a:gd name="T30" fmla="*/ 4950 w 17154"/>
              <a:gd name="T31" fmla="*/ 8506 h 14623"/>
              <a:gd name="T32" fmla="*/ 5709 w 17154"/>
              <a:gd name="T33" fmla="*/ 9018 h 14623"/>
              <a:gd name="T34" fmla="*/ 6274 w 17154"/>
              <a:gd name="T35" fmla="*/ 9715 h 14623"/>
              <a:gd name="T36" fmla="*/ 6609 w 17154"/>
              <a:gd name="T37" fmla="*/ 10554 h 14623"/>
              <a:gd name="T38" fmla="*/ 6697 w 17154"/>
              <a:gd name="T39" fmla="*/ 11330 h 14623"/>
              <a:gd name="T40" fmla="*/ 6574 w 17154"/>
              <a:gd name="T41" fmla="*/ 12319 h 14623"/>
              <a:gd name="T42" fmla="*/ 6203 w 17154"/>
              <a:gd name="T43" fmla="*/ 13184 h 14623"/>
              <a:gd name="T44" fmla="*/ 5612 w 17154"/>
              <a:gd name="T45" fmla="*/ 13881 h 14623"/>
              <a:gd name="T46" fmla="*/ 4809 w 17154"/>
              <a:gd name="T47" fmla="*/ 14366 h 14623"/>
              <a:gd name="T48" fmla="*/ 3821 w 17154"/>
              <a:gd name="T49" fmla="*/ 14604 h 14623"/>
              <a:gd name="T50" fmla="*/ 2938 w 17154"/>
              <a:gd name="T51" fmla="*/ 14587 h 14623"/>
              <a:gd name="T52" fmla="*/ 1977 w 17154"/>
              <a:gd name="T53" fmla="*/ 14287 h 14623"/>
              <a:gd name="T54" fmla="*/ 1174 w 17154"/>
              <a:gd name="T55" fmla="*/ 13704 h 14623"/>
              <a:gd name="T56" fmla="*/ 556 w 17154"/>
              <a:gd name="T57" fmla="*/ 12883 h 14623"/>
              <a:gd name="T58" fmla="*/ 150 w 17154"/>
              <a:gd name="T59" fmla="*/ 11833 h 14623"/>
              <a:gd name="T60" fmla="*/ 8295 w 17154"/>
              <a:gd name="T61" fmla="*/ 10810 h 14623"/>
              <a:gd name="T62" fmla="*/ 8409 w 17154"/>
              <a:gd name="T63" fmla="*/ 8850 h 14623"/>
              <a:gd name="T64" fmla="*/ 9105 w 17154"/>
              <a:gd name="T65" fmla="*/ 6610 h 14623"/>
              <a:gd name="T66" fmla="*/ 10429 w 17154"/>
              <a:gd name="T67" fmla="*/ 4510 h 14623"/>
              <a:gd name="T68" fmla="*/ 12397 w 17154"/>
              <a:gd name="T69" fmla="*/ 2568 h 14623"/>
              <a:gd name="T70" fmla="*/ 15018 w 17154"/>
              <a:gd name="T71" fmla="*/ 812 h 14623"/>
              <a:gd name="T72" fmla="*/ 16827 w 17154"/>
              <a:gd name="T73" fmla="*/ 1077 h 14623"/>
              <a:gd name="T74" fmla="*/ 14894 w 17154"/>
              <a:gd name="T75" fmla="*/ 2136 h 14623"/>
              <a:gd name="T76" fmla="*/ 13094 w 17154"/>
              <a:gd name="T77" fmla="*/ 3433 h 14623"/>
              <a:gd name="T78" fmla="*/ 11585 w 17154"/>
              <a:gd name="T79" fmla="*/ 4880 h 14623"/>
              <a:gd name="T80" fmla="*/ 10535 w 17154"/>
              <a:gd name="T81" fmla="*/ 6354 h 14623"/>
              <a:gd name="T82" fmla="*/ 10103 w 17154"/>
              <a:gd name="T83" fmla="*/ 7765 h 14623"/>
              <a:gd name="T84" fmla="*/ 10147 w 17154"/>
              <a:gd name="T85" fmla="*/ 8268 h 14623"/>
              <a:gd name="T86" fmla="*/ 10385 w 17154"/>
              <a:gd name="T87" fmla="*/ 8365 h 14623"/>
              <a:gd name="T88" fmla="*/ 11576 w 17154"/>
              <a:gd name="T89" fmla="*/ 8197 h 14623"/>
              <a:gd name="T90" fmla="*/ 12494 w 17154"/>
              <a:gd name="T91" fmla="*/ 8250 h 14623"/>
              <a:gd name="T92" fmla="*/ 13412 w 17154"/>
              <a:gd name="T93" fmla="*/ 8577 h 14623"/>
              <a:gd name="T94" fmla="*/ 14153 w 17154"/>
              <a:gd name="T95" fmla="*/ 9124 h 14623"/>
              <a:gd name="T96" fmla="*/ 14682 w 17154"/>
              <a:gd name="T97" fmla="*/ 9848 h 14623"/>
              <a:gd name="T98" fmla="*/ 14982 w 17154"/>
              <a:gd name="T99" fmla="*/ 10704 h 14623"/>
              <a:gd name="T100" fmla="*/ 15035 w 17154"/>
              <a:gd name="T101" fmla="*/ 11498 h 14623"/>
              <a:gd name="T102" fmla="*/ 14859 w 17154"/>
              <a:gd name="T103" fmla="*/ 12478 h 14623"/>
              <a:gd name="T104" fmla="*/ 14444 w 17154"/>
              <a:gd name="T105" fmla="*/ 13316 h 14623"/>
              <a:gd name="T106" fmla="*/ 13800 w 17154"/>
              <a:gd name="T107" fmla="*/ 13978 h 14623"/>
              <a:gd name="T108" fmla="*/ 12953 w 17154"/>
              <a:gd name="T109" fmla="*/ 14428 h 14623"/>
              <a:gd name="T110" fmla="*/ 11929 w 17154"/>
              <a:gd name="T111" fmla="*/ 14622 h 14623"/>
              <a:gd name="T112" fmla="*/ 11056 w 17154"/>
              <a:gd name="T113" fmla="*/ 14551 h 14623"/>
              <a:gd name="T114" fmla="*/ 10120 w 17154"/>
              <a:gd name="T115" fmla="*/ 14207 h 14623"/>
              <a:gd name="T116" fmla="*/ 9344 w 17154"/>
              <a:gd name="T117" fmla="*/ 13589 h 14623"/>
              <a:gd name="T118" fmla="*/ 8761 w 17154"/>
              <a:gd name="T119" fmla="*/ 12725 h 14623"/>
              <a:gd name="T120" fmla="*/ 8392 w 17154"/>
              <a:gd name="T121" fmla="*/ 11639 h 146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7154" h="14623">
                <a:moveTo>
                  <a:pt x="9" y="10810"/>
                </a:moveTo>
                <a:lnTo>
                  <a:pt x="9" y="10810"/>
                </a:lnTo>
                <a:lnTo>
                  <a:pt x="0" y="10412"/>
                </a:lnTo>
                <a:lnTo>
                  <a:pt x="0" y="10015"/>
                </a:lnTo>
                <a:lnTo>
                  <a:pt x="26" y="9627"/>
                </a:lnTo>
                <a:lnTo>
                  <a:pt x="62" y="9239"/>
                </a:lnTo>
                <a:lnTo>
                  <a:pt x="115" y="8850"/>
                </a:lnTo>
                <a:lnTo>
                  <a:pt x="185" y="8471"/>
                </a:lnTo>
                <a:lnTo>
                  <a:pt x="274" y="8092"/>
                </a:lnTo>
                <a:lnTo>
                  <a:pt x="379" y="7712"/>
                </a:lnTo>
                <a:lnTo>
                  <a:pt x="503" y="7341"/>
                </a:lnTo>
                <a:lnTo>
                  <a:pt x="644" y="6972"/>
                </a:lnTo>
                <a:lnTo>
                  <a:pt x="803" y="6610"/>
                </a:lnTo>
                <a:lnTo>
                  <a:pt x="979" y="6248"/>
                </a:lnTo>
                <a:lnTo>
                  <a:pt x="1174" y="5895"/>
                </a:lnTo>
                <a:lnTo>
                  <a:pt x="1385" y="5542"/>
                </a:lnTo>
                <a:lnTo>
                  <a:pt x="1606" y="5189"/>
                </a:lnTo>
                <a:lnTo>
                  <a:pt x="1853" y="4845"/>
                </a:lnTo>
                <a:lnTo>
                  <a:pt x="2118" y="4510"/>
                </a:lnTo>
                <a:lnTo>
                  <a:pt x="2400" y="4174"/>
                </a:lnTo>
                <a:lnTo>
                  <a:pt x="2700" y="3848"/>
                </a:lnTo>
                <a:lnTo>
                  <a:pt x="3018" y="3521"/>
                </a:lnTo>
                <a:lnTo>
                  <a:pt x="3353" y="3195"/>
                </a:lnTo>
                <a:lnTo>
                  <a:pt x="3706" y="2877"/>
                </a:lnTo>
                <a:lnTo>
                  <a:pt x="4086" y="2568"/>
                </a:lnTo>
                <a:lnTo>
                  <a:pt x="4474" y="2259"/>
                </a:lnTo>
                <a:lnTo>
                  <a:pt x="4889" y="1959"/>
                </a:lnTo>
                <a:lnTo>
                  <a:pt x="5312" y="1668"/>
                </a:lnTo>
                <a:lnTo>
                  <a:pt x="5762" y="1377"/>
                </a:lnTo>
                <a:lnTo>
                  <a:pt x="6230" y="1085"/>
                </a:lnTo>
                <a:lnTo>
                  <a:pt x="6715" y="812"/>
                </a:lnTo>
                <a:lnTo>
                  <a:pt x="7227" y="538"/>
                </a:lnTo>
                <a:lnTo>
                  <a:pt x="7748" y="265"/>
                </a:lnTo>
                <a:lnTo>
                  <a:pt x="8295" y="0"/>
                </a:lnTo>
                <a:lnTo>
                  <a:pt x="8858" y="927"/>
                </a:lnTo>
                <a:lnTo>
                  <a:pt x="8858" y="927"/>
                </a:lnTo>
                <a:lnTo>
                  <a:pt x="8542" y="1077"/>
                </a:lnTo>
                <a:lnTo>
                  <a:pt x="8215" y="1227"/>
                </a:lnTo>
                <a:lnTo>
                  <a:pt x="7889" y="1394"/>
                </a:lnTo>
                <a:lnTo>
                  <a:pt x="7562" y="1562"/>
                </a:lnTo>
                <a:lnTo>
                  <a:pt x="7236" y="1747"/>
                </a:lnTo>
                <a:lnTo>
                  <a:pt x="6918" y="1933"/>
                </a:lnTo>
                <a:lnTo>
                  <a:pt x="6600" y="2136"/>
                </a:lnTo>
                <a:lnTo>
                  <a:pt x="6283" y="2339"/>
                </a:lnTo>
                <a:lnTo>
                  <a:pt x="5974" y="2542"/>
                </a:lnTo>
                <a:lnTo>
                  <a:pt x="5665" y="2762"/>
                </a:lnTo>
                <a:lnTo>
                  <a:pt x="5365" y="2983"/>
                </a:lnTo>
                <a:lnTo>
                  <a:pt x="5074" y="3203"/>
                </a:lnTo>
                <a:lnTo>
                  <a:pt x="4783" y="3433"/>
                </a:lnTo>
                <a:lnTo>
                  <a:pt x="4509" y="3671"/>
                </a:lnTo>
                <a:lnTo>
                  <a:pt x="4236" y="3909"/>
                </a:lnTo>
                <a:lnTo>
                  <a:pt x="3980" y="4148"/>
                </a:lnTo>
                <a:lnTo>
                  <a:pt x="3733" y="4386"/>
                </a:lnTo>
                <a:lnTo>
                  <a:pt x="3494" y="4633"/>
                </a:lnTo>
                <a:lnTo>
                  <a:pt x="3265" y="4880"/>
                </a:lnTo>
                <a:lnTo>
                  <a:pt x="3053" y="5127"/>
                </a:lnTo>
                <a:lnTo>
                  <a:pt x="2850" y="5374"/>
                </a:lnTo>
                <a:lnTo>
                  <a:pt x="2665" y="5622"/>
                </a:lnTo>
                <a:lnTo>
                  <a:pt x="2497" y="5869"/>
                </a:lnTo>
                <a:lnTo>
                  <a:pt x="2338" y="6116"/>
                </a:lnTo>
                <a:lnTo>
                  <a:pt x="2197" y="6354"/>
                </a:lnTo>
                <a:lnTo>
                  <a:pt x="2082" y="6601"/>
                </a:lnTo>
                <a:lnTo>
                  <a:pt x="1977" y="6839"/>
                </a:lnTo>
                <a:lnTo>
                  <a:pt x="1888" y="7078"/>
                </a:lnTo>
                <a:lnTo>
                  <a:pt x="1827" y="7307"/>
                </a:lnTo>
                <a:lnTo>
                  <a:pt x="1782" y="7536"/>
                </a:lnTo>
                <a:lnTo>
                  <a:pt x="1756" y="7765"/>
                </a:lnTo>
                <a:lnTo>
                  <a:pt x="1756" y="7871"/>
                </a:lnTo>
                <a:lnTo>
                  <a:pt x="1756" y="7986"/>
                </a:lnTo>
                <a:lnTo>
                  <a:pt x="1756" y="7986"/>
                </a:lnTo>
                <a:lnTo>
                  <a:pt x="1774" y="8100"/>
                </a:lnTo>
                <a:lnTo>
                  <a:pt x="1800" y="8197"/>
                </a:lnTo>
                <a:lnTo>
                  <a:pt x="1835" y="8268"/>
                </a:lnTo>
                <a:lnTo>
                  <a:pt x="1853" y="8294"/>
                </a:lnTo>
                <a:lnTo>
                  <a:pt x="1880" y="8321"/>
                </a:lnTo>
                <a:lnTo>
                  <a:pt x="1906" y="8339"/>
                </a:lnTo>
                <a:lnTo>
                  <a:pt x="1941" y="8347"/>
                </a:lnTo>
                <a:lnTo>
                  <a:pt x="2012" y="8365"/>
                </a:lnTo>
                <a:lnTo>
                  <a:pt x="2091" y="8365"/>
                </a:lnTo>
                <a:lnTo>
                  <a:pt x="2188" y="8356"/>
                </a:lnTo>
                <a:lnTo>
                  <a:pt x="2427" y="8312"/>
                </a:lnTo>
                <a:lnTo>
                  <a:pt x="2718" y="8259"/>
                </a:lnTo>
                <a:lnTo>
                  <a:pt x="2894" y="8233"/>
                </a:lnTo>
                <a:lnTo>
                  <a:pt x="3080" y="8206"/>
                </a:lnTo>
                <a:lnTo>
                  <a:pt x="3283" y="8197"/>
                </a:lnTo>
                <a:lnTo>
                  <a:pt x="3512" y="8189"/>
                </a:lnTo>
                <a:lnTo>
                  <a:pt x="3512" y="8189"/>
                </a:lnTo>
                <a:lnTo>
                  <a:pt x="3688" y="8189"/>
                </a:lnTo>
                <a:lnTo>
                  <a:pt x="3856" y="8206"/>
                </a:lnTo>
                <a:lnTo>
                  <a:pt x="4024" y="8224"/>
                </a:lnTo>
                <a:lnTo>
                  <a:pt x="4191" y="8250"/>
                </a:lnTo>
                <a:lnTo>
                  <a:pt x="4350" y="8286"/>
                </a:lnTo>
                <a:lnTo>
                  <a:pt x="4509" y="8330"/>
                </a:lnTo>
                <a:lnTo>
                  <a:pt x="4659" y="8383"/>
                </a:lnTo>
                <a:lnTo>
                  <a:pt x="4809" y="8436"/>
                </a:lnTo>
                <a:lnTo>
                  <a:pt x="4950" y="8506"/>
                </a:lnTo>
                <a:lnTo>
                  <a:pt x="5091" y="8577"/>
                </a:lnTo>
                <a:lnTo>
                  <a:pt x="5224" y="8647"/>
                </a:lnTo>
                <a:lnTo>
                  <a:pt x="5356" y="8736"/>
                </a:lnTo>
                <a:lnTo>
                  <a:pt x="5480" y="8824"/>
                </a:lnTo>
                <a:lnTo>
                  <a:pt x="5594" y="8912"/>
                </a:lnTo>
                <a:lnTo>
                  <a:pt x="5709" y="9018"/>
                </a:lnTo>
                <a:lnTo>
                  <a:pt x="5815" y="9124"/>
                </a:lnTo>
                <a:lnTo>
                  <a:pt x="5921" y="9230"/>
                </a:lnTo>
                <a:lnTo>
                  <a:pt x="6018" y="9345"/>
                </a:lnTo>
                <a:lnTo>
                  <a:pt x="6106" y="9468"/>
                </a:lnTo>
                <a:lnTo>
                  <a:pt x="6195" y="9592"/>
                </a:lnTo>
                <a:lnTo>
                  <a:pt x="6274" y="9715"/>
                </a:lnTo>
                <a:lnTo>
                  <a:pt x="6345" y="9848"/>
                </a:lnTo>
                <a:lnTo>
                  <a:pt x="6406" y="9980"/>
                </a:lnTo>
                <a:lnTo>
                  <a:pt x="6468" y="10121"/>
                </a:lnTo>
                <a:lnTo>
                  <a:pt x="6521" y="10262"/>
                </a:lnTo>
                <a:lnTo>
                  <a:pt x="6565" y="10404"/>
                </a:lnTo>
                <a:lnTo>
                  <a:pt x="6609" y="10554"/>
                </a:lnTo>
                <a:lnTo>
                  <a:pt x="6645" y="10704"/>
                </a:lnTo>
                <a:lnTo>
                  <a:pt x="6671" y="10863"/>
                </a:lnTo>
                <a:lnTo>
                  <a:pt x="6689" y="11013"/>
                </a:lnTo>
                <a:lnTo>
                  <a:pt x="6697" y="11171"/>
                </a:lnTo>
                <a:lnTo>
                  <a:pt x="6697" y="11330"/>
                </a:lnTo>
                <a:lnTo>
                  <a:pt x="6697" y="11330"/>
                </a:lnTo>
                <a:lnTo>
                  <a:pt x="6697" y="11498"/>
                </a:lnTo>
                <a:lnTo>
                  <a:pt x="6689" y="11674"/>
                </a:lnTo>
                <a:lnTo>
                  <a:pt x="6671" y="11842"/>
                </a:lnTo>
                <a:lnTo>
                  <a:pt x="6645" y="12001"/>
                </a:lnTo>
                <a:lnTo>
                  <a:pt x="6609" y="12160"/>
                </a:lnTo>
                <a:lnTo>
                  <a:pt x="6574" y="12319"/>
                </a:lnTo>
                <a:lnTo>
                  <a:pt x="6530" y="12478"/>
                </a:lnTo>
                <a:lnTo>
                  <a:pt x="6477" y="12628"/>
                </a:lnTo>
                <a:lnTo>
                  <a:pt x="6415" y="12769"/>
                </a:lnTo>
                <a:lnTo>
                  <a:pt x="6353" y="12910"/>
                </a:lnTo>
                <a:lnTo>
                  <a:pt x="6283" y="13051"/>
                </a:lnTo>
                <a:lnTo>
                  <a:pt x="6203" y="13184"/>
                </a:lnTo>
                <a:lnTo>
                  <a:pt x="6124" y="13316"/>
                </a:lnTo>
                <a:lnTo>
                  <a:pt x="6027" y="13439"/>
                </a:lnTo>
                <a:lnTo>
                  <a:pt x="5930" y="13554"/>
                </a:lnTo>
                <a:lnTo>
                  <a:pt x="5833" y="13669"/>
                </a:lnTo>
                <a:lnTo>
                  <a:pt x="5727" y="13784"/>
                </a:lnTo>
                <a:lnTo>
                  <a:pt x="5612" y="13881"/>
                </a:lnTo>
                <a:lnTo>
                  <a:pt x="5489" y="13978"/>
                </a:lnTo>
                <a:lnTo>
                  <a:pt x="5365" y="14066"/>
                </a:lnTo>
                <a:lnTo>
                  <a:pt x="5233" y="14154"/>
                </a:lnTo>
                <a:lnTo>
                  <a:pt x="5100" y="14234"/>
                </a:lnTo>
                <a:lnTo>
                  <a:pt x="4959" y="14304"/>
                </a:lnTo>
                <a:lnTo>
                  <a:pt x="4809" y="14366"/>
                </a:lnTo>
                <a:lnTo>
                  <a:pt x="4659" y="14428"/>
                </a:lnTo>
                <a:lnTo>
                  <a:pt x="4500" y="14481"/>
                </a:lnTo>
                <a:lnTo>
                  <a:pt x="4341" y="14525"/>
                </a:lnTo>
                <a:lnTo>
                  <a:pt x="4174" y="14560"/>
                </a:lnTo>
                <a:lnTo>
                  <a:pt x="3997" y="14587"/>
                </a:lnTo>
                <a:lnTo>
                  <a:pt x="3821" y="14604"/>
                </a:lnTo>
                <a:lnTo>
                  <a:pt x="3644" y="14622"/>
                </a:lnTo>
                <a:lnTo>
                  <a:pt x="3459" y="14622"/>
                </a:lnTo>
                <a:lnTo>
                  <a:pt x="3459" y="14622"/>
                </a:lnTo>
                <a:lnTo>
                  <a:pt x="3283" y="14622"/>
                </a:lnTo>
                <a:lnTo>
                  <a:pt x="3106" y="14604"/>
                </a:lnTo>
                <a:lnTo>
                  <a:pt x="2938" y="14587"/>
                </a:lnTo>
                <a:lnTo>
                  <a:pt x="2762" y="14551"/>
                </a:lnTo>
                <a:lnTo>
                  <a:pt x="2603" y="14516"/>
                </a:lnTo>
                <a:lnTo>
                  <a:pt x="2444" y="14472"/>
                </a:lnTo>
                <a:lnTo>
                  <a:pt x="2285" y="14419"/>
                </a:lnTo>
                <a:lnTo>
                  <a:pt x="2127" y="14357"/>
                </a:lnTo>
                <a:lnTo>
                  <a:pt x="1977" y="14287"/>
                </a:lnTo>
                <a:lnTo>
                  <a:pt x="1835" y="14207"/>
                </a:lnTo>
                <a:lnTo>
                  <a:pt x="1694" y="14119"/>
                </a:lnTo>
                <a:lnTo>
                  <a:pt x="1553" y="14031"/>
                </a:lnTo>
                <a:lnTo>
                  <a:pt x="1421" y="13925"/>
                </a:lnTo>
                <a:lnTo>
                  <a:pt x="1297" y="13819"/>
                </a:lnTo>
                <a:lnTo>
                  <a:pt x="1174" y="13704"/>
                </a:lnTo>
                <a:lnTo>
                  <a:pt x="1059" y="13589"/>
                </a:lnTo>
                <a:lnTo>
                  <a:pt x="944" y="13457"/>
                </a:lnTo>
                <a:lnTo>
                  <a:pt x="838" y="13325"/>
                </a:lnTo>
                <a:lnTo>
                  <a:pt x="741" y="13184"/>
                </a:lnTo>
                <a:lnTo>
                  <a:pt x="644" y="13034"/>
                </a:lnTo>
                <a:lnTo>
                  <a:pt x="556" y="12883"/>
                </a:lnTo>
                <a:lnTo>
                  <a:pt x="468" y="12725"/>
                </a:lnTo>
                <a:lnTo>
                  <a:pt x="397" y="12557"/>
                </a:lnTo>
                <a:lnTo>
                  <a:pt x="326" y="12389"/>
                </a:lnTo>
                <a:lnTo>
                  <a:pt x="256" y="12213"/>
                </a:lnTo>
                <a:lnTo>
                  <a:pt x="203" y="12027"/>
                </a:lnTo>
                <a:lnTo>
                  <a:pt x="150" y="11833"/>
                </a:lnTo>
                <a:lnTo>
                  <a:pt x="106" y="11639"/>
                </a:lnTo>
                <a:lnTo>
                  <a:pt x="71" y="11445"/>
                </a:lnTo>
                <a:lnTo>
                  <a:pt x="44" y="11242"/>
                </a:lnTo>
                <a:lnTo>
                  <a:pt x="18" y="11030"/>
                </a:lnTo>
                <a:lnTo>
                  <a:pt x="9" y="10810"/>
                </a:lnTo>
                <a:close/>
                <a:moveTo>
                  <a:pt x="8295" y="10810"/>
                </a:moveTo>
                <a:lnTo>
                  <a:pt x="8295" y="10810"/>
                </a:lnTo>
                <a:lnTo>
                  <a:pt x="8286" y="10412"/>
                </a:lnTo>
                <a:lnTo>
                  <a:pt x="8295" y="10015"/>
                </a:lnTo>
                <a:lnTo>
                  <a:pt x="8312" y="9627"/>
                </a:lnTo>
                <a:lnTo>
                  <a:pt x="8356" y="9239"/>
                </a:lnTo>
                <a:lnTo>
                  <a:pt x="8409" y="8850"/>
                </a:lnTo>
                <a:lnTo>
                  <a:pt x="8480" y="8471"/>
                </a:lnTo>
                <a:lnTo>
                  <a:pt x="8568" y="8092"/>
                </a:lnTo>
                <a:lnTo>
                  <a:pt x="8682" y="7712"/>
                </a:lnTo>
                <a:lnTo>
                  <a:pt x="8805" y="7341"/>
                </a:lnTo>
                <a:lnTo>
                  <a:pt x="8947" y="6972"/>
                </a:lnTo>
                <a:lnTo>
                  <a:pt x="9105" y="6610"/>
                </a:lnTo>
                <a:lnTo>
                  <a:pt x="9282" y="6248"/>
                </a:lnTo>
                <a:lnTo>
                  <a:pt x="9476" y="5895"/>
                </a:lnTo>
                <a:lnTo>
                  <a:pt x="9688" y="5542"/>
                </a:lnTo>
                <a:lnTo>
                  <a:pt x="9917" y="5189"/>
                </a:lnTo>
                <a:lnTo>
                  <a:pt x="10164" y="4845"/>
                </a:lnTo>
                <a:lnTo>
                  <a:pt x="10429" y="4510"/>
                </a:lnTo>
                <a:lnTo>
                  <a:pt x="10711" y="4174"/>
                </a:lnTo>
                <a:lnTo>
                  <a:pt x="11011" y="3848"/>
                </a:lnTo>
                <a:lnTo>
                  <a:pt x="11329" y="3521"/>
                </a:lnTo>
                <a:lnTo>
                  <a:pt x="11664" y="3195"/>
                </a:lnTo>
                <a:lnTo>
                  <a:pt x="12017" y="2877"/>
                </a:lnTo>
                <a:lnTo>
                  <a:pt x="12397" y="2568"/>
                </a:lnTo>
                <a:lnTo>
                  <a:pt x="12785" y="2259"/>
                </a:lnTo>
                <a:lnTo>
                  <a:pt x="13191" y="1959"/>
                </a:lnTo>
                <a:lnTo>
                  <a:pt x="13623" y="1668"/>
                </a:lnTo>
                <a:lnTo>
                  <a:pt x="14065" y="1377"/>
                </a:lnTo>
                <a:lnTo>
                  <a:pt x="14532" y="1085"/>
                </a:lnTo>
                <a:lnTo>
                  <a:pt x="15018" y="812"/>
                </a:lnTo>
                <a:lnTo>
                  <a:pt x="15521" y="538"/>
                </a:lnTo>
                <a:lnTo>
                  <a:pt x="16041" y="265"/>
                </a:lnTo>
                <a:lnTo>
                  <a:pt x="16588" y="0"/>
                </a:lnTo>
                <a:lnTo>
                  <a:pt x="17153" y="927"/>
                </a:lnTo>
                <a:lnTo>
                  <a:pt x="17153" y="927"/>
                </a:lnTo>
                <a:lnTo>
                  <a:pt x="16827" y="1077"/>
                </a:lnTo>
                <a:lnTo>
                  <a:pt x="16500" y="1227"/>
                </a:lnTo>
                <a:lnTo>
                  <a:pt x="16174" y="1394"/>
                </a:lnTo>
                <a:lnTo>
                  <a:pt x="15856" y="1562"/>
                </a:lnTo>
                <a:lnTo>
                  <a:pt x="15529" y="1747"/>
                </a:lnTo>
                <a:lnTo>
                  <a:pt x="15212" y="1933"/>
                </a:lnTo>
                <a:lnTo>
                  <a:pt x="14894" y="2136"/>
                </a:lnTo>
                <a:lnTo>
                  <a:pt x="14576" y="2339"/>
                </a:lnTo>
                <a:lnTo>
                  <a:pt x="14268" y="2542"/>
                </a:lnTo>
                <a:lnTo>
                  <a:pt x="13968" y="2762"/>
                </a:lnTo>
                <a:lnTo>
                  <a:pt x="13667" y="2983"/>
                </a:lnTo>
                <a:lnTo>
                  <a:pt x="13376" y="3203"/>
                </a:lnTo>
                <a:lnTo>
                  <a:pt x="13094" y="3433"/>
                </a:lnTo>
                <a:lnTo>
                  <a:pt x="12812" y="3671"/>
                </a:lnTo>
                <a:lnTo>
                  <a:pt x="12547" y="3909"/>
                </a:lnTo>
                <a:lnTo>
                  <a:pt x="12291" y="4148"/>
                </a:lnTo>
                <a:lnTo>
                  <a:pt x="12044" y="4386"/>
                </a:lnTo>
                <a:lnTo>
                  <a:pt x="11806" y="4633"/>
                </a:lnTo>
                <a:lnTo>
                  <a:pt x="11585" y="4880"/>
                </a:lnTo>
                <a:lnTo>
                  <a:pt x="11373" y="5127"/>
                </a:lnTo>
                <a:lnTo>
                  <a:pt x="11179" y="5374"/>
                </a:lnTo>
                <a:lnTo>
                  <a:pt x="10994" y="5622"/>
                </a:lnTo>
                <a:lnTo>
                  <a:pt x="10826" y="5869"/>
                </a:lnTo>
                <a:lnTo>
                  <a:pt x="10667" y="6116"/>
                </a:lnTo>
                <a:lnTo>
                  <a:pt x="10535" y="6354"/>
                </a:lnTo>
                <a:lnTo>
                  <a:pt x="10411" y="6601"/>
                </a:lnTo>
                <a:lnTo>
                  <a:pt x="10314" y="6839"/>
                </a:lnTo>
                <a:lnTo>
                  <a:pt x="10226" y="7078"/>
                </a:lnTo>
                <a:lnTo>
                  <a:pt x="10164" y="7307"/>
                </a:lnTo>
                <a:lnTo>
                  <a:pt x="10120" y="7536"/>
                </a:lnTo>
                <a:lnTo>
                  <a:pt x="10103" y="7765"/>
                </a:lnTo>
                <a:lnTo>
                  <a:pt x="10094" y="7871"/>
                </a:lnTo>
                <a:lnTo>
                  <a:pt x="10094" y="7986"/>
                </a:lnTo>
                <a:lnTo>
                  <a:pt x="10094" y="7986"/>
                </a:lnTo>
                <a:lnTo>
                  <a:pt x="10103" y="8100"/>
                </a:lnTo>
                <a:lnTo>
                  <a:pt x="10120" y="8197"/>
                </a:lnTo>
                <a:lnTo>
                  <a:pt x="10147" y="8268"/>
                </a:lnTo>
                <a:lnTo>
                  <a:pt x="10164" y="8294"/>
                </a:lnTo>
                <a:lnTo>
                  <a:pt x="10191" y="8321"/>
                </a:lnTo>
                <a:lnTo>
                  <a:pt x="10217" y="8339"/>
                </a:lnTo>
                <a:lnTo>
                  <a:pt x="10244" y="8347"/>
                </a:lnTo>
                <a:lnTo>
                  <a:pt x="10306" y="8365"/>
                </a:lnTo>
                <a:lnTo>
                  <a:pt x="10385" y="8365"/>
                </a:lnTo>
                <a:lnTo>
                  <a:pt x="10482" y="8356"/>
                </a:lnTo>
                <a:lnTo>
                  <a:pt x="10711" y="8312"/>
                </a:lnTo>
                <a:lnTo>
                  <a:pt x="11011" y="8259"/>
                </a:lnTo>
                <a:lnTo>
                  <a:pt x="11179" y="8233"/>
                </a:lnTo>
                <a:lnTo>
                  <a:pt x="11364" y="8206"/>
                </a:lnTo>
                <a:lnTo>
                  <a:pt x="11576" y="8197"/>
                </a:lnTo>
                <a:lnTo>
                  <a:pt x="11797" y="8189"/>
                </a:lnTo>
                <a:lnTo>
                  <a:pt x="11797" y="8189"/>
                </a:lnTo>
                <a:lnTo>
                  <a:pt x="11973" y="8189"/>
                </a:lnTo>
                <a:lnTo>
                  <a:pt x="12159" y="8206"/>
                </a:lnTo>
                <a:lnTo>
                  <a:pt x="12326" y="8224"/>
                </a:lnTo>
                <a:lnTo>
                  <a:pt x="12494" y="8250"/>
                </a:lnTo>
                <a:lnTo>
                  <a:pt x="12662" y="8286"/>
                </a:lnTo>
                <a:lnTo>
                  <a:pt x="12820" y="8330"/>
                </a:lnTo>
                <a:lnTo>
                  <a:pt x="12979" y="8383"/>
                </a:lnTo>
                <a:lnTo>
                  <a:pt x="13129" y="8436"/>
                </a:lnTo>
                <a:lnTo>
                  <a:pt x="13270" y="8506"/>
                </a:lnTo>
                <a:lnTo>
                  <a:pt x="13412" y="8577"/>
                </a:lnTo>
                <a:lnTo>
                  <a:pt x="13553" y="8647"/>
                </a:lnTo>
                <a:lnTo>
                  <a:pt x="13685" y="8736"/>
                </a:lnTo>
                <a:lnTo>
                  <a:pt x="13809" y="8824"/>
                </a:lnTo>
                <a:lnTo>
                  <a:pt x="13932" y="8912"/>
                </a:lnTo>
                <a:lnTo>
                  <a:pt x="14038" y="9018"/>
                </a:lnTo>
                <a:lnTo>
                  <a:pt x="14153" y="9124"/>
                </a:lnTo>
                <a:lnTo>
                  <a:pt x="14259" y="9230"/>
                </a:lnTo>
                <a:lnTo>
                  <a:pt x="14356" y="9345"/>
                </a:lnTo>
                <a:lnTo>
                  <a:pt x="14444" y="9468"/>
                </a:lnTo>
                <a:lnTo>
                  <a:pt x="14532" y="9592"/>
                </a:lnTo>
                <a:lnTo>
                  <a:pt x="14612" y="9715"/>
                </a:lnTo>
                <a:lnTo>
                  <a:pt x="14682" y="9848"/>
                </a:lnTo>
                <a:lnTo>
                  <a:pt x="14744" y="9980"/>
                </a:lnTo>
                <a:lnTo>
                  <a:pt x="14806" y="10121"/>
                </a:lnTo>
                <a:lnTo>
                  <a:pt x="14859" y="10262"/>
                </a:lnTo>
                <a:lnTo>
                  <a:pt x="14912" y="10404"/>
                </a:lnTo>
                <a:lnTo>
                  <a:pt x="14947" y="10554"/>
                </a:lnTo>
                <a:lnTo>
                  <a:pt x="14982" y="10704"/>
                </a:lnTo>
                <a:lnTo>
                  <a:pt x="15009" y="10863"/>
                </a:lnTo>
                <a:lnTo>
                  <a:pt x="15026" y="11013"/>
                </a:lnTo>
                <a:lnTo>
                  <a:pt x="15035" y="11171"/>
                </a:lnTo>
                <a:lnTo>
                  <a:pt x="15035" y="11330"/>
                </a:lnTo>
                <a:lnTo>
                  <a:pt x="15035" y="11330"/>
                </a:lnTo>
                <a:lnTo>
                  <a:pt x="15035" y="11498"/>
                </a:lnTo>
                <a:lnTo>
                  <a:pt x="15026" y="11674"/>
                </a:lnTo>
                <a:lnTo>
                  <a:pt x="15009" y="11842"/>
                </a:lnTo>
                <a:lnTo>
                  <a:pt x="14982" y="12001"/>
                </a:lnTo>
                <a:lnTo>
                  <a:pt x="14947" y="12160"/>
                </a:lnTo>
                <a:lnTo>
                  <a:pt x="14912" y="12319"/>
                </a:lnTo>
                <a:lnTo>
                  <a:pt x="14859" y="12478"/>
                </a:lnTo>
                <a:lnTo>
                  <a:pt x="14806" y="12628"/>
                </a:lnTo>
                <a:lnTo>
                  <a:pt x="14744" y="12769"/>
                </a:lnTo>
                <a:lnTo>
                  <a:pt x="14682" y="12910"/>
                </a:lnTo>
                <a:lnTo>
                  <a:pt x="14603" y="13051"/>
                </a:lnTo>
                <a:lnTo>
                  <a:pt x="14523" y="13184"/>
                </a:lnTo>
                <a:lnTo>
                  <a:pt x="14444" y="13316"/>
                </a:lnTo>
                <a:lnTo>
                  <a:pt x="14347" y="13439"/>
                </a:lnTo>
                <a:lnTo>
                  <a:pt x="14250" y="13554"/>
                </a:lnTo>
                <a:lnTo>
                  <a:pt x="14144" y="13669"/>
                </a:lnTo>
                <a:lnTo>
                  <a:pt x="14038" y="13784"/>
                </a:lnTo>
                <a:lnTo>
                  <a:pt x="13915" y="13881"/>
                </a:lnTo>
                <a:lnTo>
                  <a:pt x="13800" y="13978"/>
                </a:lnTo>
                <a:lnTo>
                  <a:pt x="13667" y="14066"/>
                </a:lnTo>
                <a:lnTo>
                  <a:pt x="13535" y="14154"/>
                </a:lnTo>
                <a:lnTo>
                  <a:pt x="13403" y="14234"/>
                </a:lnTo>
                <a:lnTo>
                  <a:pt x="13253" y="14304"/>
                </a:lnTo>
                <a:lnTo>
                  <a:pt x="13103" y="14366"/>
                </a:lnTo>
                <a:lnTo>
                  <a:pt x="12953" y="14428"/>
                </a:lnTo>
                <a:lnTo>
                  <a:pt x="12794" y="14481"/>
                </a:lnTo>
                <a:lnTo>
                  <a:pt x="12635" y="14525"/>
                </a:lnTo>
                <a:lnTo>
                  <a:pt x="12459" y="14560"/>
                </a:lnTo>
                <a:lnTo>
                  <a:pt x="12291" y="14587"/>
                </a:lnTo>
                <a:lnTo>
                  <a:pt x="12114" y="14604"/>
                </a:lnTo>
                <a:lnTo>
                  <a:pt x="11929" y="14622"/>
                </a:lnTo>
                <a:lnTo>
                  <a:pt x="11744" y="14622"/>
                </a:lnTo>
                <a:lnTo>
                  <a:pt x="11744" y="14622"/>
                </a:lnTo>
                <a:lnTo>
                  <a:pt x="11567" y="14622"/>
                </a:lnTo>
                <a:lnTo>
                  <a:pt x="11391" y="14604"/>
                </a:lnTo>
                <a:lnTo>
                  <a:pt x="11223" y="14587"/>
                </a:lnTo>
                <a:lnTo>
                  <a:pt x="11056" y="14551"/>
                </a:lnTo>
                <a:lnTo>
                  <a:pt x="10888" y="14516"/>
                </a:lnTo>
                <a:lnTo>
                  <a:pt x="10729" y="14472"/>
                </a:lnTo>
                <a:lnTo>
                  <a:pt x="10570" y="14419"/>
                </a:lnTo>
                <a:lnTo>
                  <a:pt x="10420" y="14357"/>
                </a:lnTo>
                <a:lnTo>
                  <a:pt x="10270" y="14287"/>
                </a:lnTo>
                <a:lnTo>
                  <a:pt x="10120" y="14207"/>
                </a:lnTo>
                <a:lnTo>
                  <a:pt x="9979" y="14119"/>
                </a:lnTo>
                <a:lnTo>
                  <a:pt x="9847" y="14031"/>
                </a:lnTo>
                <a:lnTo>
                  <a:pt x="9714" y="13925"/>
                </a:lnTo>
                <a:lnTo>
                  <a:pt x="9582" y="13819"/>
                </a:lnTo>
                <a:lnTo>
                  <a:pt x="9458" y="13704"/>
                </a:lnTo>
                <a:lnTo>
                  <a:pt x="9344" y="13589"/>
                </a:lnTo>
                <a:lnTo>
                  <a:pt x="9229" y="13457"/>
                </a:lnTo>
                <a:lnTo>
                  <a:pt x="9123" y="13325"/>
                </a:lnTo>
                <a:lnTo>
                  <a:pt x="9026" y="13184"/>
                </a:lnTo>
                <a:lnTo>
                  <a:pt x="8929" y="13034"/>
                </a:lnTo>
                <a:lnTo>
                  <a:pt x="8841" y="12883"/>
                </a:lnTo>
                <a:lnTo>
                  <a:pt x="8761" y="12725"/>
                </a:lnTo>
                <a:lnTo>
                  <a:pt x="8682" y="12557"/>
                </a:lnTo>
                <a:lnTo>
                  <a:pt x="8611" y="12389"/>
                </a:lnTo>
                <a:lnTo>
                  <a:pt x="8551" y="12213"/>
                </a:lnTo>
                <a:lnTo>
                  <a:pt x="8489" y="12027"/>
                </a:lnTo>
                <a:lnTo>
                  <a:pt x="8436" y="11833"/>
                </a:lnTo>
                <a:lnTo>
                  <a:pt x="8392" y="11639"/>
                </a:lnTo>
                <a:lnTo>
                  <a:pt x="8356" y="11445"/>
                </a:lnTo>
                <a:lnTo>
                  <a:pt x="8330" y="11242"/>
                </a:lnTo>
                <a:lnTo>
                  <a:pt x="8312" y="11030"/>
                </a:lnTo>
                <a:lnTo>
                  <a:pt x="8295" y="10810"/>
                </a:lnTo>
                <a:close/>
              </a:path>
            </a:pathLst>
          </a:custGeom>
          <a:solidFill>
            <a:schemeClr val="bg1">
              <a:alpha val="34000"/>
            </a:schemeClr>
          </a:solidFill>
          <a:ln>
            <a:noFill/>
          </a:ln>
          <a:effectLst/>
        </p:spPr>
        <p:txBody>
          <a:bodyPr wrap="none" anchor="ctr"/>
          <a:lstStyle/>
          <a:p>
            <a:endParaRPr lang="en-US" sz="1800" dirty="0"/>
          </a:p>
        </p:txBody>
      </p:sp>
      <p:sp>
        <p:nvSpPr>
          <p:cNvPr id="2" name="Footer Placeholder 1">
            <a:extLst>
              <a:ext uri="{FF2B5EF4-FFF2-40B4-BE49-F238E27FC236}">
                <a16:creationId xmlns:a16="http://schemas.microsoft.com/office/drawing/2014/main" id="{0F6AECB5-3B68-A44C-8658-A2C6D001A4D7}"/>
              </a:ext>
            </a:extLst>
          </p:cNvPr>
          <p:cNvSpPr>
            <a:spLocks noGrp="1"/>
          </p:cNvSpPr>
          <p:nvPr>
            <p:ph type="ftr" sz="quarter" idx="19"/>
          </p:nvPr>
        </p:nvSpPr>
        <p:spPr/>
        <p:txBody>
          <a:bodyPr/>
          <a:lstStyle/>
          <a:p>
            <a:endParaRPr lang="en-US" dirty="0"/>
          </a:p>
        </p:txBody>
      </p:sp>
      <p:sp>
        <p:nvSpPr>
          <p:cNvPr id="10" name="Freeform 1">
            <a:extLst>
              <a:ext uri="{FF2B5EF4-FFF2-40B4-BE49-F238E27FC236}">
                <a16:creationId xmlns:a16="http://schemas.microsoft.com/office/drawing/2014/main" id="{127BA378-A219-4121-A6D4-10546BA6F0BC}"/>
              </a:ext>
            </a:extLst>
          </p:cNvPr>
          <p:cNvSpPr>
            <a:spLocks noChangeArrowheads="1"/>
          </p:cNvSpPr>
          <p:nvPr userDrawn="1"/>
        </p:nvSpPr>
        <p:spPr bwMode="auto">
          <a:xfrm flipH="1">
            <a:off x="10470599" y="5399619"/>
            <a:ext cx="1614002" cy="1341472"/>
          </a:xfrm>
          <a:custGeom>
            <a:avLst/>
            <a:gdLst>
              <a:gd name="T0" fmla="*/ 62 w 17154"/>
              <a:gd name="T1" fmla="*/ 9239 h 14623"/>
              <a:gd name="T2" fmla="*/ 644 w 17154"/>
              <a:gd name="T3" fmla="*/ 6972 h 14623"/>
              <a:gd name="T4" fmla="*/ 1853 w 17154"/>
              <a:gd name="T5" fmla="*/ 4845 h 14623"/>
              <a:gd name="T6" fmla="*/ 3706 w 17154"/>
              <a:gd name="T7" fmla="*/ 2877 h 14623"/>
              <a:gd name="T8" fmla="*/ 6230 w 17154"/>
              <a:gd name="T9" fmla="*/ 1085 h 14623"/>
              <a:gd name="T10" fmla="*/ 8858 w 17154"/>
              <a:gd name="T11" fmla="*/ 927 h 14623"/>
              <a:gd name="T12" fmla="*/ 6918 w 17154"/>
              <a:gd name="T13" fmla="*/ 1933 h 14623"/>
              <a:gd name="T14" fmla="*/ 5074 w 17154"/>
              <a:gd name="T15" fmla="*/ 3203 h 14623"/>
              <a:gd name="T16" fmla="*/ 3494 w 17154"/>
              <a:gd name="T17" fmla="*/ 4633 h 14623"/>
              <a:gd name="T18" fmla="*/ 2338 w 17154"/>
              <a:gd name="T19" fmla="*/ 6116 h 14623"/>
              <a:gd name="T20" fmla="*/ 1782 w 17154"/>
              <a:gd name="T21" fmla="*/ 7536 h 14623"/>
              <a:gd name="T22" fmla="*/ 1800 w 17154"/>
              <a:gd name="T23" fmla="*/ 8197 h 14623"/>
              <a:gd name="T24" fmla="*/ 2012 w 17154"/>
              <a:gd name="T25" fmla="*/ 8365 h 14623"/>
              <a:gd name="T26" fmla="*/ 3080 w 17154"/>
              <a:gd name="T27" fmla="*/ 8206 h 14623"/>
              <a:gd name="T28" fmla="*/ 4024 w 17154"/>
              <a:gd name="T29" fmla="*/ 8224 h 14623"/>
              <a:gd name="T30" fmla="*/ 4950 w 17154"/>
              <a:gd name="T31" fmla="*/ 8506 h 14623"/>
              <a:gd name="T32" fmla="*/ 5709 w 17154"/>
              <a:gd name="T33" fmla="*/ 9018 h 14623"/>
              <a:gd name="T34" fmla="*/ 6274 w 17154"/>
              <a:gd name="T35" fmla="*/ 9715 h 14623"/>
              <a:gd name="T36" fmla="*/ 6609 w 17154"/>
              <a:gd name="T37" fmla="*/ 10554 h 14623"/>
              <a:gd name="T38" fmla="*/ 6697 w 17154"/>
              <a:gd name="T39" fmla="*/ 11330 h 14623"/>
              <a:gd name="T40" fmla="*/ 6574 w 17154"/>
              <a:gd name="T41" fmla="*/ 12319 h 14623"/>
              <a:gd name="T42" fmla="*/ 6203 w 17154"/>
              <a:gd name="T43" fmla="*/ 13184 h 14623"/>
              <a:gd name="T44" fmla="*/ 5612 w 17154"/>
              <a:gd name="T45" fmla="*/ 13881 h 14623"/>
              <a:gd name="T46" fmla="*/ 4809 w 17154"/>
              <a:gd name="T47" fmla="*/ 14366 h 14623"/>
              <a:gd name="T48" fmla="*/ 3821 w 17154"/>
              <a:gd name="T49" fmla="*/ 14604 h 14623"/>
              <a:gd name="T50" fmla="*/ 2938 w 17154"/>
              <a:gd name="T51" fmla="*/ 14587 h 14623"/>
              <a:gd name="T52" fmla="*/ 1977 w 17154"/>
              <a:gd name="T53" fmla="*/ 14287 h 14623"/>
              <a:gd name="T54" fmla="*/ 1174 w 17154"/>
              <a:gd name="T55" fmla="*/ 13704 h 14623"/>
              <a:gd name="T56" fmla="*/ 556 w 17154"/>
              <a:gd name="T57" fmla="*/ 12883 h 14623"/>
              <a:gd name="T58" fmla="*/ 150 w 17154"/>
              <a:gd name="T59" fmla="*/ 11833 h 14623"/>
              <a:gd name="T60" fmla="*/ 8295 w 17154"/>
              <a:gd name="T61" fmla="*/ 10810 h 14623"/>
              <a:gd name="T62" fmla="*/ 8409 w 17154"/>
              <a:gd name="T63" fmla="*/ 8850 h 14623"/>
              <a:gd name="T64" fmla="*/ 9105 w 17154"/>
              <a:gd name="T65" fmla="*/ 6610 h 14623"/>
              <a:gd name="T66" fmla="*/ 10429 w 17154"/>
              <a:gd name="T67" fmla="*/ 4510 h 14623"/>
              <a:gd name="T68" fmla="*/ 12397 w 17154"/>
              <a:gd name="T69" fmla="*/ 2568 h 14623"/>
              <a:gd name="T70" fmla="*/ 15018 w 17154"/>
              <a:gd name="T71" fmla="*/ 812 h 14623"/>
              <a:gd name="T72" fmla="*/ 16827 w 17154"/>
              <a:gd name="T73" fmla="*/ 1077 h 14623"/>
              <a:gd name="T74" fmla="*/ 14894 w 17154"/>
              <a:gd name="T75" fmla="*/ 2136 h 14623"/>
              <a:gd name="T76" fmla="*/ 13094 w 17154"/>
              <a:gd name="T77" fmla="*/ 3433 h 14623"/>
              <a:gd name="T78" fmla="*/ 11585 w 17154"/>
              <a:gd name="T79" fmla="*/ 4880 h 14623"/>
              <a:gd name="T80" fmla="*/ 10535 w 17154"/>
              <a:gd name="T81" fmla="*/ 6354 h 14623"/>
              <a:gd name="T82" fmla="*/ 10103 w 17154"/>
              <a:gd name="T83" fmla="*/ 7765 h 14623"/>
              <a:gd name="T84" fmla="*/ 10147 w 17154"/>
              <a:gd name="T85" fmla="*/ 8268 h 14623"/>
              <a:gd name="T86" fmla="*/ 10385 w 17154"/>
              <a:gd name="T87" fmla="*/ 8365 h 14623"/>
              <a:gd name="T88" fmla="*/ 11576 w 17154"/>
              <a:gd name="T89" fmla="*/ 8197 h 14623"/>
              <a:gd name="T90" fmla="*/ 12494 w 17154"/>
              <a:gd name="T91" fmla="*/ 8250 h 14623"/>
              <a:gd name="T92" fmla="*/ 13412 w 17154"/>
              <a:gd name="T93" fmla="*/ 8577 h 14623"/>
              <a:gd name="T94" fmla="*/ 14153 w 17154"/>
              <a:gd name="T95" fmla="*/ 9124 h 14623"/>
              <a:gd name="T96" fmla="*/ 14682 w 17154"/>
              <a:gd name="T97" fmla="*/ 9848 h 14623"/>
              <a:gd name="T98" fmla="*/ 14982 w 17154"/>
              <a:gd name="T99" fmla="*/ 10704 h 14623"/>
              <a:gd name="T100" fmla="*/ 15035 w 17154"/>
              <a:gd name="T101" fmla="*/ 11498 h 14623"/>
              <a:gd name="T102" fmla="*/ 14859 w 17154"/>
              <a:gd name="T103" fmla="*/ 12478 h 14623"/>
              <a:gd name="T104" fmla="*/ 14444 w 17154"/>
              <a:gd name="T105" fmla="*/ 13316 h 14623"/>
              <a:gd name="T106" fmla="*/ 13800 w 17154"/>
              <a:gd name="T107" fmla="*/ 13978 h 14623"/>
              <a:gd name="T108" fmla="*/ 12953 w 17154"/>
              <a:gd name="T109" fmla="*/ 14428 h 14623"/>
              <a:gd name="T110" fmla="*/ 11929 w 17154"/>
              <a:gd name="T111" fmla="*/ 14622 h 14623"/>
              <a:gd name="T112" fmla="*/ 11056 w 17154"/>
              <a:gd name="T113" fmla="*/ 14551 h 14623"/>
              <a:gd name="T114" fmla="*/ 10120 w 17154"/>
              <a:gd name="T115" fmla="*/ 14207 h 14623"/>
              <a:gd name="T116" fmla="*/ 9344 w 17154"/>
              <a:gd name="T117" fmla="*/ 13589 h 14623"/>
              <a:gd name="T118" fmla="*/ 8761 w 17154"/>
              <a:gd name="T119" fmla="*/ 12725 h 14623"/>
              <a:gd name="T120" fmla="*/ 8392 w 17154"/>
              <a:gd name="T121" fmla="*/ 11639 h 146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7154" h="14623">
                <a:moveTo>
                  <a:pt x="9" y="10810"/>
                </a:moveTo>
                <a:lnTo>
                  <a:pt x="9" y="10810"/>
                </a:lnTo>
                <a:lnTo>
                  <a:pt x="0" y="10412"/>
                </a:lnTo>
                <a:lnTo>
                  <a:pt x="0" y="10015"/>
                </a:lnTo>
                <a:lnTo>
                  <a:pt x="26" y="9627"/>
                </a:lnTo>
                <a:lnTo>
                  <a:pt x="62" y="9239"/>
                </a:lnTo>
                <a:lnTo>
                  <a:pt x="115" y="8850"/>
                </a:lnTo>
                <a:lnTo>
                  <a:pt x="185" y="8471"/>
                </a:lnTo>
                <a:lnTo>
                  <a:pt x="274" y="8092"/>
                </a:lnTo>
                <a:lnTo>
                  <a:pt x="379" y="7712"/>
                </a:lnTo>
                <a:lnTo>
                  <a:pt x="503" y="7341"/>
                </a:lnTo>
                <a:lnTo>
                  <a:pt x="644" y="6972"/>
                </a:lnTo>
                <a:lnTo>
                  <a:pt x="803" y="6610"/>
                </a:lnTo>
                <a:lnTo>
                  <a:pt x="979" y="6248"/>
                </a:lnTo>
                <a:lnTo>
                  <a:pt x="1174" y="5895"/>
                </a:lnTo>
                <a:lnTo>
                  <a:pt x="1385" y="5542"/>
                </a:lnTo>
                <a:lnTo>
                  <a:pt x="1606" y="5189"/>
                </a:lnTo>
                <a:lnTo>
                  <a:pt x="1853" y="4845"/>
                </a:lnTo>
                <a:lnTo>
                  <a:pt x="2118" y="4510"/>
                </a:lnTo>
                <a:lnTo>
                  <a:pt x="2400" y="4174"/>
                </a:lnTo>
                <a:lnTo>
                  <a:pt x="2700" y="3848"/>
                </a:lnTo>
                <a:lnTo>
                  <a:pt x="3018" y="3521"/>
                </a:lnTo>
                <a:lnTo>
                  <a:pt x="3353" y="3195"/>
                </a:lnTo>
                <a:lnTo>
                  <a:pt x="3706" y="2877"/>
                </a:lnTo>
                <a:lnTo>
                  <a:pt x="4086" y="2568"/>
                </a:lnTo>
                <a:lnTo>
                  <a:pt x="4474" y="2259"/>
                </a:lnTo>
                <a:lnTo>
                  <a:pt x="4889" y="1959"/>
                </a:lnTo>
                <a:lnTo>
                  <a:pt x="5312" y="1668"/>
                </a:lnTo>
                <a:lnTo>
                  <a:pt x="5762" y="1377"/>
                </a:lnTo>
                <a:lnTo>
                  <a:pt x="6230" y="1085"/>
                </a:lnTo>
                <a:lnTo>
                  <a:pt x="6715" y="812"/>
                </a:lnTo>
                <a:lnTo>
                  <a:pt x="7227" y="538"/>
                </a:lnTo>
                <a:lnTo>
                  <a:pt x="7748" y="265"/>
                </a:lnTo>
                <a:lnTo>
                  <a:pt x="8295" y="0"/>
                </a:lnTo>
                <a:lnTo>
                  <a:pt x="8858" y="927"/>
                </a:lnTo>
                <a:lnTo>
                  <a:pt x="8858" y="927"/>
                </a:lnTo>
                <a:lnTo>
                  <a:pt x="8542" y="1077"/>
                </a:lnTo>
                <a:lnTo>
                  <a:pt x="8215" y="1227"/>
                </a:lnTo>
                <a:lnTo>
                  <a:pt x="7889" y="1394"/>
                </a:lnTo>
                <a:lnTo>
                  <a:pt x="7562" y="1562"/>
                </a:lnTo>
                <a:lnTo>
                  <a:pt x="7236" y="1747"/>
                </a:lnTo>
                <a:lnTo>
                  <a:pt x="6918" y="1933"/>
                </a:lnTo>
                <a:lnTo>
                  <a:pt x="6600" y="2136"/>
                </a:lnTo>
                <a:lnTo>
                  <a:pt x="6283" y="2339"/>
                </a:lnTo>
                <a:lnTo>
                  <a:pt x="5974" y="2542"/>
                </a:lnTo>
                <a:lnTo>
                  <a:pt x="5665" y="2762"/>
                </a:lnTo>
                <a:lnTo>
                  <a:pt x="5365" y="2983"/>
                </a:lnTo>
                <a:lnTo>
                  <a:pt x="5074" y="3203"/>
                </a:lnTo>
                <a:lnTo>
                  <a:pt x="4783" y="3433"/>
                </a:lnTo>
                <a:lnTo>
                  <a:pt x="4509" y="3671"/>
                </a:lnTo>
                <a:lnTo>
                  <a:pt x="4236" y="3909"/>
                </a:lnTo>
                <a:lnTo>
                  <a:pt x="3980" y="4148"/>
                </a:lnTo>
                <a:lnTo>
                  <a:pt x="3733" y="4386"/>
                </a:lnTo>
                <a:lnTo>
                  <a:pt x="3494" y="4633"/>
                </a:lnTo>
                <a:lnTo>
                  <a:pt x="3265" y="4880"/>
                </a:lnTo>
                <a:lnTo>
                  <a:pt x="3053" y="5127"/>
                </a:lnTo>
                <a:lnTo>
                  <a:pt x="2850" y="5374"/>
                </a:lnTo>
                <a:lnTo>
                  <a:pt x="2665" y="5622"/>
                </a:lnTo>
                <a:lnTo>
                  <a:pt x="2497" y="5869"/>
                </a:lnTo>
                <a:lnTo>
                  <a:pt x="2338" y="6116"/>
                </a:lnTo>
                <a:lnTo>
                  <a:pt x="2197" y="6354"/>
                </a:lnTo>
                <a:lnTo>
                  <a:pt x="2082" y="6601"/>
                </a:lnTo>
                <a:lnTo>
                  <a:pt x="1977" y="6839"/>
                </a:lnTo>
                <a:lnTo>
                  <a:pt x="1888" y="7078"/>
                </a:lnTo>
                <a:lnTo>
                  <a:pt x="1827" y="7307"/>
                </a:lnTo>
                <a:lnTo>
                  <a:pt x="1782" y="7536"/>
                </a:lnTo>
                <a:lnTo>
                  <a:pt x="1756" y="7765"/>
                </a:lnTo>
                <a:lnTo>
                  <a:pt x="1756" y="7871"/>
                </a:lnTo>
                <a:lnTo>
                  <a:pt x="1756" y="7986"/>
                </a:lnTo>
                <a:lnTo>
                  <a:pt x="1756" y="7986"/>
                </a:lnTo>
                <a:lnTo>
                  <a:pt x="1774" y="8100"/>
                </a:lnTo>
                <a:lnTo>
                  <a:pt x="1800" y="8197"/>
                </a:lnTo>
                <a:lnTo>
                  <a:pt x="1835" y="8268"/>
                </a:lnTo>
                <a:lnTo>
                  <a:pt x="1853" y="8294"/>
                </a:lnTo>
                <a:lnTo>
                  <a:pt x="1880" y="8321"/>
                </a:lnTo>
                <a:lnTo>
                  <a:pt x="1906" y="8339"/>
                </a:lnTo>
                <a:lnTo>
                  <a:pt x="1941" y="8347"/>
                </a:lnTo>
                <a:lnTo>
                  <a:pt x="2012" y="8365"/>
                </a:lnTo>
                <a:lnTo>
                  <a:pt x="2091" y="8365"/>
                </a:lnTo>
                <a:lnTo>
                  <a:pt x="2188" y="8356"/>
                </a:lnTo>
                <a:lnTo>
                  <a:pt x="2427" y="8312"/>
                </a:lnTo>
                <a:lnTo>
                  <a:pt x="2718" y="8259"/>
                </a:lnTo>
                <a:lnTo>
                  <a:pt x="2894" y="8233"/>
                </a:lnTo>
                <a:lnTo>
                  <a:pt x="3080" y="8206"/>
                </a:lnTo>
                <a:lnTo>
                  <a:pt x="3283" y="8197"/>
                </a:lnTo>
                <a:lnTo>
                  <a:pt x="3512" y="8189"/>
                </a:lnTo>
                <a:lnTo>
                  <a:pt x="3512" y="8189"/>
                </a:lnTo>
                <a:lnTo>
                  <a:pt x="3688" y="8189"/>
                </a:lnTo>
                <a:lnTo>
                  <a:pt x="3856" y="8206"/>
                </a:lnTo>
                <a:lnTo>
                  <a:pt x="4024" y="8224"/>
                </a:lnTo>
                <a:lnTo>
                  <a:pt x="4191" y="8250"/>
                </a:lnTo>
                <a:lnTo>
                  <a:pt x="4350" y="8286"/>
                </a:lnTo>
                <a:lnTo>
                  <a:pt x="4509" y="8330"/>
                </a:lnTo>
                <a:lnTo>
                  <a:pt x="4659" y="8383"/>
                </a:lnTo>
                <a:lnTo>
                  <a:pt x="4809" y="8436"/>
                </a:lnTo>
                <a:lnTo>
                  <a:pt x="4950" y="8506"/>
                </a:lnTo>
                <a:lnTo>
                  <a:pt x="5091" y="8577"/>
                </a:lnTo>
                <a:lnTo>
                  <a:pt x="5224" y="8647"/>
                </a:lnTo>
                <a:lnTo>
                  <a:pt x="5356" y="8736"/>
                </a:lnTo>
                <a:lnTo>
                  <a:pt x="5480" y="8824"/>
                </a:lnTo>
                <a:lnTo>
                  <a:pt x="5594" y="8912"/>
                </a:lnTo>
                <a:lnTo>
                  <a:pt x="5709" y="9018"/>
                </a:lnTo>
                <a:lnTo>
                  <a:pt x="5815" y="9124"/>
                </a:lnTo>
                <a:lnTo>
                  <a:pt x="5921" y="9230"/>
                </a:lnTo>
                <a:lnTo>
                  <a:pt x="6018" y="9345"/>
                </a:lnTo>
                <a:lnTo>
                  <a:pt x="6106" y="9468"/>
                </a:lnTo>
                <a:lnTo>
                  <a:pt x="6195" y="9592"/>
                </a:lnTo>
                <a:lnTo>
                  <a:pt x="6274" y="9715"/>
                </a:lnTo>
                <a:lnTo>
                  <a:pt x="6345" y="9848"/>
                </a:lnTo>
                <a:lnTo>
                  <a:pt x="6406" y="9980"/>
                </a:lnTo>
                <a:lnTo>
                  <a:pt x="6468" y="10121"/>
                </a:lnTo>
                <a:lnTo>
                  <a:pt x="6521" y="10262"/>
                </a:lnTo>
                <a:lnTo>
                  <a:pt x="6565" y="10404"/>
                </a:lnTo>
                <a:lnTo>
                  <a:pt x="6609" y="10554"/>
                </a:lnTo>
                <a:lnTo>
                  <a:pt x="6645" y="10704"/>
                </a:lnTo>
                <a:lnTo>
                  <a:pt x="6671" y="10863"/>
                </a:lnTo>
                <a:lnTo>
                  <a:pt x="6689" y="11013"/>
                </a:lnTo>
                <a:lnTo>
                  <a:pt x="6697" y="11171"/>
                </a:lnTo>
                <a:lnTo>
                  <a:pt x="6697" y="11330"/>
                </a:lnTo>
                <a:lnTo>
                  <a:pt x="6697" y="11330"/>
                </a:lnTo>
                <a:lnTo>
                  <a:pt x="6697" y="11498"/>
                </a:lnTo>
                <a:lnTo>
                  <a:pt x="6689" y="11674"/>
                </a:lnTo>
                <a:lnTo>
                  <a:pt x="6671" y="11842"/>
                </a:lnTo>
                <a:lnTo>
                  <a:pt x="6645" y="12001"/>
                </a:lnTo>
                <a:lnTo>
                  <a:pt x="6609" y="12160"/>
                </a:lnTo>
                <a:lnTo>
                  <a:pt x="6574" y="12319"/>
                </a:lnTo>
                <a:lnTo>
                  <a:pt x="6530" y="12478"/>
                </a:lnTo>
                <a:lnTo>
                  <a:pt x="6477" y="12628"/>
                </a:lnTo>
                <a:lnTo>
                  <a:pt x="6415" y="12769"/>
                </a:lnTo>
                <a:lnTo>
                  <a:pt x="6353" y="12910"/>
                </a:lnTo>
                <a:lnTo>
                  <a:pt x="6283" y="13051"/>
                </a:lnTo>
                <a:lnTo>
                  <a:pt x="6203" y="13184"/>
                </a:lnTo>
                <a:lnTo>
                  <a:pt x="6124" y="13316"/>
                </a:lnTo>
                <a:lnTo>
                  <a:pt x="6027" y="13439"/>
                </a:lnTo>
                <a:lnTo>
                  <a:pt x="5930" y="13554"/>
                </a:lnTo>
                <a:lnTo>
                  <a:pt x="5833" y="13669"/>
                </a:lnTo>
                <a:lnTo>
                  <a:pt x="5727" y="13784"/>
                </a:lnTo>
                <a:lnTo>
                  <a:pt x="5612" y="13881"/>
                </a:lnTo>
                <a:lnTo>
                  <a:pt x="5489" y="13978"/>
                </a:lnTo>
                <a:lnTo>
                  <a:pt x="5365" y="14066"/>
                </a:lnTo>
                <a:lnTo>
                  <a:pt x="5233" y="14154"/>
                </a:lnTo>
                <a:lnTo>
                  <a:pt x="5100" y="14234"/>
                </a:lnTo>
                <a:lnTo>
                  <a:pt x="4959" y="14304"/>
                </a:lnTo>
                <a:lnTo>
                  <a:pt x="4809" y="14366"/>
                </a:lnTo>
                <a:lnTo>
                  <a:pt x="4659" y="14428"/>
                </a:lnTo>
                <a:lnTo>
                  <a:pt x="4500" y="14481"/>
                </a:lnTo>
                <a:lnTo>
                  <a:pt x="4341" y="14525"/>
                </a:lnTo>
                <a:lnTo>
                  <a:pt x="4174" y="14560"/>
                </a:lnTo>
                <a:lnTo>
                  <a:pt x="3997" y="14587"/>
                </a:lnTo>
                <a:lnTo>
                  <a:pt x="3821" y="14604"/>
                </a:lnTo>
                <a:lnTo>
                  <a:pt x="3644" y="14622"/>
                </a:lnTo>
                <a:lnTo>
                  <a:pt x="3459" y="14622"/>
                </a:lnTo>
                <a:lnTo>
                  <a:pt x="3459" y="14622"/>
                </a:lnTo>
                <a:lnTo>
                  <a:pt x="3283" y="14622"/>
                </a:lnTo>
                <a:lnTo>
                  <a:pt x="3106" y="14604"/>
                </a:lnTo>
                <a:lnTo>
                  <a:pt x="2938" y="14587"/>
                </a:lnTo>
                <a:lnTo>
                  <a:pt x="2762" y="14551"/>
                </a:lnTo>
                <a:lnTo>
                  <a:pt x="2603" y="14516"/>
                </a:lnTo>
                <a:lnTo>
                  <a:pt x="2444" y="14472"/>
                </a:lnTo>
                <a:lnTo>
                  <a:pt x="2285" y="14419"/>
                </a:lnTo>
                <a:lnTo>
                  <a:pt x="2127" y="14357"/>
                </a:lnTo>
                <a:lnTo>
                  <a:pt x="1977" y="14287"/>
                </a:lnTo>
                <a:lnTo>
                  <a:pt x="1835" y="14207"/>
                </a:lnTo>
                <a:lnTo>
                  <a:pt x="1694" y="14119"/>
                </a:lnTo>
                <a:lnTo>
                  <a:pt x="1553" y="14031"/>
                </a:lnTo>
                <a:lnTo>
                  <a:pt x="1421" y="13925"/>
                </a:lnTo>
                <a:lnTo>
                  <a:pt x="1297" y="13819"/>
                </a:lnTo>
                <a:lnTo>
                  <a:pt x="1174" y="13704"/>
                </a:lnTo>
                <a:lnTo>
                  <a:pt x="1059" y="13589"/>
                </a:lnTo>
                <a:lnTo>
                  <a:pt x="944" y="13457"/>
                </a:lnTo>
                <a:lnTo>
                  <a:pt x="838" y="13325"/>
                </a:lnTo>
                <a:lnTo>
                  <a:pt x="741" y="13184"/>
                </a:lnTo>
                <a:lnTo>
                  <a:pt x="644" y="13034"/>
                </a:lnTo>
                <a:lnTo>
                  <a:pt x="556" y="12883"/>
                </a:lnTo>
                <a:lnTo>
                  <a:pt x="468" y="12725"/>
                </a:lnTo>
                <a:lnTo>
                  <a:pt x="397" y="12557"/>
                </a:lnTo>
                <a:lnTo>
                  <a:pt x="326" y="12389"/>
                </a:lnTo>
                <a:lnTo>
                  <a:pt x="256" y="12213"/>
                </a:lnTo>
                <a:lnTo>
                  <a:pt x="203" y="12027"/>
                </a:lnTo>
                <a:lnTo>
                  <a:pt x="150" y="11833"/>
                </a:lnTo>
                <a:lnTo>
                  <a:pt x="106" y="11639"/>
                </a:lnTo>
                <a:lnTo>
                  <a:pt x="71" y="11445"/>
                </a:lnTo>
                <a:lnTo>
                  <a:pt x="44" y="11242"/>
                </a:lnTo>
                <a:lnTo>
                  <a:pt x="18" y="11030"/>
                </a:lnTo>
                <a:lnTo>
                  <a:pt x="9" y="10810"/>
                </a:lnTo>
                <a:close/>
                <a:moveTo>
                  <a:pt x="8295" y="10810"/>
                </a:moveTo>
                <a:lnTo>
                  <a:pt x="8295" y="10810"/>
                </a:lnTo>
                <a:lnTo>
                  <a:pt x="8286" y="10412"/>
                </a:lnTo>
                <a:lnTo>
                  <a:pt x="8295" y="10015"/>
                </a:lnTo>
                <a:lnTo>
                  <a:pt x="8312" y="9627"/>
                </a:lnTo>
                <a:lnTo>
                  <a:pt x="8356" y="9239"/>
                </a:lnTo>
                <a:lnTo>
                  <a:pt x="8409" y="8850"/>
                </a:lnTo>
                <a:lnTo>
                  <a:pt x="8480" y="8471"/>
                </a:lnTo>
                <a:lnTo>
                  <a:pt x="8568" y="8092"/>
                </a:lnTo>
                <a:lnTo>
                  <a:pt x="8682" y="7712"/>
                </a:lnTo>
                <a:lnTo>
                  <a:pt x="8805" y="7341"/>
                </a:lnTo>
                <a:lnTo>
                  <a:pt x="8947" y="6972"/>
                </a:lnTo>
                <a:lnTo>
                  <a:pt x="9105" y="6610"/>
                </a:lnTo>
                <a:lnTo>
                  <a:pt x="9282" y="6248"/>
                </a:lnTo>
                <a:lnTo>
                  <a:pt x="9476" y="5895"/>
                </a:lnTo>
                <a:lnTo>
                  <a:pt x="9688" y="5542"/>
                </a:lnTo>
                <a:lnTo>
                  <a:pt x="9917" y="5189"/>
                </a:lnTo>
                <a:lnTo>
                  <a:pt x="10164" y="4845"/>
                </a:lnTo>
                <a:lnTo>
                  <a:pt x="10429" y="4510"/>
                </a:lnTo>
                <a:lnTo>
                  <a:pt x="10711" y="4174"/>
                </a:lnTo>
                <a:lnTo>
                  <a:pt x="11011" y="3848"/>
                </a:lnTo>
                <a:lnTo>
                  <a:pt x="11329" y="3521"/>
                </a:lnTo>
                <a:lnTo>
                  <a:pt x="11664" y="3195"/>
                </a:lnTo>
                <a:lnTo>
                  <a:pt x="12017" y="2877"/>
                </a:lnTo>
                <a:lnTo>
                  <a:pt x="12397" y="2568"/>
                </a:lnTo>
                <a:lnTo>
                  <a:pt x="12785" y="2259"/>
                </a:lnTo>
                <a:lnTo>
                  <a:pt x="13191" y="1959"/>
                </a:lnTo>
                <a:lnTo>
                  <a:pt x="13623" y="1668"/>
                </a:lnTo>
                <a:lnTo>
                  <a:pt x="14065" y="1377"/>
                </a:lnTo>
                <a:lnTo>
                  <a:pt x="14532" y="1085"/>
                </a:lnTo>
                <a:lnTo>
                  <a:pt x="15018" y="812"/>
                </a:lnTo>
                <a:lnTo>
                  <a:pt x="15521" y="538"/>
                </a:lnTo>
                <a:lnTo>
                  <a:pt x="16041" y="265"/>
                </a:lnTo>
                <a:lnTo>
                  <a:pt x="16588" y="0"/>
                </a:lnTo>
                <a:lnTo>
                  <a:pt x="17153" y="927"/>
                </a:lnTo>
                <a:lnTo>
                  <a:pt x="17153" y="927"/>
                </a:lnTo>
                <a:lnTo>
                  <a:pt x="16827" y="1077"/>
                </a:lnTo>
                <a:lnTo>
                  <a:pt x="16500" y="1227"/>
                </a:lnTo>
                <a:lnTo>
                  <a:pt x="16174" y="1394"/>
                </a:lnTo>
                <a:lnTo>
                  <a:pt x="15856" y="1562"/>
                </a:lnTo>
                <a:lnTo>
                  <a:pt x="15529" y="1747"/>
                </a:lnTo>
                <a:lnTo>
                  <a:pt x="15212" y="1933"/>
                </a:lnTo>
                <a:lnTo>
                  <a:pt x="14894" y="2136"/>
                </a:lnTo>
                <a:lnTo>
                  <a:pt x="14576" y="2339"/>
                </a:lnTo>
                <a:lnTo>
                  <a:pt x="14268" y="2542"/>
                </a:lnTo>
                <a:lnTo>
                  <a:pt x="13968" y="2762"/>
                </a:lnTo>
                <a:lnTo>
                  <a:pt x="13667" y="2983"/>
                </a:lnTo>
                <a:lnTo>
                  <a:pt x="13376" y="3203"/>
                </a:lnTo>
                <a:lnTo>
                  <a:pt x="13094" y="3433"/>
                </a:lnTo>
                <a:lnTo>
                  <a:pt x="12812" y="3671"/>
                </a:lnTo>
                <a:lnTo>
                  <a:pt x="12547" y="3909"/>
                </a:lnTo>
                <a:lnTo>
                  <a:pt x="12291" y="4148"/>
                </a:lnTo>
                <a:lnTo>
                  <a:pt x="12044" y="4386"/>
                </a:lnTo>
                <a:lnTo>
                  <a:pt x="11806" y="4633"/>
                </a:lnTo>
                <a:lnTo>
                  <a:pt x="11585" y="4880"/>
                </a:lnTo>
                <a:lnTo>
                  <a:pt x="11373" y="5127"/>
                </a:lnTo>
                <a:lnTo>
                  <a:pt x="11179" y="5374"/>
                </a:lnTo>
                <a:lnTo>
                  <a:pt x="10994" y="5622"/>
                </a:lnTo>
                <a:lnTo>
                  <a:pt x="10826" y="5869"/>
                </a:lnTo>
                <a:lnTo>
                  <a:pt x="10667" y="6116"/>
                </a:lnTo>
                <a:lnTo>
                  <a:pt x="10535" y="6354"/>
                </a:lnTo>
                <a:lnTo>
                  <a:pt x="10411" y="6601"/>
                </a:lnTo>
                <a:lnTo>
                  <a:pt x="10314" y="6839"/>
                </a:lnTo>
                <a:lnTo>
                  <a:pt x="10226" y="7078"/>
                </a:lnTo>
                <a:lnTo>
                  <a:pt x="10164" y="7307"/>
                </a:lnTo>
                <a:lnTo>
                  <a:pt x="10120" y="7536"/>
                </a:lnTo>
                <a:lnTo>
                  <a:pt x="10103" y="7765"/>
                </a:lnTo>
                <a:lnTo>
                  <a:pt x="10094" y="7871"/>
                </a:lnTo>
                <a:lnTo>
                  <a:pt x="10094" y="7986"/>
                </a:lnTo>
                <a:lnTo>
                  <a:pt x="10094" y="7986"/>
                </a:lnTo>
                <a:lnTo>
                  <a:pt x="10103" y="8100"/>
                </a:lnTo>
                <a:lnTo>
                  <a:pt x="10120" y="8197"/>
                </a:lnTo>
                <a:lnTo>
                  <a:pt x="10147" y="8268"/>
                </a:lnTo>
                <a:lnTo>
                  <a:pt x="10164" y="8294"/>
                </a:lnTo>
                <a:lnTo>
                  <a:pt x="10191" y="8321"/>
                </a:lnTo>
                <a:lnTo>
                  <a:pt x="10217" y="8339"/>
                </a:lnTo>
                <a:lnTo>
                  <a:pt x="10244" y="8347"/>
                </a:lnTo>
                <a:lnTo>
                  <a:pt x="10306" y="8365"/>
                </a:lnTo>
                <a:lnTo>
                  <a:pt x="10385" y="8365"/>
                </a:lnTo>
                <a:lnTo>
                  <a:pt x="10482" y="8356"/>
                </a:lnTo>
                <a:lnTo>
                  <a:pt x="10711" y="8312"/>
                </a:lnTo>
                <a:lnTo>
                  <a:pt x="11011" y="8259"/>
                </a:lnTo>
                <a:lnTo>
                  <a:pt x="11179" y="8233"/>
                </a:lnTo>
                <a:lnTo>
                  <a:pt x="11364" y="8206"/>
                </a:lnTo>
                <a:lnTo>
                  <a:pt x="11576" y="8197"/>
                </a:lnTo>
                <a:lnTo>
                  <a:pt x="11797" y="8189"/>
                </a:lnTo>
                <a:lnTo>
                  <a:pt x="11797" y="8189"/>
                </a:lnTo>
                <a:lnTo>
                  <a:pt x="11973" y="8189"/>
                </a:lnTo>
                <a:lnTo>
                  <a:pt x="12159" y="8206"/>
                </a:lnTo>
                <a:lnTo>
                  <a:pt x="12326" y="8224"/>
                </a:lnTo>
                <a:lnTo>
                  <a:pt x="12494" y="8250"/>
                </a:lnTo>
                <a:lnTo>
                  <a:pt x="12662" y="8286"/>
                </a:lnTo>
                <a:lnTo>
                  <a:pt x="12820" y="8330"/>
                </a:lnTo>
                <a:lnTo>
                  <a:pt x="12979" y="8383"/>
                </a:lnTo>
                <a:lnTo>
                  <a:pt x="13129" y="8436"/>
                </a:lnTo>
                <a:lnTo>
                  <a:pt x="13270" y="8506"/>
                </a:lnTo>
                <a:lnTo>
                  <a:pt x="13412" y="8577"/>
                </a:lnTo>
                <a:lnTo>
                  <a:pt x="13553" y="8647"/>
                </a:lnTo>
                <a:lnTo>
                  <a:pt x="13685" y="8736"/>
                </a:lnTo>
                <a:lnTo>
                  <a:pt x="13809" y="8824"/>
                </a:lnTo>
                <a:lnTo>
                  <a:pt x="13932" y="8912"/>
                </a:lnTo>
                <a:lnTo>
                  <a:pt x="14038" y="9018"/>
                </a:lnTo>
                <a:lnTo>
                  <a:pt x="14153" y="9124"/>
                </a:lnTo>
                <a:lnTo>
                  <a:pt x="14259" y="9230"/>
                </a:lnTo>
                <a:lnTo>
                  <a:pt x="14356" y="9345"/>
                </a:lnTo>
                <a:lnTo>
                  <a:pt x="14444" y="9468"/>
                </a:lnTo>
                <a:lnTo>
                  <a:pt x="14532" y="9592"/>
                </a:lnTo>
                <a:lnTo>
                  <a:pt x="14612" y="9715"/>
                </a:lnTo>
                <a:lnTo>
                  <a:pt x="14682" y="9848"/>
                </a:lnTo>
                <a:lnTo>
                  <a:pt x="14744" y="9980"/>
                </a:lnTo>
                <a:lnTo>
                  <a:pt x="14806" y="10121"/>
                </a:lnTo>
                <a:lnTo>
                  <a:pt x="14859" y="10262"/>
                </a:lnTo>
                <a:lnTo>
                  <a:pt x="14912" y="10404"/>
                </a:lnTo>
                <a:lnTo>
                  <a:pt x="14947" y="10554"/>
                </a:lnTo>
                <a:lnTo>
                  <a:pt x="14982" y="10704"/>
                </a:lnTo>
                <a:lnTo>
                  <a:pt x="15009" y="10863"/>
                </a:lnTo>
                <a:lnTo>
                  <a:pt x="15026" y="11013"/>
                </a:lnTo>
                <a:lnTo>
                  <a:pt x="15035" y="11171"/>
                </a:lnTo>
                <a:lnTo>
                  <a:pt x="15035" y="11330"/>
                </a:lnTo>
                <a:lnTo>
                  <a:pt x="15035" y="11330"/>
                </a:lnTo>
                <a:lnTo>
                  <a:pt x="15035" y="11498"/>
                </a:lnTo>
                <a:lnTo>
                  <a:pt x="15026" y="11674"/>
                </a:lnTo>
                <a:lnTo>
                  <a:pt x="15009" y="11842"/>
                </a:lnTo>
                <a:lnTo>
                  <a:pt x="14982" y="12001"/>
                </a:lnTo>
                <a:lnTo>
                  <a:pt x="14947" y="12160"/>
                </a:lnTo>
                <a:lnTo>
                  <a:pt x="14912" y="12319"/>
                </a:lnTo>
                <a:lnTo>
                  <a:pt x="14859" y="12478"/>
                </a:lnTo>
                <a:lnTo>
                  <a:pt x="14806" y="12628"/>
                </a:lnTo>
                <a:lnTo>
                  <a:pt x="14744" y="12769"/>
                </a:lnTo>
                <a:lnTo>
                  <a:pt x="14682" y="12910"/>
                </a:lnTo>
                <a:lnTo>
                  <a:pt x="14603" y="13051"/>
                </a:lnTo>
                <a:lnTo>
                  <a:pt x="14523" y="13184"/>
                </a:lnTo>
                <a:lnTo>
                  <a:pt x="14444" y="13316"/>
                </a:lnTo>
                <a:lnTo>
                  <a:pt x="14347" y="13439"/>
                </a:lnTo>
                <a:lnTo>
                  <a:pt x="14250" y="13554"/>
                </a:lnTo>
                <a:lnTo>
                  <a:pt x="14144" y="13669"/>
                </a:lnTo>
                <a:lnTo>
                  <a:pt x="14038" y="13784"/>
                </a:lnTo>
                <a:lnTo>
                  <a:pt x="13915" y="13881"/>
                </a:lnTo>
                <a:lnTo>
                  <a:pt x="13800" y="13978"/>
                </a:lnTo>
                <a:lnTo>
                  <a:pt x="13667" y="14066"/>
                </a:lnTo>
                <a:lnTo>
                  <a:pt x="13535" y="14154"/>
                </a:lnTo>
                <a:lnTo>
                  <a:pt x="13403" y="14234"/>
                </a:lnTo>
                <a:lnTo>
                  <a:pt x="13253" y="14304"/>
                </a:lnTo>
                <a:lnTo>
                  <a:pt x="13103" y="14366"/>
                </a:lnTo>
                <a:lnTo>
                  <a:pt x="12953" y="14428"/>
                </a:lnTo>
                <a:lnTo>
                  <a:pt x="12794" y="14481"/>
                </a:lnTo>
                <a:lnTo>
                  <a:pt x="12635" y="14525"/>
                </a:lnTo>
                <a:lnTo>
                  <a:pt x="12459" y="14560"/>
                </a:lnTo>
                <a:lnTo>
                  <a:pt x="12291" y="14587"/>
                </a:lnTo>
                <a:lnTo>
                  <a:pt x="12114" y="14604"/>
                </a:lnTo>
                <a:lnTo>
                  <a:pt x="11929" y="14622"/>
                </a:lnTo>
                <a:lnTo>
                  <a:pt x="11744" y="14622"/>
                </a:lnTo>
                <a:lnTo>
                  <a:pt x="11744" y="14622"/>
                </a:lnTo>
                <a:lnTo>
                  <a:pt x="11567" y="14622"/>
                </a:lnTo>
                <a:lnTo>
                  <a:pt x="11391" y="14604"/>
                </a:lnTo>
                <a:lnTo>
                  <a:pt x="11223" y="14587"/>
                </a:lnTo>
                <a:lnTo>
                  <a:pt x="11056" y="14551"/>
                </a:lnTo>
                <a:lnTo>
                  <a:pt x="10888" y="14516"/>
                </a:lnTo>
                <a:lnTo>
                  <a:pt x="10729" y="14472"/>
                </a:lnTo>
                <a:lnTo>
                  <a:pt x="10570" y="14419"/>
                </a:lnTo>
                <a:lnTo>
                  <a:pt x="10420" y="14357"/>
                </a:lnTo>
                <a:lnTo>
                  <a:pt x="10270" y="14287"/>
                </a:lnTo>
                <a:lnTo>
                  <a:pt x="10120" y="14207"/>
                </a:lnTo>
                <a:lnTo>
                  <a:pt x="9979" y="14119"/>
                </a:lnTo>
                <a:lnTo>
                  <a:pt x="9847" y="14031"/>
                </a:lnTo>
                <a:lnTo>
                  <a:pt x="9714" y="13925"/>
                </a:lnTo>
                <a:lnTo>
                  <a:pt x="9582" y="13819"/>
                </a:lnTo>
                <a:lnTo>
                  <a:pt x="9458" y="13704"/>
                </a:lnTo>
                <a:lnTo>
                  <a:pt x="9344" y="13589"/>
                </a:lnTo>
                <a:lnTo>
                  <a:pt x="9229" y="13457"/>
                </a:lnTo>
                <a:lnTo>
                  <a:pt x="9123" y="13325"/>
                </a:lnTo>
                <a:lnTo>
                  <a:pt x="9026" y="13184"/>
                </a:lnTo>
                <a:lnTo>
                  <a:pt x="8929" y="13034"/>
                </a:lnTo>
                <a:lnTo>
                  <a:pt x="8841" y="12883"/>
                </a:lnTo>
                <a:lnTo>
                  <a:pt x="8761" y="12725"/>
                </a:lnTo>
                <a:lnTo>
                  <a:pt x="8682" y="12557"/>
                </a:lnTo>
                <a:lnTo>
                  <a:pt x="8611" y="12389"/>
                </a:lnTo>
                <a:lnTo>
                  <a:pt x="8551" y="12213"/>
                </a:lnTo>
                <a:lnTo>
                  <a:pt x="8489" y="12027"/>
                </a:lnTo>
                <a:lnTo>
                  <a:pt x="8436" y="11833"/>
                </a:lnTo>
                <a:lnTo>
                  <a:pt x="8392" y="11639"/>
                </a:lnTo>
                <a:lnTo>
                  <a:pt x="8356" y="11445"/>
                </a:lnTo>
                <a:lnTo>
                  <a:pt x="8330" y="11242"/>
                </a:lnTo>
                <a:lnTo>
                  <a:pt x="8312" y="11030"/>
                </a:lnTo>
                <a:lnTo>
                  <a:pt x="8295" y="10810"/>
                </a:lnTo>
                <a:close/>
              </a:path>
            </a:pathLst>
          </a:custGeom>
          <a:solidFill>
            <a:schemeClr val="bg1">
              <a:alpha val="34000"/>
            </a:schemeClr>
          </a:solidFill>
          <a:ln>
            <a:noFill/>
          </a:ln>
          <a:effectLst/>
        </p:spPr>
        <p:txBody>
          <a:bodyPr wrap="none" anchor="ctr"/>
          <a:lstStyle/>
          <a:p>
            <a:endParaRPr lang="en-US" sz="1800" dirty="0"/>
          </a:p>
        </p:txBody>
      </p:sp>
    </p:spTree>
    <p:extLst>
      <p:ext uri="{BB962C8B-B14F-4D97-AF65-F5344CB8AC3E}">
        <p14:creationId xmlns:p14="http://schemas.microsoft.com/office/powerpoint/2010/main" val="426256197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485417" y="2130428"/>
            <a:ext cx="8534400" cy="1470025"/>
          </a:xfrm>
        </p:spPr>
        <p:txBody>
          <a:bodyPr>
            <a:normAutofit/>
          </a:bodyPr>
          <a:lstStyle>
            <a:lvl1pPr algn="l">
              <a:defRPr sz="3600">
                <a:solidFill>
                  <a:schemeClr val="bg1"/>
                </a:solidFill>
                <a:latin typeface="Arial"/>
                <a:cs typeface="Arial"/>
              </a:defRPr>
            </a:lvl1pPr>
          </a:lstStyle>
          <a:p>
            <a:r>
              <a:rPr lang="en-GB"/>
              <a:t>Click to edit Master title style</a:t>
            </a:r>
            <a:endParaRPr lang="en-US"/>
          </a:p>
        </p:txBody>
      </p:sp>
      <p:sp>
        <p:nvSpPr>
          <p:cNvPr id="3" name="Subtitle 2"/>
          <p:cNvSpPr>
            <a:spLocks noGrp="1"/>
          </p:cNvSpPr>
          <p:nvPr>
            <p:ph type="subTitle" idx="1"/>
          </p:nvPr>
        </p:nvSpPr>
        <p:spPr>
          <a:xfrm>
            <a:off x="485417" y="3600452"/>
            <a:ext cx="8534400" cy="505883"/>
          </a:xfrm>
        </p:spPr>
        <p:txBody>
          <a:bodyPr>
            <a:normAutofit/>
          </a:bodyPr>
          <a:lstStyle>
            <a:lvl1pPr marL="0" indent="0" algn="l">
              <a:buNone/>
              <a:defRPr sz="1600">
                <a:solidFill>
                  <a:srgbClr val="947DB2"/>
                </a:solidFill>
                <a:latin typeface="Arial"/>
                <a:cs typeface="Aria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a:t>Click to edit Master subtitle style</a:t>
            </a:r>
            <a:endParaRPr lang="en-US"/>
          </a:p>
        </p:txBody>
      </p:sp>
      <p:pic>
        <p:nvPicPr>
          <p:cNvPr id="7" name="Picture 6" descr="PPL Logo_Rev.png"/>
          <p:cNvPicPr>
            <a:picLocks noChangeAspect="1"/>
          </p:cNvPicPr>
          <p:nvPr userDrawn="1"/>
        </p:nvPicPr>
        <p:blipFill>
          <a:blip r:embed="rId2"/>
          <a:stretch>
            <a:fillRect/>
          </a:stretch>
        </p:blipFill>
        <p:spPr>
          <a:xfrm>
            <a:off x="609601" y="5349766"/>
            <a:ext cx="2472267" cy="1044684"/>
          </a:xfrm>
          <a:prstGeom prst="rect">
            <a:avLst/>
          </a:prstGeom>
        </p:spPr>
      </p:pic>
      <p:sp>
        <p:nvSpPr>
          <p:cNvPr id="8" name="Date Placeholder 3"/>
          <p:cNvSpPr>
            <a:spLocks noGrp="1"/>
          </p:cNvSpPr>
          <p:nvPr>
            <p:ph type="dt" sz="half" idx="2"/>
          </p:nvPr>
        </p:nvSpPr>
        <p:spPr>
          <a:xfrm>
            <a:off x="8901284" y="6118228"/>
            <a:ext cx="2844800" cy="365125"/>
          </a:xfrm>
          <a:prstGeom prst="rect">
            <a:avLst/>
          </a:prstGeom>
        </p:spPr>
        <p:txBody>
          <a:bodyPr vert="horz" lIns="91440" tIns="45720" rIns="91440" bIns="45720" rtlCol="0" anchor="ctr"/>
          <a:lstStyle>
            <a:lvl1pPr algn="r">
              <a:defRPr sz="1600">
                <a:ln>
                  <a:solidFill>
                    <a:srgbClr val="947DB2"/>
                  </a:solidFill>
                </a:ln>
                <a:solidFill>
                  <a:schemeClr val="tx1">
                    <a:tint val="75000"/>
                  </a:schemeClr>
                </a:solidFill>
                <a:latin typeface="Arial"/>
                <a:cs typeface="Arial"/>
              </a:defRPr>
            </a:lvl1pPr>
          </a:lstStyle>
          <a:p>
            <a:fld id="{C1D5F50C-26B7-634F-AA72-738A156723D2}" type="datetime1">
              <a:rPr lang="en-US" smtClean="0"/>
              <a:pPr/>
              <a:t>11/29/2021</a:t>
            </a:fld>
            <a:endParaRPr lang="en-US" dirty="0"/>
          </a:p>
        </p:txBody>
      </p:sp>
      <p:sp>
        <p:nvSpPr>
          <p:cNvPr id="5" name="Content Placeholder 4">
            <a:extLst>
              <a:ext uri="{FF2B5EF4-FFF2-40B4-BE49-F238E27FC236}">
                <a16:creationId xmlns:a16="http://schemas.microsoft.com/office/drawing/2014/main" id="{39279A33-3151-4443-943B-38B0D578F9D7}"/>
              </a:ext>
            </a:extLst>
          </p:cNvPr>
          <p:cNvSpPr>
            <a:spLocks noGrp="1"/>
          </p:cNvSpPr>
          <p:nvPr>
            <p:ph sz="quarter" idx="10"/>
          </p:nvPr>
        </p:nvSpPr>
        <p:spPr>
          <a:xfrm>
            <a:off x="1239838" y="6483350"/>
            <a:ext cx="914400" cy="914400"/>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Tree>
    <p:extLst>
      <p:ext uri="{BB962C8B-B14F-4D97-AF65-F5344CB8AC3E}">
        <p14:creationId xmlns:p14="http://schemas.microsoft.com/office/powerpoint/2010/main" val="366273774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Content Placeholder 2"/>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p:cNvSpPr>
            <a:spLocks noGrp="1"/>
          </p:cNvSpPr>
          <p:nvPr>
            <p:ph type="dt" sz="half" idx="10"/>
          </p:nvPr>
        </p:nvSpPr>
        <p:spPr/>
        <p:txBody>
          <a:bodyPr/>
          <a:lstStyle/>
          <a:p>
            <a:fld id="{97CE2283-0C66-704B-8135-EBECA476AA77}" type="datetime1">
              <a:rPr lang="en-US" smtClean="0"/>
              <a:pPr/>
              <a:t>11/29/2021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15D16FC3-9B77-5A4A-8621-576C881CF8EB}" type="slidenum">
              <a:rPr lang="en-US" smtClean="0"/>
              <a:pPr/>
              <a:t>‹#›</a:t>
            </a:fld>
            <a:endParaRPr lang="en-US" dirty="0"/>
          </a:p>
        </p:txBody>
      </p:sp>
    </p:spTree>
    <p:extLst>
      <p:ext uri="{BB962C8B-B14F-4D97-AF65-F5344CB8AC3E}">
        <p14:creationId xmlns:p14="http://schemas.microsoft.com/office/powerpoint/2010/main" val="196169969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3"/>
            <a:ext cx="10363200" cy="1362075"/>
          </a:xfrm>
        </p:spPr>
        <p:txBody>
          <a:bodyPr anchor="t"/>
          <a:lstStyle>
            <a:lvl1pPr algn="l">
              <a:defRPr sz="4000" b="1" cap="all"/>
            </a:lvl1pPr>
          </a:lstStyle>
          <a:p>
            <a:r>
              <a:rPr lang="en-GB"/>
              <a:t>Click to edit Master title style</a:t>
            </a:r>
            <a:endParaRPr lang="en-US"/>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GB"/>
              <a:t>Click to edit Master text styles</a:t>
            </a:r>
          </a:p>
        </p:txBody>
      </p:sp>
      <p:sp>
        <p:nvSpPr>
          <p:cNvPr id="4" name="Date Placeholder 3"/>
          <p:cNvSpPr>
            <a:spLocks noGrp="1"/>
          </p:cNvSpPr>
          <p:nvPr>
            <p:ph type="dt" sz="half" idx="10"/>
          </p:nvPr>
        </p:nvSpPr>
        <p:spPr/>
        <p:txBody>
          <a:bodyPr/>
          <a:lstStyle/>
          <a:p>
            <a:fld id="{EAC9D5E6-F088-3D42-AE52-53A50EEEC5C0}" type="datetime1">
              <a:rPr lang="en-US" smtClean="0"/>
              <a:pPr/>
              <a:t>11/29/2021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15D16FC3-9B77-5A4A-8621-576C881CF8EB}" type="slidenum">
              <a:rPr lang="en-US" smtClean="0"/>
              <a:pPr/>
              <a:t>‹#›</a:t>
            </a:fld>
            <a:endParaRPr lang="en-US" dirty="0"/>
          </a:p>
        </p:txBody>
      </p:sp>
    </p:spTree>
    <p:extLst>
      <p:ext uri="{BB962C8B-B14F-4D97-AF65-F5344CB8AC3E}">
        <p14:creationId xmlns:p14="http://schemas.microsoft.com/office/powerpoint/2010/main" val="66291915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Content Placeholder 2"/>
          <p:cNvSpPr>
            <a:spLocks noGrp="1"/>
          </p:cNvSpPr>
          <p:nvPr>
            <p:ph sz="half" idx="1"/>
          </p:nvPr>
        </p:nvSpPr>
        <p:spPr>
          <a:xfrm>
            <a:off x="609600" y="1600203"/>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Content Placeholder 3"/>
          <p:cNvSpPr>
            <a:spLocks noGrp="1"/>
          </p:cNvSpPr>
          <p:nvPr>
            <p:ph sz="half" idx="2"/>
          </p:nvPr>
        </p:nvSpPr>
        <p:spPr>
          <a:xfrm>
            <a:off x="6197600" y="1600203"/>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Date Placeholder 4"/>
          <p:cNvSpPr>
            <a:spLocks noGrp="1"/>
          </p:cNvSpPr>
          <p:nvPr>
            <p:ph type="dt" sz="half" idx="10"/>
          </p:nvPr>
        </p:nvSpPr>
        <p:spPr/>
        <p:txBody>
          <a:bodyPr/>
          <a:lstStyle/>
          <a:p>
            <a:fld id="{9BCE2F37-448B-C246-99C6-3D29A937C6BA}" type="datetime1">
              <a:rPr lang="en-US" smtClean="0"/>
              <a:pPr/>
              <a:t>11/29/2021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15D16FC3-9B77-5A4A-8621-576C881CF8EB}" type="slidenum">
              <a:rPr lang="en-US" smtClean="0"/>
              <a:pPr/>
              <a:t>‹#›</a:t>
            </a:fld>
            <a:endParaRPr lang="en-US" dirty="0"/>
          </a:p>
        </p:txBody>
      </p:sp>
    </p:spTree>
    <p:extLst>
      <p:ext uri="{BB962C8B-B14F-4D97-AF65-F5344CB8AC3E}">
        <p14:creationId xmlns:p14="http://schemas.microsoft.com/office/powerpoint/2010/main" val="426092509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Divider slide #1">
    <p:spTree>
      <p:nvGrpSpPr>
        <p:cNvPr id="1" name=""/>
        <p:cNvGrpSpPr/>
        <p:nvPr/>
      </p:nvGrpSpPr>
      <p:grpSpPr>
        <a:xfrm>
          <a:off x="0" y="0"/>
          <a:ext cx="0" cy="0"/>
          <a:chOff x="0" y="0"/>
          <a:chExt cx="0" cy="0"/>
        </a:xfrm>
      </p:grpSpPr>
      <p:sp>
        <p:nvSpPr>
          <p:cNvPr id="4" name="Picture Placeholder 3">
            <a:extLst>
              <a:ext uri="{FF2B5EF4-FFF2-40B4-BE49-F238E27FC236}">
                <a16:creationId xmlns:a16="http://schemas.microsoft.com/office/drawing/2014/main" id="{DA2DE7A8-D0B9-0B4E-89CD-801C64626E98}"/>
              </a:ext>
            </a:extLst>
          </p:cNvPr>
          <p:cNvSpPr>
            <a:spLocks noGrp="1"/>
          </p:cNvSpPr>
          <p:nvPr>
            <p:ph type="pic" sz="quarter" idx="16"/>
          </p:nvPr>
        </p:nvSpPr>
        <p:spPr>
          <a:xfrm>
            <a:off x="-2" y="-1"/>
            <a:ext cx="12192003" cy="6250675"/>
          </a:xfrm>
          <a:prstGeom prst="rect">
            <a:avLst/>
          </a:prstGeom>
          <a:solidFill>
            <a:schemeClr val="bg1">
              <a:lumMod val="95000"/>
            </a:schemeClr>
          </a:solidFill>
          <a:ln>
            <a:noFill/>
          </a:ln>
        </p:spPr>
        <p:txBody>
          <a:bodyPr lIns="648000" tIns="0" bIns="0" anchor="ctr"/>
          <a:lstStyle>
            <a:lvl1pPr marL="0" indent="0" algn="l">
              <a:buNone/>
              <a:defRPr sz="2000">
                <a:solidFill>
                  <a:schemeClr val="accent3"/>
                </a:solidFill>
                <a:latin typeface="Century Gothic" charset="0"/>
                <a:ea typeface="Century Gothic" charset="0"/>
                <a:cs typeface="Century Gothic" charset="0"/>
              </a:defRPr>
            </a:lvl1pPr>
          </a:lstStyle>
          <a:p>
            <a:endParaRPr lang="en-US" dirty="0"/>
          </a:p>
        </p:txBody>
      </p:sp>
      <p:sp>
        <p:nvSpPr>
          <p:cNvPr id="16" name="Slide Number Placeholder 11">
            <a:extLst>
              <a:ext uri="{FF2B5EF4-FFF2-40B4-BE49-F238E27FC236}">
                <a16:creationId xmlns:a16="http://schemas.microsoft.com/office/drawing/2014/main" id="{1AA0F289-BBF5-A448-B966-DA0E754B2804}"/>
              </a:ext>
            </a:extLst>
          </p:cNvPr>
          <p:cNvSpPr txBox="1">
            <a:spLocks/>
          </p:cNvSpPr>
          <p:nvPr userDrawn="1"/>
        </p:nvSpPr>
        <p:spPr>
          <a:xfrm>
            <a:off x="337856" y="6515474"/>
            <a:ext cx="468000" cy="172068"/>
          </a:xfrm>
          <a:prstGeom prst="rect">
            <a:avLst/>
          </a:prstGeom>
        </p:spPr>
        <p:txBody>
          <a:bodyPr anchor="ctr"/>
          <a:lstStyle>
            <a:defPPr>
              <a:defRPr lang="en-US"/>
            </a:defPPr>
            <a:lvl1pPr marL="0" algn="ctr" defTabSz="914400" rtl="0" eaLnBrk="1" latinLnBrk="0" hangingPunct="1">
              <a:defRPr sz="1800" kern="1200">
                <a:solidFill>
                  <a:schemeClr val="bg1"/>
                </a:solidFill>
                <a:latin typeface="Century Gothic" charset="0"/>
                <a:ea typeface="Century Gothic" charset="0"/>
                <a:cs typeface="Century Gothic"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fld id="{BC3BBC56-5B77-964C-A5B4-F225189E1B1A}" type="slidenum">
              <a:rPr lang="en-US" sz="800" i="0" smtClean="0"/>
              <a:pPr algn="l"/>
              <a:t>‹#›</a:t>
            </a:fld>
            <a:endParaRPr lang="en-US" sz="800" i="0" dirty="0"/>
          </a:p>
        </p:txBody>
      </p:sp>
      <p:sp>
        <p:nvSpPr>
          <p:cNvPr id="5" name="Text Placeholder 6">
            <a:extLst>
              <a:ext uri="{FF2B5EF4-FFF2-40B4-BE49-F238E27FC236}">
                <a16:creationId xmlns:a16="http://schemas.microsoft.com/office/drawing/2014/main" id="{85A3649C-7168-4573-BF42-7406E63532C6}"/>
              </a:ext>
            </a:extLst>
          </p:cNvPr>
          <p:cNvSpPr>
            <a:spLocks noGrp="1"/>
          </p:cNvSpPr>
          <p:nvPr>
            <p:ph type="body" sz="quarter" idx="19"/>
          </p:nvPr>
        </p:nvSpPr>
        <p:spPr>
          <a:xfrm>
            <a:off x="477838" y="1419225"/>
            <a:ext cx="3984625" cy="3752850"/>
          </a:xfrm>
        </p:spPr>
        <p:txBody>
          <a:bodyPr/>
          <a:lstStyle>
            <a:lvl1pPr>
              <a:spcAft>
                <a:spcPts val="1200"/>
              </a:spcAft>
              <a:defRPr sz="4400" b="1">
                <a:latin typeface="+mj-lt"/>
              </a:defRPr>
            </a:lvl1pPr>
            <a:lvl2pPr>
              <a:spcBef>
                <a:spcPts val="1200"/>
              </a:spcBef>
              <a:spcAft>
                <a:spcPts val="1200"/>
              </a:spcAft>
              <a:defRPr sz="2000" b="1" i="1"/>
            </a:lvl2pPr>
            <a:lvl3pPr>
              <a:spcAft>
                <a:spcPts val="1200"/>
              </a:spcAft>
              <a:defRPr/>
            </a:lvl3pPr>
            <a:lvl4pPr>
              <a:spcAft>
                <a:spcPts val="1200"/>
              </a:spcAft>
              <a:defRPr/>
            </a:lvl4pPr>
            <a:lvl5pPr>
              <a:spcAft>
                <a:spcPts val="1200"/>
              </a:spcAf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reeform 1">
            <a:extLst>
              <a:ext uri="{FF2B5EF4-FFF2-40B4-BE49-F238E27FC236}">
                <a16:creationId xmlns:a16="http://schemas.microsoft.com/office/drawing/2014/main" id="{430052B8-F56E-4DCF-8C93-B914D7200D30}"/>
              </a:ext>
            </a:extLst>
          </p:cNvPr>
          <p:cNvSpPr>
            <a:spLocks noChangeArrowheads="1"/>
          </p:cNvSpPr>
          <p:nvPr userDrawn="1"/>
        </p:nvSpPr>
        <p:spPr bwMode="auto">
          <a:xfrm>
            <a:off x="4623331" y="3037530"/>
            <a:ext cx="1472668" cy="1224003"/>
          </a:xfrm>
          <a:custGeom>
            <a:avLst/>
            <a:gdLst>
              <a:gd name="T0" fmla="*/ 62 w 17154"/>
              <a:gd name="T1" fmla="*/ 9239 h 14623"/>
              <a:gd name="T2" fmla="*/ 644 w 17154"/>
              <a:gd name="T3" fmla="*/ 6972 h 14623"/>
              <a:gd name="T4" fmla="*/ 1853 w 17154"/>
              <a:gd name="T5" fmla="*/ 4845 h 14623"/>
              <a:gd name="T6" fmla="*/ 3706 w 17154"/>
              <a:gd name="T7" fmla="*/ 2877 h 14623"/>
              <a:gd name="T8" fmla="*/ 6230 w 17154"/>
              <a:gd name="T9" fmla="*/ 1085 h 14623"/>
              <a:gd name="T10" fmla="*/ 8858 w 17154"/>
              <a:gd name="T11" fmla="*/ 927 h 14623"/>
              <a:gd name="T12" fmla="*/ 6918 w 17154"/>
              <a:gd name="T13" fmla="*/ 1933 h 14623"/>
              <a:gd name="T14" fmla="*/ 5074 w 17154"/>
              <a:gd name="T15" fmla="*/ 3203 h 14623"/>
              <a:gd name="T16" fmla="*/ 3494 w 17154"/>
              <a:gd name="T17" fmla="*/ 4633 h 14623"/>
              <a:gd name="T18" fmla="*/ 2338 w 17154"/>
              <a:gd name="T19" fmla="*/ 6116 h 14623"/>
              <a:gd name="T20" fmla="*/ 1782 w 17154"/>
              <a:gd name="T21" fmla="*/ 7536 h 14623"/>
              <a:gd name="T22" fmla="*/ 1800 w 17154"/>
              <a:gd name="T23" fmla="*/ 8197 h 14623"/>
              <a:gd name="T24" fmla="*/ 2012 w 17154"/>
              <a:gd name="T25" fmla="*/ 8365 h 14623"/>
              <a:gd name="T26" fmla="*/ 3080 w 17154"/>
              <a:gd name="T27" fmla="*/ 8206 h 14623"/>
              <a:gd name="T28" fmla="*/ 4024 w 17154"/>
              <a:gd name="T29" fmla="*/ 8224 h 14623"/>
              <a:gd name="T30" fmla="*/ 4950 w 17154"/>
              <a:gd name="T31" fmla="*/ 8506 h 14623"/>
              <a:gd name="T32" fmla="*/ 5709 w 17154"/>
              <a:gd name="T33" fmla="*/ 9018 h 14623"/>
              <a:gd name="T34" fmla="*/ 6274 w 17154"/>
              <a:gd name="T35" fmla="*/ 9715 h 14623"/>
              <a:gd name="T36" fmla="*/ 6609 w 17154"/>
              <a:gd name="T37" fmla="*/ 10554 h 14623"/>
              <a:gd name="T38" fmla="*/ 6697 w 17154"/>
              <a:gd name="T39" fmla="*/ 11330 h 14623"/>
              <a:gd name="T40" fmla="*/ 6574 w 17154"/>
              <a:gd name="T41" fmla="*/ 12319 h 14623"/>
              <a:gd name="T42" fmla="*/ 6203 w 17154"/>
              <a:gd name="T43" fmla="*/ 13184 h 14623"/>
              <a:gd name="T44" fmla="*/ 5612 w 17154"/>
              <a:gd name="T45" fmla="*/ 13881 h 14623"/>
              <a:gd name="T46" fmla="*/ 4809 w 17154"/>
              <a:gd name="T47" fmla="*/ 14366 h 14623"/>
              <a:gd name="T48" fmla="*/ 3821 w 17154"/>
              <a:gd name="T49" fmla="*/ 14604 h 14623"/>
              <a:gd name="T50" fmla="*/ 2938 w 17154"/>
              <a:gd name="T51" fmla="*/ 14587 h 14623"/>
              <a:gd name="T52" fmla="*/ 1977 w 17154"/>
              <a:gd name="T53" fmla="*/ 14287 h 14623"/>
              <a:gd name="T54" fmla="*/ 1174 w 17154"/>
              <a:gd name="T55" fmla="*/ 13704 h 14623"/>
              <a:gd name="T56" fmla="*/ 556 w 17154"/>
              <a:gd name="T57" fmla="*/ 12883 h 14623"/>
              <a:gd name="T58" fmla="*/ 150 w 17154"/>
              <a:gd name="T59" fmla="*/ 11833 h 14623"/>
              <a:gd name="T60" fmla="*/ 8295 w 17154"/>
              <a:gd name="T61" fmla="*/ 10810 h 14623"/>
              <a:gd name="T62" fmla="*/ 8409 w 17154"/>
              <a:gd name="T63" fmla="*/ 8850 h 14623"/>
              <a:gd name="T64" fmla="*/ 9105 w 17154"/>
              <a:gd name="T65" fmla="*/ 6610 h 14623"/>
              <a:gd name="T66" fmla="*/ 10429 w 17154"/>
              <a:gd name="T67" fmla="*/ 4510 h 14623"/>
              <a:gd name="T68" fmla="*/ 12397 w 17154"/>
              <a:gd name="T69" fmla="*/ 2568 h 14623"/>
              <a:gd name="T70" fmla="*/ 15018 w 17154"/>
              <a:gd name="T71" fmla="*/ 812 h 14623"/>
              <a:gd name="T72" fmla="*/ 16827 w 17154"/>
              <a:gd name="T73" fmla="*/ 1077 h 14623"/>
              <a:gd name="T74" fmla="*/ 14894 w 17154"/>
              <a:gd name="T75" fmla="*/ 2136 h 14623"/>
              <a:gd name="T76" fmla="*/ 13094 w 17154"/>
              <a:gd name="T77" fmla="*/ 3433 h 14623"/>
              <a:gd name="T78" fmla="*/ 11585 w 17154"/>
              <a:gd name="T79" fmla="*/ 4880 h 14623"/>
              <a:gd name="T80" fmla="*/ 10535 w 17154"/>
              <a:gd name="T81" fmla="*/ 6354 h 14623"/>
              <a:gd name="T82" fmla="*/ 10103 w 17154"/>
              <a:gd name="T83" fmla="*/ 7765 h 14623"/>
              <a:gd name="T84" fmla="*/ 10147 w 17154"/>
              <a:gd name="T85" fmla="*/ 8268 h 14623"/>
              <a:gd name="T86" fmla="*/ 10385 w 17154"/>
              <a:gd name="T87" fmla="*/ 8365 h 14623"/>
              <a:gd name="T88" fmla="*/ 11576 w 17154"/>
              <a:gd name="T89" fmla="*/ 8197 h 14623"/>
              <a:gd name="T90" fmla="*/ 12494 w 17154"/>
              <a:gd name="T91" fmla="*/ 8250 h 14623"/>
              <a:gd name="T92" fmla="*/ 13412 w 17154"/>
              <a:gd name="T93" fmla="*/ 8577 h 14623"/>
              <a:gd name="T94" fmla="*/ 14153 w 17154"/>
              <a:gd name="T95" fmla="*/ 9124 h 14623"/>
              <a:gd name="T96" fmla="*/ 14682 w 17154"/>
              <a:gd name="T97" fmla="*/ 9848 h 14623"/>
              <a:gd name="T98" fmla="*/ 14982 w 17154"/>
              <a:gd name="T99" fmla="*/ 10704 h 14623"/>
              <a:gd name="T100" fmla="*/ 15035 w 17154"/>
              <a:gd name="T101" fmla="*/ 11498 h 14623"/>
              <a:gd name="T102" fmla="*/ 14859 w 17154"/>
              <a:gd name="T103" fmla="*/ 12478 h 14623"/>
              <a:gd name="T104" fmla="*/ 14444 w 17154"/>
              <a:gd name="T105" fmla="*/ 13316 h 14623"/>
              <a:gd name="T106" fmla="*/ 13800 w 17154"/>
              <a:gd name="T107" fmla="*/ 13978 h 14623"/>
              <a:gd name="T108" fmla="*/ 12953 w 17154"/>
              <a:gd name="T109" fmla="*/ 14428 h 14623"/>
              <a:gd name="T110" fmla="*/ 11929 w 17154"/>
              <a:gd name="T111" fmla="*/ 14622 h 14623"/>
              <a:gd name="T112" fmla="*/ 11056 w 17154"/>
              <a:gd name="T113" fmla="*/ 14551 h 14623"/>
              <a:gd name="T114" fmla="*/ 10120 w 17154"/>
              <a:gd name="T115" fmla="*/ 14207 h 14623"/>
              <a:gd name="T116" fmla="*/ 9344 w 17154"/>
              <a:gd name="T117" fmla="*/ 13589 h 14623"/>
              <a:gd name="T118" fmla="*/ 8761 w 17154"/>
              <a:gd name="T119" fmla="*/ 12725 h 14623"/>
              <a:gd name="T120" fmla="*/ 8392 w 17154"/>
              <a:gd name="T121" fmla="*/ 11639 h 146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7154" h="14623">
                <a:moveTo>
                  <a:pt x="9" y="10810"/>
                </a:moveTo>
                <a:lnTo>
                  <a:pt x="9" y="10810"/>
                </a:lnTo>
                <a:lnTo>
                  <a:pt x="0" y="10412"/>
                </a:lnTo>
                <a:lnTo>
                  <a:pt x="0" y="10015"/>
                </a:lnTo>
                <a:lnTo>
                  <a:pt x="26" y="9627"/>
                </a:lnTo>
                <a:lnTo>
                  <a:pt x="62" y="9239"/>
                </a:lnTo>
                <a:lnTo>
                  <a:pt x="115" y="8850"/>
                </a:lnTo>
                <a:lnTo>
                  <a:pt x="185" y="8471"/>
                </a:lnTo>
                <a:lnTo>
                  <a:pt x="274" y="8092"/>
                </a:lnTo>
                <a:lnTo>
                  <a:pt x="379" y="7712"/>
                </a:lnTo>
                <a:lnTo>
                  <a:pt x="503" y="7341"/>
                </a:lnTo>
                <a:lnTo>
                  <a:pt x="644" y="6972"/>
                </a:lnTo>
                <a:lnTo>
                  <a:pt x="803" y="6610"/>
                </a:lnTo>
                <a:lnTo>
                  <a:pt x="979" y="6248"/>
                </a:lnTo>
                <a:lnTo>
                  <a:pt x="1174" y="5895"/>
                </a:lnTo>
                <a:lnTo>
                  <a:pt x="1385" y="5542"/>
                </a:lnTo>
                <a:lnTo>
                  <a:pt x="1606" y="5189"/>
                </a:lnTo>
                <a:lnTo>
                  <a:pt x="1853" y="4845"/>
                </a:lnTo>
                <a:lnTo>
                  <a:pt x="2118" y="4510"/>
                </a:lnTo>
                <a:lnTo>
                  <a:pt x="2400" y="4174"/>
                </a:lnTo>
                <a:lnTo>
                  <a:pt x="2700" y="3848"/>
                </a:lnTo>
                <a:lnTo>
                  <a:pt x="3018" y="3521"/>
                </a:lnTo>
                <a:lnTo>
                  <a:pt x="3353" y="3195"/>
                </a:lnTo>
                <a:lnTo>
                  <a:pt x="3706" y="2877"/>
                </a:lnTo>
                <a:lnTo>
                  <a:pt x="4086" y="2568"/>
                </a:lnTo>
                <a:lnTo>
                  <a:pt x="4474" y="2259"/>
                </a:lnTo>
                <a:lnTo>
                  <a:pt x="4889" y="1959"/>
                </a:lnTo>
                <a:lnTo>
                  <a:pt x="5312" y="1668"/>
                </a:lnTo>
                <a:lnTo>
                  <a:pt x="5762" y="1377"/>
                </a:lnTo>
                <a:lnTo>
                  <a:pt x="6230" y="1085"/>
                </a:lnTo>
                <a:lnTo>
                  <a:pt x="6715" y="812"/>
                </a:lnTo>
                <a:lnTo>
                  <a:pt x="7227" y="538"/>
                </a:lnTo>
                <a:lnTo>
                  <a:pt x="7748" y="265"/>
                </a:lnTo>
                <a:lnTo>
                  <a:pt x="8295" y="0"/>
                </a:lnTo>
                <a:lnTo>
                  <a:pt x="8858" y="927"/>
                </a:lnTo>
                <a:lnTo>
                  <a:pt x="8858" y="927"/>
                </a:lnTo>
                <a:lnTo>
                  <a:pt x="8542" y="1077"/>
                </a:lnTo>
                <a:lnTo>
                  <a:pt x="8215" y="1227"/>
                </a:lnTo>
                <a:lnTo>
                  <a:pt x="7889" y="1394"/>
                </a:lnTo>
                <a:lnTo>
                  <a:pt x="7562" y="1562"/>
                </a:lnTo>
                <a:lnTo>
                  <a:pt x="7236" y="1747"/>
                </a:lnTo>
                <a:lnTo>
                  <a:pt x="6918" y="1933"/>
                </a:lnTo>
                <a:lnTo>
                  <a:pt x="6600" y="2136"/>
                </a:lnTo>
                <a:lnTo>
                  <a:pt x="6283" y="2339"/>
                </a:lnTo>
                <a:lnTo>
                  <a:pt x="5974" y="2542"/>
                </a:lnTo>
                <a:lnTo>
                  <a:pt x="5665" y="2762"/>
                </a:lnTo>
                <a:lnTo>
                  <a:pt x="5365" y="2983"/>
                </a:lnTo>
                <a:lnTo>
                  <a:pt x="5074" y="3203"/>
                </a:lnTo>
                <a:lnTo>
                  <a:pt x="4783" y="3433"/>
                </a:lnTo>
                <a:lnTo>
                  <a:pt x="4509" y="3671"/>
                </a:lnTo>
                <a:lnTo>
                  <a:pt x="4236" y="3909"/>
                </a:lnTo>
                <a:lnTo>
                  <a:pt x="3980" y="4148"/>
                </a:lnTo>
                <a:lnTo>
                  <a:pt x="3733" y="4386"/>
                </a:lnTo>
                <a:lnTo>
                  <a:pt x="3494" y="4633"/>
                </a:lnTo>
                <a:lnTo>
                  <a:pt x="3265" y="4880"/>
                </a:lnTo>
                <a:lnTo>
                  <a:pt x="3053" y="5127"/>
                </a:lnTo>
                <a:lnTo>
                  <a:pt x="2850" y="5374"/>
                </a:lnTo>
                <a:lnTo>
                  <a:pt x="2665" y="5622"/>
                </a:lnTo>
                <a:lnTo>
                  <a:pt x="2497" y="5869"/>
                </a:lnTo>
                <a:lnTo>
                  <a:pt x="2338" y="6116"/>
                </a:lnTo>
                <a:lnTo>
                  <a:pt x="2197" y="6354"/>
                </a:lnTo>
                <a:lnTo>
                  <a:pt x="2082" y="6601"/>
                </a:lnTo>
                <a:lnTo>
                  <a:pt x="1977" y="6839"/>
                </a:lnTo>
                <a:lnTo>
                  <a:pt x="1888" y="7078"/>
                </a:lnTo>
                <a:lnTo>
                  <a:pt x="1827" y="7307"/>
                </a:lnTo>
                <a:lnTo>
                  <a:pt x="1782" y="7536"/>
                </a:lnTo>
                <a:lnTo>
                  <a:pt x="1756" y="7765"/>
                </a:lnTo>
                <a:lnTo>
                  <a:pt x="1756" y="7871"/>
                </a:lnTo>
                <a:lnTo>
                  <a:pt x="1756" y="7986"/>
                </a:lnTo>
                <a:lnTo>
                  <a:pt x="1756" y="7986"/>
                </a:lnTo>
                <a:lnTo>
                  <a:pt x="1774" y="8100"/>
                </a:lnTo>
                <a:lnTo>
                  <a:pt x="1800" y="8197"/>
                </a:lnTo>
                <a:lnTo>
                  <a:pt x="1835" y="8268"/>
                </a:lnTo>
                <a:lnTo>
                  <a:pt x="1853" y="8294"/>
                </a:lnTo>
                <a:lnTo>
                  <a:pt x="1880" y="8321"/>
                </a:lnTo>
                <a:lnTo>
                  <a:pt x="1906" y="8339"/>
                </a:lnTo>
                <a:lnTo>
                  <a:pt x="1941" y="8347"/>
                </a:lnTo>
                <a:lnTo>
                  <a:pt x="2012" y="8365"/>
                </a:lnTo>
                <a:lnTo>
                  <a:pt x="2091" y="8365"/>
                </a:lnTo>
                <a:lnTo>
                  <a:pt x="2188" y="8356"/>
                </a:lnTo>
                <a:lnTo>
                  <a:pt x="2427" y="8312"/>
                </a:lnTo>
                <a:lnTo>
                  <a:pt x="2718" y="8259"/>
                </a:lnTo>
                <a:lnTo>
                  <a:pt x="2894" y="8233"/>
                </a:lnTo>
                <a:lnTo>
                  <a:pt x="3080" y="8206"/>
                </a:lnTo>
                <a:lnTo>
                  <a:pt x="3283" y="8197"/>
                </a:lnTo>
                <a:lnTo>
                  <a:pt x="3512" y="8189"/>
                </a:lnTo>
                <a:lnTo>
                  <a:pt x="3512" y="8189"/>
                </a:lnTo>
                <a:lnTo>
                  <a:pt x="3688" y="8189"/>
                </a:lnTo>
                <a:lnTo>
                  <a:pt x="3856" y="8206"/>
                </a:lnTo>
                <a:lnTo>
                  <a:pt x="4024" y="8224"/>
                </a:lnTo>
                <a:lnTo>
                  <a:pt x="4191" y="8250"/>
                </a:lnTo>
                <a:lnTo>
                  <a:pt x="4350" y="8286"/>
                </a:lnTo>
                <a:lnTo>
                  <a:pt x="4509" y="8330"/>
                </a:lnTo>
                <a:lnTo>
                  <a:pt x="4659" y="8383"/>
                </a:lnTo>
                <a:lnTo>
                  <a:pt x="4809" y="8436"/>
                </a:lnTo>
                <a:lnTo>
                  <a:pt x="4950" y="8506"/>
                </a:lnTo>
                <a:lnTo>
                  <a:pt x="5091" y="8577"/>
                </a:lnTo>
                <a:lnTo>
                  <a:pt x="5224" y="8647"/>
                </a:lnTo>
                <a:lnTo>
                  <a:pt x="5356" y="8736"/>
                </a:lnTo>
                <a:lnTo>
                  <a:pt x="5480" y="8824"/>
                </a:lnTo>
                <a:lnTo>
                  <a:pt x="5594" y="8912"/>
                </a:lnTo>
                <a:lnTo>
                  <a:pt x="5709" y="9018"/>
                </a:lnTo>
                <a:lnTo>
                  <a:pt x="5815" y="9124"/>
                </a:lnTo>
                <a:lnTo>
                  <a:pt x="5921" y="9230"/>
                </a:lnTo>
                <a:lnTo>
                  <a:pt x="6018" y="9345"/>
                </a:lnTo>
                <a:lnTo>
                  <a:pt x="6106" y="9468"/>
                </a:lnTo>
                <a:lnTo>
                  <a:pt x="6195" y="9592"/>
                </a:lnTo>
                <a:lnTo>
                  <a:pt x="6274" y="9715"/>
                </a:lnTo>
                <a:lnTo>
                  <a:pt x="6345" y="9848"/>
                </a:lnTo>
                <a:lnTo>
                  <a:pt x="6406" y="9980"/>
                </a:lnTo>
                <a:lnTo>
                  <a:pt x="6468" y="10121"/>
                </a:lnTo>
                <a:lnTo>
                  <a:pt x="6521" y="10262"/>
                </a:lnTo>
                <a:lnTo>
                  <a:pt x="6565" y="10404"/>
                </a:lnTo>
                <a:lnTo>
                  <a:pt x="6609" y="10554"/>
                </a:lnTo>
                <a:lnTo>
                  <a:pt x="6645" y="10704"/>
                </a:lnTo>
                <a:lnTo>
                  <a:pt x="6671" y="10863"/>
                </a:lnTo>
                <a:lnTo>
                  <a:pt x="6689" y="11013"/>
                </a:lnTo>
                <a:lnTo>
                  <a:pt x="6697" y="11171"/>
                </a:lnTo>
                <a:lnTo>
                  <a:pt x="6697" y="11330"/>
                </a:lnTo>
                <a:lnTo>
                  <a:pt x="6697" y="11330"/>
                </a:lnTo>
                <a:lnTo>
                  <a:pt x="6697" y="11498"/>
                </a:lnTo>
                <a:lnTo>
                  <a:pt x="6689" y="11674"/>
                </a:lnTo>
                <a:lnTo>
                  <a:pt x="6671" y="11842"/>
                </a:lnTo>
                <a:lnTo>
                  <a:pt x="6645" y="12001"/>
                </a:lnTo>
                <a:lnTo>
                  <a:pt x="6609" y="12160"/>
                </a:lnTo>
                <a:lnTo>
                  <a:pt x="6574" y="12319"/>
                </a:lnTo>
                <a:lnTo>
                  <a:pt x="6530" y="12478"/>
                </a:lnTo>
                <a:lnTo>
                  <a:pt x="6477" y="12628"/>
                </a:lnTo>
                <a:lnTo>
                  <a:pt x="6415" y="12769"/>
                </a:lnTo>
                <a:lnTo>
                  <a:pt x="6353" y="12910"/>
                </a:lnTo>
                <a:lnTo>
                  <a:pt x="6283" y="13051"/>
                </a:lnTo>
                <a:lnTo>
                  <a:pt x="6203" y="13184"/>
                </a:lnTo>
                <a:lnTo>
                  <a:pt x="6124" y="13316"/>
                </a:lnTo>
                <a:lnTo>
                  <a:pt x="6027" y="13439"/>
                </a:lnTo>
                <a:lnTo>
                  <a:pt x="5930" y="13554"/>
                </a:lnTo>
                <a:lnTo>
                  <a:pt x="5833" y="13669"/>
                </a:lnTo>
                <a:lnTo>
                  <a:pt x="5727" y="13784"/>
                </a:lnTo>
                <a:lnTo>
                  <a:pt x="5612" y="13881"/>
                </a:lnTo>
                <a:lnTo>
                  <a:pt x="5489" y="13978"/>
                </a:lnTo>
                <a:lnTo>
                  <a:pt x="5365" y="14066"/>
                </a:lnTo>
                <a:lnTo>
                  <a:pt x="5233" y="14154"/>
                </a:lnTo>
                <a:lnTo>
                  <a:pt x="5100" y="14234"/>
                </a:lnTo>
                <a:lnTo>
                  <a:pt x="4959" y="14304"/>
                </a:lnTo>
                <a:lnTo>
                  <a:pt x="4809" y="14366"/>
                </a:lnTo>
                <a:lnTo>
                  <a:pt x="4659" y="14428"/>
                </a:lnTo>
                <a:lnTo>
                  <a:pt x="4500" y="14481"/>
                </a:lnTo>
                <a:lnTo>
                  <a:pt x="4341" y="14525"/>
                </a:lnTo>
                <a:lnTo>
                  <a:pt x="4174" y="14560"/>
                </a:lnTo>
                <a:lnTo>
                  <a:pt x="3997" y="14587"/>
                </a:lnTo>
                <a:lnTo>
                  <a:pt x="3821" y="14604"/>
                </a:lnTo>
                <a:lnTo>
                  <a:pt x="3644" y="14622"/>
                </a:lnTo>
                <a:lnTo>
                  <a:pt x="3459" y="14622"/>
                </a:lnTo>
                <a:lnTo>
                  <a:pt x="3459" y="14622"/>
                </a:lnTo>
                <a:lnTo>
                  <a:pt x="3283" y="14622"/>
                </a:lnTo>
                <a:lnTo>
                  <a:pt x="3106" y="14604"/>
                </a:lnTo>
                <a:lnTo>
                  <a:pt x="2938" y="14587"/>
                </a:lnTo>
                <a:lnTo>
                  <a:pt x="2762" y="14551"/>
                </a:lnTo>
                <a:lnTo>
                  <a:pt x="2603" y="14516"/>
                </a:lnTo>
                <a:lnTo>
                  <a:pt x="2444" y="14472"/>
                </a:lnTo>
                <a:lnTo>
                  <a:pt x="2285" y="14419"/>
                </a:lnTo>
                <a:lnTo>
                  <a:pt x="2127" y="14357"/>
                </a:lnTo>
                <a:lnTo>
                  <a:pt x="1977" y="14287"/>
                </a:lnTo>
                <a:lnTo>
                  <a:pt x="1835" y="14207"/>
                </a:lnTo>
                <a:lnTo>
                  <a:pt x="1694" y="14119"/>
                </a:lnTo>
                <a:lnTo>
                  <a:pt x="1553" y="14031"/>
                </a:lnTo>
                <a:lnTo>
                  <a:pt x="1421" y="13925"/>
                </a:lnTo>
                <a:lnTo>
                  <a:pt x="1297" y="13819"/>
                </a:lnTo>
                <a:lnTo>
                  <a:pt x="1174" y="13704"/>
                </a:lnTo>
                <a:lnTo>
                  <a:pt x="1059" y="13589"/>
                </a:lnTo>
                <a:lnTo>
                  <a:pt x="944" y="13457"/>
                </a:lnTo>
                <a:lnTo>
                  <a:pt x="838" y="13325"/>
                </a:lnTo>
                <a:lnTo>
                  <a:pt x="741" y="13184"/>
                </a:lnTo>
                <a:lnTo>
                  <a:pt x="644" y="13034"/>
                </a:lnTo>
                <a:lnTo>
                  <a:pt x="556" y="12883"/>
                </a:lnTo>
                <a:lnTo>
                  <a:pt x="468" y="12725"/>
                </a:lnTo>
                <a:lnTo>
                  <a:pt x="397" y="12557"/>
                </a:lnTo>
                <a:lnTo>
                  <a:pt x="326" y="12389"/>
                </a:lnTo>
                <a:lnTo>
                  <a:pt x="256" y="12213"/>
                </a:lnTo>
                <a:lnTo>
                  <a:pt x="203" y="12027"/>
                </a:lnTo>
                <a:lnTo>
                  <a:pt x="150" y="11833"/>
                </a:lnTo>
                <a:lnTo>
                  <a:pt x="106" y="11639"/>
                </a:lnTo>
                <a:lnTo>
                  <a:pt x="71" y="11445"/>
                </a:lnTo>
                <a:lnTo>
                  <a:pt x="44" y="11242"/>
                </a:lnTo>
                <a:lnTo>
                  <a:pt x="18" y="11030"/>
                </a:lnTo>
                <a:lnTo>
                  <a:pt x="9" y="10810"/>
                </a:lnTo>
                <a:close/>
                <a:moveTo>
                  <a:pt x="8295" y="10810"/>
                </a:moveTo>
                <a:lnTo>
                  <a:pt x="8295" y="10810"/>
                </a:lnTo>
                <a:lnTo>
                  <a:pt x="8286" y="10412"/>
                </a:lnTo>
                <a:lnTo>
                  <a:pt x="8295" y="10015"/>
                </a:lnTo>
                <a:lnTo>
                  <a:pt x="8312" y="9627"/>
                </a:lnTo>
                <a:lnTo>
                  <a:pt x="8356" y="9239"/>
                </a:lnTo>
                <a:lnTo>
                  <a:pt x="8409" y="8850"/>
                </a:lnTo>
                <a:lnTo>
                  <a:pt x="8480" y="8471"/>
                </a:lnTo>
                <a:lnTo>
                  <a:pt x="8568" y="8092"/>
                </a:lnTo>
                <a:lnTo>
                  <a:pt x="8682" y="7712"/>
                </a:lnTo>
                <a:lnTo>
                  <a:pt x="8805" y="7341"/>
                </a:lnTo>
                <a:lnTo>
                  <a:pt x="8947" y="6972"/>
                </a:lnTo>
                <a:lnTo>
                  <a:pt x="9105" y="6610"/>
                </a:lnTo>
                <a:lnTo>
                  <a:pt x="9282" y="6248"/>
                </a:lnTo>
                <a:lnTo>
                  <a:pt x="9476" y="5895"/>
                </a:lnTo>
                <a:lnTo>
                  <a:pt x="9688" y="5542"/>
                </a:lnTo>
                <a:lnTo>
                  <a:pt x="9917" y="5189"/>
                </a:lnTo>
                <a:lnTo>
                  <a:pt x="10164" y="4845"/>
                </a:lnTo>
                <a:lnTo>
                  <a:pt x="10429" y="4510"/>
                </a:lnTo>
                <a:lnTo>
                  <a:pt x="10711" y="4174"/>
                </a:lnTo>
                <a:lnTo>
                  <a:pt x="11011" y="3848"/>
                </a:lnTo>
                <a:lnTo>
                  <a:pt x="11329" y="3521"/>
                </a:lnTo>
                <a:lnTo>
                  <a:pt x="11664" y="3195"/>
                </a:lnTo>
                <a:lnTo>
                  <a:pt x="12017" y="2877"/>
                </a:lnTo>
                <a:lnTo>
                  <a:pt x="12397" y="2568"/>
                </a:lnTo>
                <a:lnTo>
                  <a:pt x="12785" y="2259"/>
                </a:lnTo>
                <a:lnTo>
                  <a:pt x="13191" y="1959"/>
                </a:lnTo>
                <a:lnTo>
                  <a:pt x="13623" y="1668"/>
                </a:lnTo>
                <a:lnTo>
                  <a:pt x="14065" y="1377"/>
                </a:lnTo>
                <a:lnTo>
                  <a:pt x="14532" y="1085"/>
                </a:lnTo>
                <a:lnTo>
                  <a:pt x="15018" y="812"/>
                </a:lnTo>
                <a:lnTo>
                  <a:pt x="15521" y="538"/>
                </a:lnTo>
                <a:lnTo>
                  <a:pt x="16041" y="265"/>
                </a:lnTo>
                <a:lnTo>
                  <a:pt x="16588" y="0"/>
                </a:lnTo>
                <a:lnTo>
                  <a:pt x="17153" y="927"/>
                </a:lnTo>
                <a:lnTo>
                  <a:pt x="17153" y="927"/>
                </a:lnTo>
                <a:lnTo>
                  <a:pt x="16827" y="1077"/>
                </a:lnTo>
                <a:lnTo>
                  <a:pt x="16500" y="1227"/>
                </a:lnTo>
                <a:lnTo>
                  <a:pt x="16174" y="1394"/>
                </a:lnTo>
                <a:lnTo>
                  <a:pt x="15856" y="1562"/>
                </a:lnTo>
                <a:lnTo>
                  <a:pt x="15529" y="1747"/>
                </a:lnTo>
                <a:lnTo>
                  <a:pt x="15212" y="1933"/>
                </a:lnTo>
                <a:lnTo>
                  <a:pt x="14894" y="2136"/>
                </a:lnTo>
                <a:lnTo>
                  <a:pt x="14576" y="2339"/>
                </a:lnTo>
                <a:lnTo>
                  <a:pt x="14268" y="2542"/>
                </a:lnTo>
                <a:lnTo>
                  <a:pt x="13968" y="2762"/>
                </a:lnTo>
                <a:lnTo>
                  <a:pt x="13667" y="2983"/>
                </a:lnTo>
                <a:lnTo>
                  <a:pt x="13376" y="3203"/>
                </a:lnTo>
                <a:lnTo>
                  <a:pt x="13094" y="3433"/>
                </a:lnTo>
                <a:lnTo>
                  <a:pt x="12812" y="3671"/>
                </a:lnTo>
                <a:lnTo>
                  <a:pt x="12547" y="3909"/>
                </a:lnTo>
                <a:lnTo>
                  <a:pt x="12291" y="4148"/>
                </a:lnTo>
                <a:lnTo>
                  <a:pt x="12044" y="4386"/>
                </a:lnTo>
                <a:lnTo>
                  <a:pt x="11806" y="4633"/>
                </a:lnTo>
                <a:lnTo>
                  <a:pt x="11585" y="4880"/>
                </a:lnTo>
                <a:lnTo>
                  <a:pt x="11373" y="5127"/>
                </a:lnTo>
                <a:lnTo>
                  <a:pt x="11179" y="5374"/>
                </a:lnTo>
                <a:lnTo>
                  <a:pt x="10994" y="5622"/>
                </a:lnTo>
                <a:lnTo>
                  <a:pt x="10826" y="5869"/>
                </a:lnTo>
                <a:lnTo>
                  <a:pt x="10667" y="6116"/>
                </a:lnTo>
                <a:lnTo>
                  <a:pt x="10535" y="6354"/>
                </a:lnTo>
                <a:lnTo>
                  <a:pt x="10411" y="6601"/>
                </a:lnTo>
                <a:lnTo>
                  <a:pt x="10314" y="6839"/>
                </a:lnTo>
                <a:lnTo>
                  <a:pt x="10226" y="7078"/>
                </a:lnTo>
                <a:lnTo>
                  <a:pt x="10164" y="7307"/>
                </a:lnTo>
                <a:lnTo>
                  <a:pt x="10120" y="7536"/>
                </a:lnTo>
                <a:lnTo>
                  <a:pt x="10103" y="7765"/>
                </a:lnTo>
                <a:lnTo>
                  <a:pt x="10094" y="7871"/>
                </a:lnTo>
                <a:lnTo>
                  <a:pt x="10094" y="7986"/>
                </a:lnTo>
                <a:lnTo>
                  <a:pt x="10094" y="7986"/>
                </a:lnTo>
                <a:lnTo>
                  <a:pt x="10103" y="8100"/>
                </a:lnTo>
                <a:lnTo>
                  <a:pt x="10120" y="8197"/>
                </a:lnTo>
                <a:lnTo>
                  <a:pt x="10147" y="8268"/>
                </a:lnTo>
                <a:lnTo>
                  <a:pt x="10164" y="8294"/>
                </a:lnTo>
                <a:lnTo>
                  <a:pt x="10191" y="8321"/>
                </a:lnTo>
                <a:lnTo>
                  <a:pt x="10217" y="8339"/>
                </a:lnTo>
                <a:lnTo>
                  <a:pt x="10244" y="8347"/>
                </a:lnTo>
                <a:lnTo>
                  <a:pt x="10306" y="8365"/>
                </a:lnTo>
                <a:lnTo>
                  <a:pt x="10385" y="8365"/>
                </a:lnTo>
                <a:lnTo>
                  <a:pt x="10482" y="8356"/>
                </a:lnTo>
                <a:lnTo>
                  <a:pt x="10711" y="8312"/>
                </a:lnTo>
                <a:lnTo>
                  <a:pt x="11011" y="8259"/>
                </a:lnTo>
                <a:lnTo>
                  <a:pt x="11179" y="8233"/>
                </a:lnTo>
                <a:lnTo>
                  <a:pt x="11364" y="8206"/>
                </a:lnTo>
                <a:lnTo>
                  <a:pt x="11576" y="8197"/>
                </a:lnTo>
                <a:lnTo>
                  <a:pt x="11797" y="8189"/>
                </a:lnTo>
                <a:lnTo>
                  <a:pt x="11797" y="8189"/>
                </a:lnTo>
                <a:lnTo>
                  <a:pt x="11973" y="8189"/>
                </a:lnTo>
                <a:lnTo>
                  <a:pt x="12159" y="8206"/>
                </a:lnTo>
                <a:lnTo>
                  <a:pt x="12326" y="8224"/>
                </a:lnTo>
                <a:lnTo>
                  <a:pt x="12494" y="8250"/>
                </a:lnTo>
                <a:lnTo>
                  <a:pt x="12662" y="8286"/>
                </a:lnTo>
                <a:lnTo>
                  <a:pt x="12820" y="8330"/>
                </a:lnTo>
                <a:lnTo>
                  <a:pt x="12979" y="8383"/>
                </a:lnTo>
                <a:lnTo>
                  <a:pt x="13129" y="8436"/>
                </a:lnTo>
                <a:lnTo>
                  <a:pt x="13270" y="8506"/>
                </a:lnTo>
                <a:lnTo>
                  <a:pt x="13412" y="8577"/>
                </a:lnTo>
                <a:lnTo>
                  <a:pt x="13553" y="8647"/>
                </a:lnTo>
                <a:lnTo>
                  <a:pt x="13685" y="8736"/>
                </a:lnTo>
                <a:lnTo>
                  <a:pt x="13809" y="8824"/>
                </a:lnTo>
                <a:lnTo>
                  <a:pt x="13932" y="8912"/>
                </a:lnTo>
                <a:lnTo>
                  <a:pt x="14038" y="9018"/>
                </a:lnTo>
                <a:lnTo>
                  <a:pt x="14153" y="9124"/>
                </a:lnTo>
                <a:lnTo>
                  <a:pt x="14259" y="9230"/>
                </a:lnTo>
                <a:lnTo>
                  <a:pt x="14356" y="9345"/>
                </a:lnTo>
                <a:lnTo>
                  <a:pt x="14444" y="9468"/>
                </a:lnTo>
                <a:lnTo>
                  <a:pt x="14532" y="9592"/>
                </a:lnTo>
                <a:lnTo>
                  <a:pt x="14612" y="9715"/>
                </a:lnTo>
                <a:lnTo>
                  <a:pt x="14682" y="9848"/>
                </a:lnTo>
                <a:lnTo>
                  <a:pt x="14744" y="9980"/>
                </a:lnTo>
                <a:lnTo>
                  <a:pt x="14806" y="10121"/>
                </a:lnTo>
                <a:lnTo>
                  <a:pt x="14859" y="10262"/>
                </a:lnTo>
                <a:lnTo>
                  <a:pt x="14912" y="10404"/>
                </a:lnTo>
                <a:lnTo>
                  <a:pt x="14947" y="10554"/>
                </a:lnTo>
                <a:lnTo>
                  <a:pt x="14982" y="10704"/>
                </a:lnTo>
                <a:lnTo>
                  <a:pt x="15009" y="10863"/>
                </a:lnTo>
                <a:lnTo>
                  <a:pt x="15026" y="11013"/>
                </a:lnTo>
                <a:lnTo>
                  <a:pt x="15035" y="11171"/>
                </a:lnTo>
                <a:lnTo>
                  <a:pt x="15035" y="11330"/>
                </a:lnTo>
                <a:lnTo>
                  <a:pt x="15035" y="11330"/>
                </a:lnTo>
                <a:lnTo>
                  <a:pt x="15035" y="11498"/>
                </a:lnTo>
                <a:lnTo>
                  <a:pt x="15026" y="11674"/>
                </a:lnTo>
                <a:lnTo>
                  <a:pt x="15009" y="11842"/>
                </a:lnTo>
                <a:lnTo>
                  <a:pt x="14982" y="12001"/>
                </a:lnTo>
                <a:lnTo>
                  <a:pt x="14947" y="12160"/>
                </a:lnTo>
                <a:lnTo>
                  <a:pt x="14912" y="12319"/>
                </a:lnTo>
                <a:lnTo>
                  <a:pt x="14859" y="12478"/>
                </a:lnTo>
                <a:lnTo>
                  <a:pt x="14806" y="12628"/>
                </a:lnTo>
                <a:lnTo>
                  <a:pt x="14744" y="12769"/>
                </a:lnTo>
                <a:lnTo>
                  <a:pt x="14682" y="12910"/>
                </a:lnTo>
                <a:lnTo>
                  <a:pt x="14603" y="13051"/>
                </a:lnTo>
                <a:lnTo>
                  <a:pt x="14523" y="13184"/>
                </a:lnTo>
                <a:lnTo>
                  <a:pt x="14444" y="13316"/>
                </a:lnTo>
                <a:lnTo>
                  <a:pt x="14347" y="13439"/>
                </a:lnTo>
                <a:lnTo>
                  <a:pt x="14250" y="13554"/>
                </a:lnTo>
                <a:lnTo>
                  <a:pt x="14144" y="13669"/>
                </a:lnTo>
                <a:lnTo>
                  <a:pt x="14038" y="13784"/>
                </a:lnTo>
                <a:lnTo>
                  <a:pt x="13915" y="13881"/>
                </a:lnTo>
                <a:lnTo>
                  <a:pt x="13800" y="13978"/>
                </a:lnTo>
                <a:lnTo>
                  <a:pt x="13667" y="14066"/>
                </a:lnTo>
                <a:lnTo>
                  <a:pt x="13535" y="14154"/>
                </a:lnTo>
                <a:lnTo>
                  <a:pt x="13403" y="14234"/>
                </a:lnTo>
                <a:lnTo>
                  <a:pt x="13253" y="14304"/>
                </a:lnTo>
                <a:lnTo>
                  <a:pt x="13103" y="14366"/>
                </a:lnTo>
                <a:lnTo>
                  <a:pt x="12953" y="14428"/>
                </a:lnTo>
                <a:lnTo>
                  <a:pt x="12794" y="14481"/>
                </a:lnTo>
                <a:lnTo>
                  <a:pt x="12635" y="14525"/>
                </a:lnTo>
                <a:lnTo>
                  <a:pt x="12459" y="14560"/>
                </a:lnTo>
                <a:lnTo>
                  <a:pt x="12291" y="14587"/>
                </a:lnTo>
                <a:lnTo>
                  <a:pt x="12114" y="14604"/>
                </a:lnTo>
                <a:lnTo>
                  <a:pt x="11929" y="14622"/>
                </a:lnTo>
                <a:lnTo>
                  <a:pt x="11744" y="14622"/>
                </a:lnTo>
                <a:lnTo>
                  <a:pt x="11744" y="14622"/>
                </a:lnTo>
                <a:lnTo>
                  <a:pt x="11567" y="14622"/>
                </a:lnTo>
                <a:lnTo>
                  <a:pt x="11391" y="14604"/>
                </a:lnTo>
                <a:lnTo>
                  <a:pt x="11223" y="14587"/>
                </a:lnTo>
                <a:lnTo>
                  <a:pt x="11056" y="14551"/>
                </a:lnTo>
                <a:lnTo>
                  <a:pt x="10888" y="14516"/>
                </a:lnTo>
                <a:lnTo>
                  <a:pt x="10729" y="14472"/>
                </a:lnTo>
                <a:lnTo>
                  <a:pt x="10570" y="14419"/>
                </a:lnTo>
                <a:lnTo>
                  <a:pt x="10420" y="14357"/>
                </a:lnTo>
                <a:lnTo>
                  <a:pt x="10270" y="14287"/>
                </a:lnTo>
                <a:lnTo>
                  <a:pt x="10120" y="14207"/>
                </a:lnTo>
                <a:lnTo>
                  <a:pt x="9979" y="14119"/>
                </a:lnTo>
                <a:lnTo>
                  <a:pt x="9847" y="14031"/>
                </a:lnTo>
                <a:lnTo>
                  <a:pt x="9714" y="13925"/>
                </a:lnTo>
                <a:lnTo>
                  <a:pt x="9582" y="13819"/>
                </a:lnTo>
                <a:lnTo>
                  <a:pt x="9458" y="13704"/>
                </a:lnTo>
                <a:lnTo>
                  <a:pt x="9344" y="13589"/>
                </a:lnTo>
                <a:lnTo>
                  <a:pt x="9229" y="13457"/>
                </a:lnTo>
                <a:lnTo>
                  <a:pt x="9123" y="13325"/>
                </a:lnTo>
                <a:lnTo>
                  <a:pt x="9026" y="13184"/>
                </a:lnTo>
                <a:lnTo>
                  <a:pt x="8929" y="13034"/>
                </a:lnTo>
                <a:lnTo>
                  <a:pt x="8841" y="12883"/>
                </a:lnTo>
                <a:lnTo>
                  <a:pt x="8761" y="12725"/>
                </a:lnTo>
                <a:lnTo>
                  <a:pt x="8682" y="12557"/>
                </a:lnTo>
                <a:lnTo>
                  <a:pt x="8611" y="12389"/>
                </a:lnTo>
                <a:lnTo>
                  <a:pt x="8551" y="12213"/>
                </a:lnTo>
                <a:lnTo>
                  <a:pt x="8489" y="12027"/>
                </a:lnTo>
                <a:lnTo>
                  <a:pt x="8436" y="11833"/>
                </a:lnTo>
                <a:lnTo>
                  <a:pt x="8392" y="11639"/>
                </a:lnTo>
                <a:lnTo>
                  <a:pt x="8356" y="11445"/>
                </a:lnTo>
                <a:lnTo>
                  <a:pt x="8330" y="11242"/>
                </a:lnTo>
                <a:lnTo>
                  <a:pt x="8312" y="11030"/>
                </a:lnTo>
                <a:lnTo>
                  <a:pt x="8295" y="10810"/>
                </a:lnTo>
                <a:close/>
              </a:path>
            </a:pathLst>
          </a:custGeom>
          <a:solidFill>
            <a:schemeClr val="bg1">
              <a:alpha val="34000"/>
            </a:schemeClr>
          </a:solidFill>
          <a:ln>
            <a:noFill/>
          </a:ln>
          <a:effectLst/>
        </p:spPr>
        <p:txBody>
          <a:bodyPr wrap="none" anchor="ctr"/>
          <a:lstStyle/>
          <a:p>
            <a:endParaRPr lang="en-US" sz="1800" dirty="0"/>
          </a:p>
        </p:txBody>
      </p:sp>
      <p:sp>
        <p:nvSpPr>
          <p:cNvPr id="7" name="Freeform 1">
            <a:extLst>
              <a:ext uri="{FF2B5EF4-FFF2-40B4-BE49-F238E27FC236}">
                <a16:creationId xmlns:a16="http://schemas.microsoft.com/office/drawing/2014/main" id="{10F04142-FD11-4A14-B9A5-AEAF33210BF3}"/>
              </a:ext>
            </a:extLst>
          </p:cNvPr>
          <p:cNvSpPr>
            <a:spLocks noChangeArrowheads="1"/>
          </p:cNvSpPr>
          <p:nvPr userDrawn="1"/>
        </p:nvSpPr>
        <p:spPr bwMode="auto">
          <a:xfrm flipH="1">
            <a:off x="10277747" y="4729962"/>
            <a:ext cx="1614002" cy="1341472"/>
          </a:xfrm>
          <a:custGeom>
            <a:avLst/>
            <a:gdLst>
              <a:gd name="T0" fmla="*/ 62 w 17154"/>
              <a:gd name="T1" fmla="*/ 9239 h 14623"/>
              <a:gd name="T2" fmla="*/ 644 w 17154"/>
              <a:gd name="T3" fmla="*/ 6972 h 14623"/>
              <a:gd name="T4" fmla="*/ 1853 w 17154"/>
              <a:gd name="T5" fmla="*/ 4845 h 14623"/>
              <a:gd name="T6" fmla="*/ 3706 w 17154"/>
              <a:gd name="T7" fmla="*/ 2877 h 14623"/>
              <a:gd name="T8" fmla="*/ 6230 w 17154"/>
              <a:gd name="T9" fmla="*/ 1085 h 14623"/>
              <a:gd name="T10" fmla="*/ 8858 w 17154"/>
              <a:gd name="T11" fmla="*/ 927 h 14623"/>
              <a:gd name="T12" fmla="*/ 6918 w 17154"/>
              <a:gd name="T13" fmla="*/ 1933 h 14623"/>
              <a:gd name="T14" fmla="*/ 5074 w 17154"/>
              <a:gd name="T15" fmla="*/ 3203 h 14623"/>
              <a:gd name="T16" fmla="*/ 3494 w 17154"/>
              <a:gd name="T17" fmla="*/ 4633 h 14623"/>
              <a:gd name="T18" fmla="*/ 2338 w 17154"/>
              <a:gd name="T19" fmla="*/ 6116 h 14623"/>
              <a:gd name="T20" fmla="*/ 1782 w 17154"/>
              <a:gd name="T21" fmla="*/ 7536 h 14623"/>
              <a:gd name="T22" fmla="*/ 1800 w 17154"/>
              <a:gd name="T23" fmla="*/ 8197 h 14623"/>
              <a:gd name="T24" fmla="*/ 2012 w 17154"/>
              <a:gd name="T25" fmla="*/ 8365 h 14623"/>
              <a:gd name="T26" fmla="*/ 3080 w 17154"/>
              <a:gd name="T27" fmla="*/ 8206 h 14623"/>
              <a:gd name="T28" fmla="*/ 4024 w 17154"/>
              <a:gd name="T29" fmla="*/ 8224 h 14623"/>
              <a:gd name="T30" fmla="*/ 4950 w 17154"/>
              <a:gd name="T31" fmla="*/ 8506 h 14623"/>
              <a:gd name="T32" fmla="*/ 5709 w 17154"/>
              <a:gd name="T33" fmla="*/ 9018 h 14623"/>
              <a:gd name="T34" fmla="*/ 6274 w 17154"/>
              <a:gd name="T35" fmla="*/ 9715 h 14623"/>
              <a:gd name="T36" fmla="*/ 6609 w 17154"/>
              <a:gd name="T37" fmla="*/ 10554 h 14623"/>
              <a:gd name="T38" fmla="*/ 6697 w 17154"/>
              <a:gd name="T39" fmla="*/ 11330 h 14623"/>
              <a:gd name="T40" fmla="*/ 6574 w 17154"/>
              <a:gd name="T41" fmla="*/ 12319 h 14623"/>
              <a:gd name="T42" fmla="*/ 6203 w 17154"/>
              <a:gd name="T43" fmla="*/ 13184 h 14623"/>
              <a:gd name="T44" fmla="*/ 5612 w 17154"/>
              <a:gd name="T45" fmla="*/ 13881 h 14623"/>
              <a:gd name="T46" fmla="*/ 4809 w 17154"/>
              <a:gd name="T47" fmla="*/ 14366 h 14623"/>
              <a:gd name="T48" fmla="*/ 3821 w 17154"/>
              <a:gd name="T49" fmla="*/ 14604 h 14623"/>
              <a:gd name="T50" fmla="*/ 2938 w 17154"/>
              <a:gd name="T51" fmla="*/ 14587 h 14623"/>
              <a:gd name="T52" fmla="*/ 1977 w 17154"/>
              <a:gd name="T53" fmla="*/ 14287 h 14623"/>
              <a:gd name="T54" fmla="*/ 1174 w 17154"/>
              <a:gd name="T55" fmla="*/ 13704 h 14623"/>
              <a:gd name="T56" fmla="*/ 556 w 17154"/>
              <a:gd name="T57" fmla="*/ 12883 h 14623"/>
              <a:gd name="T58" fmla="*/ 150 w 17154"/>
              <a:gd name="T59" fmla="*/ 11833 h 14623"/>
              <a:gd name="T60" fmla="*/ 8295 w 17154"/>
              <a:gd name="T61" fmla="*/ 10810 h 14623"/>
              <a:gd name="T62" fmla="*/ 8409 w 17154"/>
              <a:gd name="T63" fmla="*/ 8850 h 14623"/>
              <a:gd name="T64" fmla="*/ 9105 w 17154"/>
              <a:gd name="T65" fmla="*/ 6610 h 14623"/>
              <a:gd name="T66" fmla="*/ 10429 w 17154"/>
              <a:gd name="T67" fmla="*/ 4510 h 14623"/>
              <a:gd name="T68" fmla="*/ 12397 w 17154"/>
              <a:gd name="T69" fmla="*/ 2568 h 14623"/>
              <a:gd name="T70" fmla="*/ 15018 w 17154"/>
              <a:gd name="T71" fmla="*/ 812 h 14623"/>
              <a:gd name="T72" fmla="*/ 16827 w 17154"/>
              <a:gd name="T73" fmla="*/ 1077 h 14623"/>
              <a:gd name="T74" fmla="*/ 14894 w 17154"/>
              <a:gd name="T75" fmla="*/ 2136 h 14623"/>
              <a:gd name="T76" fmla="*/ 13094 w 17154"/>
              <a:gd name="T77" fmla="*/ 3433 h 14623"/>
              <a:gd name="T78" fmla="*/ 11585 w 17154"/>
              <a:gd name="T79" fmla="*/ 4880 h 14623"/>
              <a:gd name="T80" fmla="*/ 10535 w 17154"/>
              <a:gd name="T81" fmla="*/ 6354 h 14623"/>
              <a:gd name="T82" fmla="*/ 10103 w 17154"/>
              <a:gd name="T83" fmla="*/ 7765 h 14623"/>
              <a:gd name="T84" fmla="*/ 10147 w 17154"/>
              <a:gd name="T85" fmla="*/ 8268 h 14623"/>
              <a:gd name="T86" fmla="*/ 10385 w 17154"/>
              <a:gd name="T87" fmla="*/ 8365 h 14623"/>
              <a:gd name="T88" fmla="*/ 11576 w 17154"/>
              <a:gd name="T89" fmla="*/ 8197 h 14623"/>
              <a:gd name="T90" fmla="*/ 12494 w 17154"/>
              <a:gd name="T91" fmla="*/ 8250 h 14623"/>
              <a:gd name="T92" fmla="*/ 13412 w 17154"/>
              <a:gd name="T93" fmla="*/ 8577 h 14623"/>
              <a:gd name="T94" fmla="*/ 14153 w 17154"/>
              <a:gd name="T95" fmla="*/ 9124 h 14623"/>
              <a:gd name="T96" fmla="*/ 14682 w 17154"/>
              <a:gd name="T97" fmla="*/ 9848 h 14623"/>
              <a:gd name="T98" fmla="*/ 14982 w 17154"/>
              <a:gd name="T99" fmla="*/ 10704 h 14623"/>
              <a:gd name="T100" fmla="*/ 15035 w 17154"/>
              <a:gd name="T101" fmla="*/ 11498 h 14623"/>
              <a:gd name="T102" fmla="*/ 14859 w 17154"/>
              <a:gd name="T103" fmla="*/ 12478 h 14623"/>
              <a:gd name="T104" fmla="*/ 14444 w 17154"/>
              <a:gd name="T105" fmla="*/ 13316 h 14623"/>
              <a:gd name="T106" fmla="*/ 13800 w 17154"/>
              <a:gd name="T107" fmla="*/ 13978 h 14623"/>
              <a:gd name="T108" fmla="*/ 12953 w 17154"/>
              <a:gd name="T109" fmla="*/ 14428 h 14623"/>
              <a:gd name="T110" fmla="*/ 11929 w 17154"/>
              <a:gd name="T111" fmla="*/ 14622 h 14623"/>
              <a:gd name="T112" fmla="*/ 11056 w 17154"/>
              <a:gd name="T113" fmla="*/ 14551 h 14623"/>
              <a:gd name="T114" fmla="*/ 10120 w 17154"/>
              <a:gd name="T115" fmla="*/ 14207 h 14623"/>
              <a:gd name="T116" fmla="*/ 9344 w 17154"/>
              <a:gd name="T117" fmla="*/ 13589 h 14623"/>
              <a:gd name="T118" fmla="*/ 8761 w 17154"/>
              <a:gd name="T119" fmla="*/ 12725 h 14623"/>
              <a:gd name="T120" fmla="*/ 8392 w 17154"/>
              <a:gd name="T121" fmla="*/ 11639 h 146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7154" h="14623">
                <a:moveTo>
                  <a:pt x="9" y="10810"/>
                </a:moveTo>
                <a:lnTo>
                  <a:pt x="9" y="10810"/>
                </a:lnTo>
                <a:lnTo>
                  <a:pt x="0" y="10412"/>
                </a:lnTo>
                <a:lnTo>
                  <a:pt x="0" y="10015"/>
                </a:lnTo>
                <a:lnTo>
                  <a:pt x="26" y="9627"/>
                </a:lnTo>
                <a:lnTo>
                  <a:pt x="62" y="9239"/>
                </a:lnTo>
                <a:lnTo>
                  <a:pt x="115" y="8850"/>
                </a:lnTo>
                <a:lnTo>
                  <a:pt x="185" y="8471"/>
                </a:lnTo>
                <a:lnTo>
                  <a:pt x="274" y="8092"/>
                </a:lnTo>
                <a:lnTo>
                  <a:pt x="379" y="7712"/>
                </a:lnTo>
                <a:lnTo>
                  <a:pt x="503" y="7341"/>
                </a:lnTo>
                <a:lnTo>
                  <a:pt x="644" y="6972"/>
                </a:lnTo>
                <a:lnTo>
                  <a:pt x="803" y="6610"/>
                </a:lnTo>
                <a:lnTo>
                  <a:pt x="979" y="6248"/>
                </a:lnTo>
                <a:lnTo>
                  <a:pt x="1174" y="5895"/>
                </a:lnTo>
                <a:lnTo>
                  <a:pt x="1385" y="5542"/>
                </a:lnTo>
                <a:lnTo>
                  <a:pt x="1606" y="5189"/>
                </a:lnTo>
                <a:lnTo>
                  <a:pt x="1853" y="4845"/>
                </a:lnTo>
                <a:lnTo>
                  <a:pt x="2118" y="4510"/>
                </a:lnTo>
                <a:lnTo>
                  <a:pt x="2400" y="4174"/>
                </a:lnTo>
                <a:lnTo>
                  <a:pt x="2700" y="3848"/>
                </a:lnTo>
                <a:lnTo>
                  <a:pt x="3018" y="3521"/>
                </a:lnTo>
                <a:lnTo>
                  <a:pt x="3353" y="3195"/>
                </a:lnTo>
                <a:lnTo>
                  <a:pt x="3706" y="2877"/>
                </a:lnTo>
                <a:lnTo>
                  <a:pt x="4086" y="2568"/>
                </a:lnTo>
                <a:lnTo>
                  <a:pt x="4474" y="2259"/>
                </a:lnTo>
                <a:lnTo>
                  <a:pt x="4889" y="1959"/>
                </a:lnTo>
                <a:lnTo>
                  <a:pt x="5312" y="1668"/>
                </a:lnTo>
                <a:lnTo>
                  <a:pt x="5762" y="1377"/>
                </a:lnTo>
                <a:lnTo>
                  <a:pt x="6230" y="1085"/>
                </a:lnTo>
                <a:lnTo>
                  <a:pt x="6715" y="812"/>
                </a:lnTo>
                <a:lnTo>
                  <a:pt x="7227" y="538"/>
                </a:lnTo>
                <a:lnTo>
                  <a:pt x="7748" y="265"/>
                </a:lnTo>
                <a:lnTo>
                  <a:pt x="8295" y="0"/>
                </a:lnTo>
                <a:lnTo>
                  <a:pt x="8858" y="927"/>
                </a:lnTo>
                <a:lnTo>
                  <a:pt x="8858" y="927"/>
                </a:lnTo>
                <a:lnTo>
                  <a:pt x="8542" y="1077"/>
                </a:lnTo>
                <a:lnTo>
                  <a:pt x="8215" y="1227"/>
                </a:lnTo>
                <a:lnTo>
                  <a:pt x="7889" y="1394"/>
                </a:lnTo>
                <a:lnTo>
                  <a:pt x="7562" y="1562"/>
                </a:lnTo>
                <a:lnTo>
                  <a:pt x="7236" y="1747"/>
                </a:lnTo>
                <a:lnTo>
                  <a:pt x="6918" y="1933"/>
                </a:lnTo>
                <a:lnTo>
                  <a:pt x="6600" y="2136"/>
                </a:lnTo>
                <a:lnTo>
                  <a:pt x="6283" y="2339"/>
                </a:lnTo>
                <a:lnTo>
                  <a:pt x="5974" y="2542"/>
                </a:lnTo>
                <a:lnTo>
                  <a:pt x="5665" y="2762"/>
                </a:lnTo>
                <a:lnTo>
                  <a:pt x="5365" y="2983"/>
                </a:lnTo>
                <a:lnTo>
                  <a:pt x="5074" y="3203"/>
                </a:lnTo>
                <a:lnTo>
                  <a:pt x="4783" y="3433"/>
                </a:lnTo>
                <a:lnTo>
                  <a:pt x="4509" y="3671"/>
                </a:lnTo>
                <a:lnTo>
                  <a:pt x="4236" y="3909"/>
                </a:lnTo>
                <a:lnTo>
                  <a:pt x="3980" y="4148"/>
                </a:lnTo>
                <a:lnTo>
                  <a:pt x="3733" y="4386"/>
                </a:lnTo>
                <a:lnTo>
                  <a:pt x="3494" y="4633"/>
                </a:lnTo>
                <a:lnTo>
                  <a:pt x="3265" y="4880"/>
                </a:lnTo>
                <a:lnTo>
                  <a:pt x="3053" y="5127"/>
                </a:lnTo>
                <a:lnTo>
                  <a:pt x="2850" y="5374"/>
                </a:lnTo>
                <a:lnTo>
                  <a:pt x="2665" y="5622"/>
                </a:lnTo>
                <a:lnTo>
                  <a:pt x="2497" y="5869"/>
                </a:lnTo>
                <a:lnTo>
                  <a:pt x="2338" y="6116"/>
                </a:lnTo>
                <a:lnTo>
                  <a:pt x="2197" y="6354"/>
                </a:lnTo>
                <a:lnTo>
                  <a:pt x="2082" y="6601"/>
                </a:lnTo>
                <a:lnTo>
                  <a:pt x="1977" y="6839"/>
                </a:lnTo>
                <a:lnTo>
                  <a:pt x="1888" y="7078"/>
                </a:lnTo>
                <a:lnTo>
                  <a:pt x="1827" y="7307"/>
                </a:lnTo>
                <a:lnTo>
                  <a:pt x="1782" y="7536"/>
                </a:lnTo>
                <a:lnTo>
                  <a:pt x="1756" y="7765"/>
                </a:lnTo>
                <a:lnTo>
                  <a:pt x="1756" y="7871"/>
                </a:lnTo>
                <a:lnTo>
                  <a:pt x="1756" y="7986"/>
                </a:lnTo>
                <a:lnTo>
                  <a:pt x="1756" y="7986"/>
                </a:lnTo>
                <a:lnTo>
                  <a:pt x="1774" y="8100"/>
                </a:lnTo>
                <a:lnTo>
                  <a:pt x="1800" y="8197"/>
                </a:lnTo>
                <a:lnTo>
                  <a:pt x="1835" y="8268"/>
                </a:lnTo>
                <a:lnTo>
                  <a:pt x="1853" y="8294"/>
                </a:lnTo>
                <a:lnTo>
                  <a:pt x="1880" y="8321"/>
                </a:lnTo>
                <a:lnTo>
                  <a:pt x="1906" y="8339"/>
                </a:lnTo>
                <a:lnTo>
                  <a:pt x="1941" y="8347"/>
                </a:lnTo>
                <a:lnTo>
                  <a:pt x="2012" y="8365"/>
                </a:lnTo>
                <a:lnTo>
                  <a:pt x="2091" y="8365"/>
                </a:lnTo>
                <a:lnTo>
                  <a:pt x="2188" y="8356"/>
                </a:lnTo>
                <a:lnTo>
                  <a:pt x="2427" y="8312"/>
                </a:lnTo>
                <a:lnTo>
                  <a:pt x="2718" y="8259"/>
                </a:lnTo>
                <a:lnTo>
                  <a:pt x="2894" y="8233"/>
                </a:lnTo>
                <a:lnTo>
                  <a:pt x="3080" y="8206"/>
                </a:lnTo>
                <a:lnTo>
                  <a:pt x="3283" y="8197"/>
                </a:lnTo>
                <a:lnTo>
                  <a:pt x="3512" y="8189"/>
                </a:lnTo>
                <a:lnTo>
                  <a:pt x="3512" y="8189"/>
                </a:lnTo>
                <a:lnTo>
                  <a:pt x="3688" y="8189"/>
                </a:lnTo>
                <a:lnTo>
                  <a:pt x="3856" y="8206"/>
                </a:lnTo>
                <a:lnTo>
                  <a:pt x="4024" y="8224"/>
                </a:lnTo>
                <a:lnTo>
                  <a:pt x="4191" y="8250"/>
                </a:lnTo>
                <a:lnTo>
                  <a:pt x="4350" y="8286"/>
                </a:lnTo>
                <a:lnTo>
                  <a:pt x="4509" y="8330"/>
                </a:lnTo>
                <a:lnTo>
                  <a:pt x="4659" y="8383"/>
                </a:lnTo>
                <a:lnTo>
                  <a:pt x="4809" y="8436"/>
                </a:lnTo>
                <a:lnTo>
                  <a:pt x="4950" y="8506"/>
                </a:lnTo>
                <a:lnTo>
                  <a:pt x="5091" y="8577"/>
                </a:lnTo>
                <a:lnTo>
                  <a:pt x="5224" y="8647"/>
                </a:lnTo>
                <a:lnTo>
                  <a:pt x="5356" y="8736"/>
                </a:lnTo>
                <a:lnTo>
                  <a:pt x="5480" y="8824"/>
                </a:lnTo>
                <a:lnTo>
                  <a:pt x="5594" y="8912"/>
                </a:lnTo>
                <a:lnTo>
                  <a:pt x="5709" y="9018"/>
                </a:lnTo>
                <a:lnTo>
                  <a:pt x="5815" y="9124"/>
                </a:lnTo>
                <a:lnTo>
                  <a:pt x="5921" y="9230"/>
                </a:lnTo>
                <a:lnTo>
                  <a:pt x="6018" y="9345"/>
                </a:lnTo>
                <a:lnTo>
                  <a:pt x="6106" y="9468"/>
                </a:lnTo>
                <a:lnTo>
                  <a:pt x="6195" y="9592"/>
                </a:lnTo>
                <a:lnTo>
                  <a:pt x="6274" y="9715"/>
                </a:lnTo>
                <a:lnTo>
                  <a:pt x="6345" y="9848"/>
                </a:lnTo>
                <a:lnTo>
                  <a:pt x="6406" y="9980"/>
                </a:lnTo>
                <a:lnTo>
                  <a:pt x="6468" y="10121"/>
                </a:lnTo>
                <a:lnTo>
                  <a:pt x="6521" y="10262"/>
                </a:lnTo>
                <a:lnTo>
                  <a:pt x="6565" y="10404"/>
                </a:lnTo>
                <a:lnTo>
                  <a:pt x="6609" y="10554"/>
                </a:lnTo>
                <a:lnTo>
                  <a:pt x="6645" y="10704"/>
                </a:lnTo>
                <a:lnTo>
                  <a:pt x="6671" y="10863"/>
                </a:lnTo>
                <a:lnTo>
                  <a:pt x="6689" y="11013"/>
                </a:lnTo>
                <a:lnTo>
                  <a:pt x="6697" y="11171"/>
                </a:lnTo>
                <a:lnTo>
                  <a:pt x="6697" y="11330"/>
                </a:lnTo>
                <a:lnTo>
                  <a:pt x="6697" y="11330"/>
                </a:lnTo>
                <a:lnTo>
                  <a:pt x="6697" y="11498"/>
                </a:lnTo>
                <a:lnTo>
                  <a:pt x="6689" y="11674"/>
                </a:lnTo>
                <a:lnTo>
                  <a:pt x="6671" y="11842"/>
                </a:lnTo>
                <a:lnTo>
                  <a:pt x="6645" y="12001"/>
                </a:lnTo>
                <a:lnTo>
                  <a:pt x="6609" y="12160"/>
                </a:lnTo>
                <a:lnTo>
                  <a:pt x="6574" y="12319"/>
                </a:lnTo>
                <a:lnTo>
                  <a:pt x="6530" y="12478"/>
                </a:lnTo>
                <a:lnTo>
                  <a:pt x="6477" y="12628"/>
                </a:lnTo>
                <a:lnTo>
                  <a:pt x="6415" y="12769"/>
                </a:lnTo>
                <a:lnTo>
                  <a:pt x="6353" y="12910"/>
                </a:lnTo>
                <a:lnTo>
                  <a:pt x="6283" y="13051"/>
                </a:lnTo>
                <a:lnTo>
                  <a:pt x="6203" y="13184"/>
                </a:lnTo>
                <a:lnTo>
                  <a:pt x="6124" y="13316"/>
                </a:lnTo>
                <a:lnTo>
                  <a:pt x="6027" y="13439"/>
                </a:lnTo>
                <a:lnTo>
                  <a:pt x="5930" y="13554"/>
                </a:lnTo>
                <a:lnTo>
                  <a:pt x="5833" y="13669"/>
                </a:lnTo>
                <a:lnTo>
                  <a:pt x="5727" y="13784"/>
                </a:lnTo>
                <a:lnTo>
                  <a:pt x="5612" y="13881"/>
                </a:lnTo>
                <a:lnTo>
                  <a:pt x="5489" y="13978"/>
                </a:lnTo>
                <a:lnTo>
                  <a:pt x="5365" y="14066"/>
                </a:lnTo>
                <a:lnTo>
                  <a:pt x="5233" y="14154"/>
                </a:lnTo>
                <a:lnTo>
                  <a:pt x="5100" y="14234"/>
                </a:lnTo>
                <a:lnTo>
                  <a:pt x="4959" y="14304"/>
                </a:lnTo>
                <a:lnTo>
                  <a:pt x="4809" y="14366"/>
                </a:lnTo>
                <a:lnTo>
                  <a:pt x="4659" y="14428"/>
                </a:lnTo>
                <a:lnTo>
                  <a:pt x="4500" y="14481"/>
                </a:lnTo>
                <a:lnTo>
                  <a:pt x="4341" y="14525"/>
                </a:lnTo>
                <a:lnTo>
                  <a:pt x="4174" y="14560"/>
                </a:lnTo>
                <a:lnTo>
                  <a:pt x="3997" y="14587"/>
                </a:lnTo>
                <a:lnTo>
                  <a:pt x="3821" y="14604"/>
                </a:lnTo>
                <a:lnTo>
                  <a:pt x="3644" y="14622"/>
                </a:lnTo>
                <a:lnTo>
                  <a:pt x="3459" y="14622"/>
                </a:lnTo>
                <a:lnTo>
                  <a:pt x="3459" y="14622"/>
                </a:lnTo>
                <a:lnTo>
                  <a:pt x="3283" y="14622"/>
                </a:lnTo>
                <a:lnTo>
                  <a:pt x="3106" y="14604"/>
                </a:lnTo>
                <a:lnTo>
                  <a:pt x="2938" y="14587"/>
                </a:lnTo>
                <a:lnTo>
                  <a:pt x="2762" y="14551"/>
                </a:lnTo>
                <a:lnTo>
                  <a:pt x="2603" y="14516"/>
                </a:lnTo>
                <a:lnTo>
                  <a:pt x="2444" y="14472"/>
                </a:lnTo>
                <a:lnTo>
                  <a:pt x="2285" y="14419"/>
                </a:lnTo>
                <a:lnTo>
                  <a:pt x="2127" y="14357"/>
                </a:lnTo>
                <a:lnTo>
                  <a:pt x="1977" y="14287"/>
                </a:lnTo>
                <a:lnTo>
                  <a:pt x="1835" y="14207"/>
                </a:lnTo>
                <a:lnTo>
                  <a:pt x="1694" y="14119"/>
                </a:lnTo>
                <a:lnTo>
                  <a:pt x="1553" y="14031"/>
                </a:lnTo>
                <a:lnTo>
                  <a:pt x="1421" y="13925"/>
                </a:lnTo>
                <a:lnTo>
                  <a:pt x="1297" y="13819"/>
                </a:lnTo>
                <a:lnTo>
                  <a:pt x="1174" y="13704"/>
                </a:lnTo>
                <a:lnTo>
                  <a:pt x="1059" y="13589"/>
                </a:lnTo>
                <a:lnTo>
                  <a:pt x="944" y="13457"/>
                </a:lnTo>
                <a:lnTo>
                  <a:pt x="838" y="13325"/>
                </a:lnTo>
                <a:lnTo>
                  <a:pt x="741" y="13184"/>
                </a:lnTo>
                <a:lnTo>
                  <a:pt x="644" y="13034"/>
                </a:lnTo>
                <a:lnTo>
                  <a:pt x="556" y="12883"/>
                </a:lnTo>
                <a:lnTo>
                  <a:pt x="468" y="12725"/>
                </a:lnTo>
                <a:lnTo>
                  <a:pt x="397" y="12557"/>
                </a:lnTo>
                <a:lnTo>
                  <a:pt x="326" y="12389"/>
                </a:lnTo>
                <a:lnTo>
                  <a:pt x="256" y="12213"/>
                </a:lnTo>
                <a:lnTo>
                  <a:pt x="203" y="12027"/>
                </a:lnTo>
                <a:lnTo>
                  <a:pt x="150" y="11833"/>
                </a:lnTo>
                <a:lnTo>
                  <a:pt x="106" y="11639"/>
                </a:lnTo>
                <a:lnTo>
                  <a:pt x="71" y="11445"/>
                </a:lnTo>
                <a:lnTo>
                  <a:pt x="44" y="11242"/>
                </a:lnTo>
                <a:lnTo>
                  <a:pt x="18" y="11030"/>
                </a:lnTo>
                <a:lnTo>
                  <a:pt x="9" y="10810"/>
                </a:lnTo>
                <a:close/>
                <a:moveTo>
                  <a:pt x="8295" y="10810"/>
                </a:moveTo>
                <a:lnTo>
                  <a:pt x="8295" y="10810"/>
                </a:lnTo>
                <a:lnTo>
                  <a:pt x="8286" y="10412"/>
                </a:lnTo>
                <a:lnTo>
                  <a:pt x="8295" y="10015"/>
                </a:lnTo>
                <a:lnTo>
                  <a:pt x="8312" y="9627"/>
                </a:lnTo>
                <a:lnTo>
                  <a:pt x="8356" y="9239"/>
                </a:lnTo>
                <a:lnTo>
                  <a:pt x="8409" y="8850"/>
                </a:lnTo>
                <a:lnTo>
                  <a:pt x="8480" y="8471"/>
                </a:lnTo>
                <a:lnTo>
                  <a:pt x="8568" y="8092"/>
                </a:lnTo>
                <a:lnTo>
                  <a:pt x="8682" y="7712"/>
                </a:lnTo>
                <a:lnTo>
                  <a:pt x="8805" y="7341"/>
                </a:lnTo>
                <a:lnTo>
                  <a:pt x="8947" y="6972"/>
                </a:lnTo>
                <a:lnTo>
                  <a:pt x="9105" y="6610"/>
                </a:lnTo>
                <a:lnTo>
                  <a:pt x="9282" y="6248"/>
                </a:lnTo>
                <a:lnTo>
                  <a:pt x="9476" y="5895"/>
                </a:lnTo>
                <a:lnTo>
                  <a:pt x="9688" y="5542"/>
                </a:lnTo>
                <a:lnTo>
                  <a:pt x="9917" y="5189"/>
                </a:lnTo>
                <a:lnTo>
                  <a:pt x="10164" y="4845"/>
                </a:lnTo>
                <a:lnTo>
                  <a:pt x="10429" y="4510"/>
                </a:lnTo>
                <a:lnTo>
                  <a:pt x="10711" y="4174"/>
                </a:lnTo>
                <a:lnTo>
                  <a:pt x="11011" y="3848"/>
                </a:lnTo>
                <a:lnTo>
                  <a:pt x="11329" y="3521"/>
                </a:lnTo>
                <a:lnTo>
                  <a:pt x="11664" y="3195"/>
                </a:lnTo>
                <a:lnTo>
                  <a:pt x="12017" y="2877"/>
                </a:lnTo>
                <a:lnTo>
                  <a:pt x="12397" y="2568"/>
                </a:lnTo>
                <a:lnTo>
                  <a:pt x="12785" y="2259"/>
                </a:lnTo>
                <a:lnTo>
                  <a:pt x="13191" y="1959"/>
                </a:lnTo>
                <a:lnTo>
                  <a:pt x="13623" y="1668"/>
                </a:lnTo>
                <a:lnTo>
                  <a:pt x="14065" y="1377"/>
                </a:lnTo>
                <a:lnTo>
                  <a:pt x="14532" y="1085"/>
                </a:lnTo>
                <a:lnTo>
                  <a:pt x="15018" y="812"/>
                </a:lnTo>
                <a:lnTo>
                  <a:pt x="15521" y="538"/>
                </a:lnTo>
                <a:lnTo>
                  <a:pt x="16041" y="265"/>
                </a:lnTo>
                <a:lnTo>
                  <a:pt x="16588" y="0"/>
                </a:lnTo>
                <a:lnTo>
                  <a:pt x="17153" y="927"/>
                </a:lnTo>
                <a:lnTo>
                  <a:pt x="17153" y="927"/>
                </a:lnTo>
                <a:lnTo>
                  <a:pt x="16827" y="1077"/>
                </a:lnTo>
                <a:lnTo>
                  <a:pt x="16500" y="1227"/>
                </a:lnTo>
                <a:lnTo>
                  <a:pt x="16174" y="1394"/>
                </a:lnTo>
                <a:lnTo>
                  <a:pt x="15856" y="1562"/>
                </a:lnTo>
                <a:lnTo>
                  <a:pt x="15529" y="1747"/>
                </a:lnTo>
                <a:lnTo>
                  <a:pt x="15212" y="1933"/>
                </a:lnTo>
                <a:lnTo>
                  <a:pt x="14894" y="2136"/>
                </a:lnTo>
                <a:lnTo>
                  <a:pt x="14576" y="2339"/>
                </a:lnTo>
                <a:lnTo>
                  <a:pt x="14268" y="2542"/>
                </a:lnTo>
                <a:lnTo>
                  <a:pt x="13968" y="2762"/>
                </a:lnTo>
                <a:lnTo>
                  <a:pt x="13667" y="2983"/>
                </a:lnTo>
                <a:lnTo>
                  <a:pt x="13376" y="3203"/>
                </a:lnTo>
                <a:lnTo>
                  <a:pt x="13094" y="3433"/>
                </a:lnTo>
                <a:lnTo>
                  <a:pt x="12812" y="3671"/>
                </a:lnTo>
                <a:lnTo>
                  <a:pt x="12547" y="3909"/>
                </a:lnTo>
                <a:lnTo>
                  <a:pt x="12291" y="4148"/>
                </a:lnTo>
                <a:lnTo>
                  <a:pt x="12044" y="4386"/>
                </a:lnTo>
                <a:lnTo>
                  <a:pt x="11806" y="4633"/>
                </a:lnTo>
                <a:lnTo>
                  <a:pt x="11585" y="4880"/>
                </a:lnTo>
                <a:lnTo>
                  <a:pt x="11373" y="5127"/>
                </a:lnTo>
                <a:lnTo>
                  <a:pt x="11179" y="5374"/>
                </a:lnTo>
                <a:lnTo>
                  <a:pt x="10994" y="5622"/>
                </a:lnTo>
                <a:lnTo>
                  <a:pt x="10826" y="5869"/>
                </a:lnTo>
                <a:lnTo>
                  <a:pt x="10667" y="6116"/>
                </a:lnTo>
                <a:lnTo>
                  <a:pt x="10535" y="6354"/>
                </a:lnTo>
                <a:lnTo>
                  <a:pt x="10411" y="6601"/>
                </a:lnTo>
                <a:lnTo>
                  <a:pt x="10314" y="6839"/>
                </a:lnTo>
                <a:lnTo>
                  <a:pt x="10226" y="7078"/>
                </a:lnTo>
                <a:lnTo>
                  <a:pt x="10164" y="7307"/>
                </a:lnTo>
                <a:lnTo>
                  <a:pt x="10120" y="7536"/>
                </a:lnTo>
                <a:lnTo>
                  <a:pt x="10103" y="7765"/>
                </a:lnTo>
                <a:lnTo>
                  <a:pt x="10094" y="7871"/>
                </a:lnTo>
                <a:lnTo>
                  <a:pt x="10094" y="7986"/>
                </a:lnTo>
                <a:lnTo>
                  <a:pt x="10094" y="7986"/>
                </a:lnTo>
                <a:lnTo>
                  <a:pt x="10103" y="8100"/>
                </a:lnTo>
                <a:lnTo>
                  <a:pt x="10120" y="8197"/>
                </a:lnTo>
                <a:lnTo>
                  <a:pt x="10147" y="8268"/>
                </a:lnTo>
                <a:lnTo>
                  <a:pt x="10164" y="8294"/>
                </a:lnTo>
                <a:lnTo>
                  <a:pt x="10191" y="8321"/>
                </a:lnTo>
                <a:lnTo>
                  <a:pt x="10217" y="8339"/>
                </a:lnTo>
                <a:lnTo>
                  <a:pt x="10244" y="8347"/>
                </a:lnTo>
                <a:lnTo>
                  <a:pt x="10306" y="8365"/>
                </a:lnTo>
                <a:lnTo>
                  <a:pt x="10385" y="8365"/>
                </a:lnTo>
                <a:lnTo>
                  <a:pt x="10482" y="8356"/>
                </a:lnTo>
                <a:lnTo>
                  <a:pt x="10711" y="8312"/>
                </a:lnTo>
                <a:lnTo>
                  <a:pt x="11011" y="8259"/>
                </a:lnTo>
                <a:lnTo>
                  <a:pt x="11179" y="8233"/>
                </a:lnTo>
                <a:lnTo>
                  <a:pt x="11364" y="8206"/>
                </a:lnTo>
                <a:lnTo>
                  <a:pt x="11576" y="8197"/>
                </a:lnTo>
                <a:lnTo>
                  <a:pt x="11797" y="8189"/>
                </a:lnTo>
                <a:lnTo>
                  <a:pt x="11797" y="8189"/>
                </a:lnTo>
                <a:lnTo>
                  <a:pt x="11973" y="8189"/>
                </a:lnTo>
                <a:lnTo>
                  <a:pt x="12159" y="8206"/>
                </a:lnTo>
                <a:lnTo>
                  <a:pt x="12326" y="8224"/>
                </a:lnTo>
                <a:lnTo>
                  <a:pt x="12494" y="8250"/>
                </a:lnTo>
                <a:lnTo>
                  <a:pt x="12662" y="8286"/>
                </a:lnTo>
                <a:lnTo>
                  <a:pt x="12820" y="8330"/>
                </a:lnTo>
                <a:lnTo>
                  <a:pt x="12979" y="8383"/>
                </a:lnTo>
                <a:lnTo>
                  <a:pt x="13129" y="8436"/>
                </a:lnTo>
                <a:lnTo>
                  <a:pt x="13270" y="8506"/>
                </a:lnTo>
                <a:lnTo>
                  <a:pt x="13412" y="8577"/>
                </a:lnTo>
                <a:lnTo>
                  <a:pt x="13553" y="8647"/>
                </a:lnTo>
                <a:lnTo>
                  <a:pt x="13685" y="8736"/>
                </a:lnTo>
                <a:lnTo>
                  <a:pt x="13809" y="8824"/>
                </a:lnTo>
                <a:lnTo>
                  <a:pt x="13932" y="8912"/>
                </a:lnTo>
                <a:lnTo>
                  <a:pt x="14038" y="9018"/>
                </a:lnTo>
                <a:lnTo>
                  <a:pt x="14153" y="9124"/>
                </a:lnTo>
                <a:lnTo>
                  <a:pt x="14259" y="9230"/>
                </a:lnTo>
                <a:lnTo>
                  <a:pt x="14356" y="9345"/>
                </a:lnTo>
                <a:lnTo>
                  <a:pt x="14444" y="9468"/>
                </a:lnTo>
                <a:lnTo>
                  <a:pt x="14532" y="9592"/>
                </a:lnTo>
                <a:lnTo>
                  <a:pt x="14612" y="9715"/>
                </a:lnTo>
                <a:lnTo>
                  <a:pt x="14682" y="9848"/>
                </a:lnTo>
                <a:lnTo>
                  <a:pt x="14744" y="9980"/>
                </a:lnTo>
                <a:lnTo>
                  <a:pt x="14806" y="10121"/>
                </a:lnTo>
                <a:lnTo>
                  <a:pt x="14859" y="10262"/>
                </a:lnTo>
                <a:lnTo>
                  <a:pt x="14912" y="10404"/>
                </a:lnTo>
                <a:lnTo>
                  <a:pt x="14947" y="10554"/>
                </a:lnTo>
                <a:lnTo>
                  <a:pt x="14982" y="10704"/>
                </a:lnTo>
                <a:lnTo>
                  <a:pt x="15009" y="10863"/>
                </a:lnTo>
                <a:lnTo>
                  <a:pt x="15026" y="11013"/>
                </a:lnTo>
                <a:lnTo>
                  <a:pt x="15035" y="11171"/>
                </a:lnTo>
                <a:lnTo>
                  <a:pt x="15035" y="11330"/>
                </a:lnTo>
                <a:lnTo>
                  <a:pt x="15035" y="11330"/>
                </a:lnTo>
                <a:lnTo>
                  <a:pt x="15035" y="11498"/>
                </a:lnTo>
                <a:lnTo>
                  <a:pt x="15026" y="11674"/>
                </a:lnTo>
                <a:lnTo>
                  <a:pt x="15009" y="11842"/>
                </a:lnTo>
                <a:lnTo>
                  <a:pt x="14982" y="12001"/>
                </a:lnTo>
                <a:lnTo>
                  <a:pt x="14947" y="12160"/>
                </a:lnTo>
                <a:lnTo>
                  <a:pt x="14912" y="12319"/>
                </a:lnTo>
                <a:lnTo>
                  <a:pt x="14859" y="12478"/>
                </a:lnTo>
                <a:lnTo>
                  <a:pt x="14806" y="12628"/>
                </a:lnTo>
                <a:lnTo>
                  <a:pt x="14744" y="12769"/>
                </a:lnTo>
                <a:lnTo>
                  <a:pt x="14682" y="12910"/>
                </a:lnTo>
                <a:lnTo>
                  <a:pt x="14603" y="13051"/>
                </a:lnTo>
                <a:lnTo>
                  <a:pt x="14523" y="13184"/>
                </a:lnTo>
                <a:lnTo>
                  <a:pt x="14444" y="13316"/>
                </a:lnTo>
                <a:lnTo>
                  <a:pt x="14347" y="13439"/>
                </a:lnTo>
                <a:lnTo>
                  <a:pt x="14250" y="13554"/>
                </a:lnTo>
                <a:lnTo>
                  <a:pt x="14144" y="13669"/>
                </a:lnTo>
                <a:lnTo>
                  <a:pt x="14038" y="13784"/>
                </a:lnTo>
                <a:lnTo>
                  <a:pt x="13915" y="13881"/>
                </a:lnTo>
                <a:lnTo>
                  <a:pt x="13800" y="13978"/>
                </a:lnTo>
                <a:lnTo>
                  <a:pt x="13667" y="14066"/>
                </a:lnTo>
                <a:lnTo>
                  <a:pt x="13535" y="14154"/>
                </a:lnTo>
                <a:lnTo>
                  <a:pt x="13403" y="14234"/>
                </a:lnTo>
                <a:lnTo>
                  <a:pt x="13253" y="14304"/>
                </a:lnTo>
                <a:lnTo>
                  <a:pt x="13103" y="14366"/>
                </a:lnTo>
                <a:lnTo>
                  <a:pt x="12953" y="14428"/>
                </a:lnTo>
                <a:lnTo>
                  <a:pt x="12794" y="14481"/>
                </a:lnTo>
                <a:lnTo>
                  <a:pt x="12635" y="14525"/>
                </a:lnTo>
                <a:lnTo>
                  <a:pt x="12459" y="14560"/>
                </a:lnTo>
                <a:lnTo>
                  <a:pt x="12291" y="14587"/>
                </a:lnTo>
                <a:lnTo>
                  <a:pt x="12114" y="14604"/>
                </a:lnTo>
                <a:lnTo>
                  <a:pt x="11929" y="14622"/>
                </a:lnTo>
                <a:lnTo>
                  <a:pt x="11744" y="14622"/>
                </a:lnTo>
                <a:lnTo>
                  <a:pt x="11744" y="14622"/>
                </a:lnTo>
                <a:lnTo>
                  <a:pt x="11567" y="14622"/>
                </a:lnTo>
                <a:lnTo>
                  <a:pt x="11391" y="14604"/>
                </a:lnTo>
                <a:lnTo>
                  <a:pt x="11223" y="14587"/>
                </a:lnTo>
                <a:lnTo>
                  <a:pt x="11056" y="14551"/>
                </a:lnTo>
                <a:lnTo>
                  <a:pt x="10888" y="14516"/>
                </a:lnTo>
                <a:lnTo>
                  <a:pt x="10729" y="14472"/>
                </a:lnTo>
                <a:lnTo>
                  <a:pt x="10570" y="14419"/>
                </a:lnTo>
                <a:lnTo>
                  <a:pt x="10420" y="14357"/>
                </a:lnTo>
                <a:lnTo>
                  <a:pt x="10270" y="14287"/>
                </a:lnTo>
                <a:lnTo>
                  <a:pt x="10120" y="14207"/>
                </a:lnTo>
                <a:lnTo>
                  <a:pt x="9979" y="14119"/>
                </a:lnTo>
                <a:lnTo>
                  <a:pt x="9847" y="14031"/>
                </a:lnTo>
                <a:lnTo>
                  <a:pt x="9714" y="13925"/>
                </a:lnTo>
                <a:lnTo>
                  <a:pt x="9582" y="13819"/>
                </a:lnTo>
                <a:lnTo>
                  <a:pt x="9458" y="13704"/>
                </a:lnTo>
                <a:lnTo>
                  <a:pt x="9344" y="13589"/>
                </a:lnTo>
                <a:lnTo>
                  <a:pt x="9229" y="13457"/>
                </a:lnTo>
                <a:lnTo>
                  <a:pt x="9123" y="13325"/>
                </a:lnTo>
                <a:lnTo>
                  <a:pt x="9026" y="13184"/>
                </a:lnTo>
                <a:lnTo>
                  <a:pt x="8929" y="13034"/>
                </a:lnTo>
                <a:lnTo>
                  <a:pt x="8841" y="12883"/>
                </a:lnTo>
                <a:lnTo>
                  <a:pt x="8761" y="12725"/>
                </a:lnTo>
                <a:lnTo>
                  <a:pt x="8682" y="12557"/>
                </a:lnTo>
                <a:lnTo>
                  <a:pt x="8611" y="12389"/>
                </a:lnTo>
                <a:lnTo>
                  <a:pt x="8551" y="12213"/>
                </a:lnTo>
                <a:lnTo>
                  <a:pt x="8489" y="12027"/>
                </a:lnTo>
                <a:lnTo>
                  <a:pt x="8436" y="11833"/>
                </a:lnTo>
                <a:lnTo>
                  <a:pt x="8392" y="11639"/>
                </a:lnTo>
                <a:lnTo>
                  <a:pt x="8356" y="11445"/>
                </a:lnTo>
                <a:lnTo>
                  <a:pt x="8330" y="11242"/>
                </a:lnTo>
                <a:lnTo>
                  <a:pt x="8312" y="11030"/>
                </a:lnTo>
                <a:lnTo>
                  <a:pt x="8295" y="10810"/>
                </a:lnTo>
                <a:close/>
              </a:path>
            </a:pathLst>
          </a:custGeom>
          <a:solidFill>
            <a:schemeClr val="bg1">
              <a:alpha val="34000"/>
            </a:schemeClr>
          </a:solidFill>
          <a:ln>
            <a:noFill/>
          </a:ln>
          <a:effectLst/>
        </p:spPr>
        <p:txBody>
          <a:bodyPr wrap="none" anchor="ctr"/>
          <a:lstStyle/>
          <a:p>
            <a:endParaRPr lang="en-US" sz="1800" dirty="0"/>
          </a:p>
        </p:txBody>
      </p:sp>
      <p:sp>
        <p:nvSpPr>
          <p:cNvPr id="8" name="Text Placeholder 4">
            <a:extLst>
              <a:ext uri="{FF2B5EF4-FFF2-40B4-BE49-F238E27FC236}">
                <a16:creationId xmlns:a16="http://schemas.microsoft.com/office/drawing/2014/main" id="{78E67286-2B53-4DBA-AF3A-BE6448F54378}"/>
              </a:ext>
            </a:extLst>
          </p:cNvPr>
          <p:cNvSpPr>
            <a:spLocks noGrp="1"/>
          </p:cNvSpPr>
          <p:nvPr>
            <p:ph type="body" sz="quarter" idx="17"/>
          </p:nvPr>
        </p:nvSpPr>
        <p:spPr>
          <a:xfrm>
            <a:off x="5240741" y="3656685"/>
            <a:ext cx="6242715" cy="1992636"/>
          </a:xfrm>
        </p:spPr>
        <p:txBody>
          <a:bodyPr>
            <a:normAutofit/>
          </a:bodyPr>
          <a:lstStyle>
            <a:lvl1pPr>
              <a:defRPr sz="3200" b="1" i="1">
                <a:solidFill>
                  <a:srgbClr val="AF5EA1"/>
                </a:solidFill>
                <a:latin typeface="+mn-lt"/>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Edit Master text styles</a:t>
            </a:r>
          </a:p>
        </p:txBody>
      </p:sp>
    </p:spTree>
    <p:extLst>
      <p:ext uri="{BB962C8B-B14F-4D97-AF65-F5344CB8AC3E}">
        <p14:creationId xmlns:p14="http://schemas.microsoft.com/office/powerpoint/2010/main" val="370266283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GB"/>
              <a:t>Click to edit Master title style</a:t>
            </a:r>
            <a:endParaRPr lang="en-US"/>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Text Placeholder 4"/>
          <p:cNvSpPr>
            <a:spLocks noGrp="1"/>
          </p:cNvSpPr>
          <p:nvPr>
            <p:ph type="body" sz="quarter" idx="3"/>
          </p:nvPr>
        </p:nvSpPr>
        <p:spPr>
          <a:xfrm>
            <a:off x="6193369"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p:cNvSpPr>
            <a:spLocks noGrp="1"/>
          </p:cNvSpPr>
          <p:nvPr>
            <p:ph sz="quarter" idx="4"/>
          </p:nvPr>
        </p:nvSpPr>
        <p:spPr>
          <a:xfrm>
            <a:off x="6193369"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7" name="Date Placeholder 6"/>
          <p:cNvSpPr>
            <a:spLocks noGrp="1"/>
          </p:cNvSpPr>
          <p:nvPr>
            <p:ph type="dt" sz="half" idx="10"/>
          </p:nvPr>
        </p:nvSpPr>
        <p:spPr/>
        <p:txBody>
          <a:bodyPr/>
          <a:lstStyle/>
          <a:p>
            <a:fld id="{FEB53D0C-707D-E242-BA39-3705A8557A69}" type="datetime1">
              <a:rPr lang="en-US" smtClean="0"/>
              <a:pPr/>
              <a:t>11/29/2021</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15D16FC3-9B77-5A4A-8621-576C881CF8EB}" type="slidenum">
              <a:rPr lang="en-US" smtClean="0"/>
              <a:pPr/>
              <a:t>‹#›</a:t>
            </a:fld>
            <a:endParaRPr lang="en-US" dirty="0"/>
          </a:p>
        </p:txBody>
      </p:sp>
    </p:spTree>
    <p:extLst>
      <p:ext uri="{BB962C8B-B14F-4D97-AF65-F5344CB8AC3E}">
        <p14:creationId xmlns:p14="http://schemas.microsoft.com/office/powerpoint/2010/main" val="17369754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Date Placeholder 2"/>
          <p:cNvSpPr>
            <a:spLocks noGrp="1"/>
          </p:cNvSpPr>
          <p:nvPr>
            <p:ph type="dt" sz="half" idx="10"/>
          </p:nvPr>
        </p:nvSpPr>
        <p:spPr/>
        <p:txBody>
          <a:bodyPr/>
          <a:lstStyle/>
          <a:p>
            <a:fld id="{2847D372-FD7C-2D4B-9A3F-40387CD913E8}" type="datetime1">
              <a:rPr lang="en-US" smtClean="0"/>
              <a:pPr/>
              <a:t>11/29/2021</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15D16FC3-9B77-5A4A-8621-576C881CF8EB}" type="slidenum">
              <a:rPr lang="en-US" smtClean="0"/>
              <a:pPr/>
              <a:t>‹#›</a:t>
            </a:fld>
            <a:endParaRPr lang="en-US" dirty="0"/>
          </a:p>
        </p:txBody>
      </p:sp>
    </p:spTree>
    <p:extLst>
      <p:ext uri="{BB962C8B-B14F-4D97-AF65-F5344CB8AC3E}">
        <p14:creationId xmlns:p14="http://schemas.microsoft.com/office/powerpoint/2010/main" val="86048794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969182B-2920-EE43-B532-E8BCEAC0ABFA}" type="datetime1">
              <a:rPr lang="en-US" smtClean="0"/>
              <a:pPr/>
              <a:t>11/29/2021</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15D16FC3-9B77-5A4A-8621-576C881CF8EB}" type="slidenum">
              <a:rPr lang="en-US" smtClean="0"/>
              <a:pPr/>
              <a:t>‹#›</a:t>
            </a:fld>
            <a:endParaRPr lang="en-US" dirty="0"/>
          </a:p>
        </p:txBody>
      </p:sp>
    </p:spTree>
    <p:extLst>
      <p:ext uri="{BB962C8B-B14F-4D97-AF65-F5344CB8AC3E}">
        <p14:creationId xmlns:p14="http://schemas.microsoft.com/office/powerpoint/2010/main" val="294324379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2" y="273050"/>
            <a:ext cx="4011084" cy="1162050"/>
          </a:xfrm>
        </p:spPr>
        <p:txBody>
          <a:bodyPr anchor="b"/>
          <a:lstStyle>
            <a:lvl1pPr algn="l">
              <a:defRPr sz="2000" b="1"/>
            </a:lvl1pPr>
          </a:lstStyle>
          <a:p>
            <a:r>
              <a:rPr lang="en-GB"/>
              <a:t>Click to edit Master title style</a:t>
            </a:r>
            <a:endParaRPr lang="en-US"/>
          </a:p>
        </p:txBody>
      </p:sp>
      <p:sp>
        <p:nvSpPr>
          <p:cNvPr id="3" name="Content Placeholder 2"/>
          <p:cNvSpPr>
            <a:spLocks noGrp="1"/>
          </p:cNvSpPr>
          <p:nvPr>
            <p:ph idx="1"/>
          </p:nvPr>
        </p:nvSpPr>
        <p:spPr>
          <a:xfrm>
            <a:off x="4766733" y="273053"/>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Text Placeholder 3"/>
          <p:cNvSpPr>
            <a:spLocks noGrp="1"/>
          </p:cNvSpPr>
          <p:nvPr>
            <p:ph type="body" sz="half" idx="2"/>
          </p:nvPr>
        </p:nvSpPr>
        <p:spPr>
          <a:xfrm>
            <a:off x="609602" y="1435103"/>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
        <p:nvSpPr>
          <p:cNvPr id="5" name="Date Placeholder 4"/>
          <p:cNvSpPr>
            <a:spLocks noGrp="1"/>
          </p:cNvSpPr>
          <p:nvPr>
            <p:ph type="dt" sz="half" idx="10"/>
          </p:nvPr>
        </p:nvSpPr>
        <p:spPr/>
        <p:txBody>
          <a:bodyPr/>
          <a:lstStyle/>
          <a:p>
            <a:fld id="{C144A9FE-7E72-0D4B-B881-97FED871D3E8}" type="datetime1">
              <a:rPr lang="en-US" smtClean="0"/>
              <a:pPr/>
              <a:t>11/29/2021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15D16FC3-9B77-5A4A-8621-576C881CF8EB}" type="slidenum">
              <a:rPr lang="en-US" smtClean="0"/>
              <a:pPr/>
              <a:t>‹#›</a:t>
            </a:fld>
            <a:endParaRPr lang="en-US" dirty="0"/>
          </a:p>
        </p:txBody>
      </p:sp>
    </p:spTree>
    <p:extLst>
      <p:ext uri="{BB962C8B-B14F-4D97-AF65-F5344CB8AC3E}">
        <p14:creationId xmlns:p14="http://schemas.microsoft.com/office/powerpoint/2010/main" val="4176860644"/>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GB"/>
              <a:t>Click to edit Master title style</a:t>
            </a:r>
            <a:endParaRPr lang="en-US"/>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
        <p:nvSpPr>
          <p:cNvPr id="5" name="Date Placeholder 4"/>
          <p:cNvSpPr>
            <a:spLocks noGrp="1"/>
          </p:cNvSpPr>
          <p:nvPr>
            <p:ph type="dt" sz="half" idx="10"/>
          </p:nvPr>
        </p:nvSpPr>
        <p:spPr/>
        <p:txBody>
          <a:bodyPr/>
          <a:lstStyle/>
          <a:p>
            <a:fld id="{DEF526F8-885B-584D-B2B8-843A7B531CB3}" type="datetime1">
              <a:rPr lang="en-US" smtClean="0"/>
              <a:pPr/>
              <a:t>11/29/2021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15D16FC3-9B77-5A4A-8621-576C881CF8EB}" type="slidenum">
              <a:rPr lang="en-US" smtClean="0"/>
              <a:pPr/>
              <a:t>‹#›</a:t>
            </a:fld>
            <a:endParaRPr lang="en-US" dirty="0"/>
          </a:p>
        </p:txBody>
      </p:sp>
    </p:spTree>
    <p:extLst>
      <p:ext uri="{BB962C8B-B14F-4D97-AF65-F5344CB8AC3E}">
        <p14:creationId xmlns:p14="http://schemas.microsoft.com/office/powerpoint/2010/main" val="3666475673"/>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p:cNvSpPr>
            <a:spLocks noGrp="1"/>
          </p:cNvSpPr>
          <p:nvPr>
            <p:ph type="dt" sz="half" idx="10"/>
          </p:nvPr>
        </p:nvSpPr>
        <p:spPr/>
        <p:txBody>
          <a:bodyPr/>
          <a:lstStyle/>
          <a:p>
            <a:fld id="{03265EB5-8E5E-1E47-A73C-8F2DEDB8B676}" type="datetime1">
              <a:rPr lang="en-US" smtClean="0"/>
              <a:pPr/>
              <a:t>11/29/2021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15D16FC3-9B77-5A4A-8621-576C881CF8EB}" type="slidenum">
              <a:rPr lang="en-US" smtClean="0"/>
              <a:pPr/>
              <a:t>‹#›</a:t>
            </a:fld>
            <a:endParaRPr lang="en-US" dirty="0"/>
          </a:p>
        </p:txBody>
      </p:sp>
    </p:spTree>
    <p:extLst>
      <p:ext uri="{BB962C8B-B14F-4D97-AF65-F5344CB8AC3E}">
        <p14:creationId xmlns:p14="http://schemas.microsoft.com/office/powerpoint/2010/main" val="410347700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41"/>
            <a:ext cx="2743200" cy="5851525"/>
          </a:xfrm>
        </p:spPr>
        <p:txBody>
          <a:bodyPr vert="eaVert"/>
          <a:lstStyle/>
          <a:p>
            <a:r>
              <a:rPr lang="en-GB"/>
              <a:t>Click to edit Master title style</a:t>
            </a:r>
            <a:endParaRPr lang="en-US"/>
          </a:p>
        </p:txBody>
      </p:sp>
      <p:sp>
        <p:nvSpPr>
          <p:cNvPr id="3" name="Vertical Text Placeholder 2"/>
          <p:cNvSpPr>
            <a:spLocks noGrp="1"/>
          </p:cNvSpPr>
          <p:nvPr>
            <p:ph type="body" orient="vert" idx="1"/>
          </p:nvPr>
        </p:nvSpPr>
        <p:spPr>
          <a:xfrm>
            <a:off x="609600" y="274641"/>
            <a:ext cx="8026400" cy="5851525"/>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p:cNvSpPr>
            <a:spLocks noGrp="1"/>
          </p:cNvSpPr>
          <p:nvPr>
            <p:ph type="dt" sz="half" idx="10"/>
          </p:nvPr>
        </p:nvSpPr>
        <p:spPr/>
        <p:txBody>
          <a:bodyPr/>
          <a:lstStyle/>
          <a:p>
            <a:fld id="{083A545D-F0F6-ED47-89D1-7C85BCD3FD46}" type="datetime1">
              <a:rPr lang="en-US" smtClean="0"/>
              <a:pPr/>
              <a:t>11/29/2021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15D16FC3-9B77-5A4A-8621-576C881CF8EB}" type="slidenum">
              <a:rPr lang="en-US" smtClean="0"/>
              <a:pPr/>
              <a:t>‹#›</a:t>
            </a:fld>
            <a:endParaRPr lang="en-US" dirty="0"/>
          </a:p>
        </p:txBody>
      </p:sp>
    </p:spTree>
    <p:extLst>
      <p:ext uri="{BB962C8B-B14F-4D97-AF65-F5344CB8AC3E}">
        <p14:creationId xmlns:p14="http://schemas.microsoft.com/office/powerpoint/2010/main" val="214782037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1_Custom Layout">
    <p:spTree>
      <p:nvGrpSpPr>
        <p:cNvPr id="1" name=""/>
        <p:cNvGrpSpPr/>
        <p:nvPr/>
      </p:nvGrpSpPr>
      <p:grpSpPr>
        <a:xfrm>
          <a:off x="0" y="0"/>
          <a:ext cx="0" cy="0"/>
          <a:chOff x="0" y="0"/>
          <a:chExt cx="0" cy="0"/>
        </a:xfrm>
      </p:grpSpPr>
      <p:sp>
        <p:nvSpPr>
          <p:cNvPr id="4" name="Picture Placeholder 3">
            <a:extLst>
              <a:ext uri="{FF2B5EF4-FFF2-40B4-BE49-F238E27FC236}">
                <a16:creationId xmlns:a16="http://schemas.microsoft.com/office/drawing/2014/main" id="{07227D88-B6F6-3E49-B16D-B2724B4CE5B1}"/>
              </a:ext>
            </a:extLst>
          </p:cNvPr>
          <p:cNvSpPr>
            <a:spLocks noGrp="1"/>
          </p:cNvSpPr>
          <p:nvPr>
            <p:ph type="pic" sz="quarter" idx="16"/>
          </p:nvPr>
        </p:nvSpPr>
        <p:spPr>
          <a:xfrm>
            <a:off x="2754922" y="174625"/>
            <a:ext cx="9437079" cy="6508750"/>
          </a:xfrm>
          <a:prstGeom prst="rect">
            <a:avLst/>
          </a:prstGeom>
          <a:solidFill>
            <a:schemeClr val="bg1">
              <a:lumMod val="95000"/>
            </a:schemeClr>
          </a:solidFill>
          <a:ln>
            <a:noFill/>
          </a:ln>
        </p:spPr>
        <p:txBody>
          <a:bodyPr lIns="648000" tIns="0" bIns="0" anchor="ctr"/>
          <a:lstStyle>
            <a:lvl1pPr marL="0" indent="0" algn="l">
              <a:buNone/>
              <a:defRPr sz="2000">
                <a:solidFill>
                  <a:schemeClr val="accent3"/>
                </a:solidFill>
                <a:latin typeface="Century Gothic" charset="0"/>
                <a:ea typeface="Century Gothic" charset="0"/>
                <a:cs typeface="Century Gothic" charset="0"/>
              </a:defRPr>
            </a:lvl1pPr>
          </a:lstStyle>
          <a:p>
            <a:endParaRPr lang="en-US" dirty="0"/>
          </a:p>
        </p:txBody>
      </p:sp>
      <p:sp>
        <p:nvSpPr>
          <p:cNvPr id="5" name="Text Placeholder 2">
            <a:extLst>
              <a:ext uri="{FF2B5EF4-FFF2-40B4-BE49-F238E27FC236}">
                <a16:creationId xmlns:a16="http://schemas.microsoft.com/office/drawing/2014/main" id="{9130EA93-1923-C847-8EA3-2C67A512A1B6}"/>
              </a:ext>
            </a:extLst>
          </p:cNvPr>
          <p:cNvSpPr>
            <a:spLocks noGrp="1"/>
          </p:cNvSpPr>
          <p:nvPr>
            <p:ph type="body" sz="quarter" idx="17" hasCustomPrompt="1"/>
          </p:nvPr>
        </p:nvSpPr>
        <p:spPr>
          <a:xfrm>
            <a:off x="1" y="346075"/>
            <a:ext cx="4866468" cy="6165850"/>
          </a:xfrm>
          <a:solidFill>
            <a:schemeClr val="accent1"/>
          </a:solidFill>
        </p:spPr>
        <p:txBody>
          <a:bodyPr>
            <a:normAutofit/>
          </a:bodyPr>
          <a:lstStyle>
            <a:lvl1pPr>
              <a:defRPr sz="100"/>
            </a:lvl1pPr>
          </a:lstStyle>
          <a:p>
            <a:pPr lvl="0"/>
            <a:r>
              <a:rPr lang="en-US"/>
              <a:t> </a:t>
            </a:r>
          </a:p>
        </p:txBody>
      </p:sp>
      <p:sp>
        <p:nvSpPr>
          <p:cNvPr id="3" name="Footer Placeholder 2">
            <a:extLst>
              <a:ext uri="{FF2B5EF4-FFF2-40B4-BE49-F238E27FC236}">
                <a16:creationId xmlns:a16="http://schemas.microsoft.com/office/drawing/2014/main" id="{BEB4BB26-F957-E047-9CCB-2A6A94ADA8E1}"/>
              </a:ext>
            </a:extLst>
          </p:cNvPr>
          <p:cNvSpPr>
            <a:spLocks noGrp="1"/>
          </p:cNvSpPr>
          <p:nvPr>
            <p:ph type="ftr" sz="quarter" idx="18"/>
          </p:nvPr>
        </p:nvSpPr>
        <p:spPr/>
        <p:txBody>
          <a:bodyPr/>
          <a:lstStyle/>
          <a:p>
            <a:endParaRPr lang="en-US" dirty="0"/>
          </a:p>
        </p:txBody>
      </p:sp>
      <p:sp>
        <p:nvSpPr>
          <p:cNvPr id="7" name="Text Placeholder 6">
            <a:extLst>
              <a:ext uri="{FF2B5EF4-FFF2-40B4-BE49-F238E27FC236}">
                <a16:creationId xmlns:a16="http://schemas.microsoft.com/office/drawing/2014/main" id="{F85D185B-1E4A-4A14-8147-48659CFD4FD9}"/>
              </a:ext>
            </a:extLst>
          </p:cNvPr>
          <p:cNvSpPr>
            <a:spLocks noGrp="1"/>
          </p:cNvSpPr>
          <p:nvPr>
            <p:ph type="body" sz="quarter" idx="19"/>
          </p:nvPr>
        </p:nvSpPr>
        <p:spPr>
          <a:xfrm>
            <a:off x="477838" y="1419225"/>
            <a:ext cx="3984625" cy="3752850"/>
          </a:xfrm>
        </p:spPr>
        <p:txBody>
          <a:bodyPr/>
          <a:lstStyle>
            <a:lvl1pPr>
              <a:spcAft>
                <a:spcPts val="1200"/>
              </a:spcAft>
              <a:defRPr sz="4400" b="1">
                <a:latin typeface="+mj-lt"/>
              </a:defRPr>
            </a:lvl1pPr>
            <a:lvl2pPr>
              <a:spcBef>
                <a:spcPts val="1200"/>
              </a:spcBef>
              <a:spcAft>
                <a:spcPts val="1200"/>
              </a:spcAft>
              <a:defRPr sz="2000" b="1" i="1"/>
            </a:lvl2pPr>
            <a:lvl3pPr>
              <a:spcAft>
                <a:spcPts val="1200"/>
              </a:spcAft>
              <a:defRPr/>
            </a:lvl3pPr>
            <a:lvl4pPr>
              <a:spcAft>
                <a:spcPts val="1200"/>
              </a:spcAft>
              <a:defRPr/>
            </a:lvl4pPr>
            <a:lvl5pPr>
              <a:spcAft>
                <a:spcPts val="1200"/>
              </a:spcAf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309288574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over slide #2">
    <p:spTree>
      <p:nvGrpSpPr>
        <p:cNvPr id="1" name=""/>
        <p:cNvGrpSpPr/>
        <p:nvPr/>
      </p:nvGrpSpPr>
      <p:grpSpPr>
        <a:xfrm>
          <a:off x="0" y="0"/>
          <a:ext cx="0" cy="0"/>
          <a:chOff x="0" y="0"/>
          <a:chExt cx="0" cy="0"/>
        </a:xfrm>
      </p:grpSpPr>
      <p:pic>
        <p:nvPicPr>
          <p:cNvPr id="3" name="Picture Placeholder 19">
            <a:extLst>
              <a:ext uri="{FF2B5EF4-FFF2-40B4-BE49-F238E27FC236}">
                <a16:creationId xmlns:a16="http://schemas.microsoft.com/office/drawing/2014/main" id="{BA214643-1B8D-4877-BF64-C513425EF329}"/>
              </a:ext>
            </a:extLst>
          </p:cNvPr>
          <p:cNvPicPr>
            <a:picLocks noChangeAspect="1"/>
          </p:cNvPicPr>
          <p:nvPr userDrawn="1"/>
        </p:nvPicPr>
        <p:blipFill rotWithShape="1">
          <a:blip r:embed="rId2" cstate="print">
            <a:alphaModFix amt="20000"/>
            <a:extLst>
              <a:ext uri="{28A0092B-C50C-407E-A947-70E740481C1C}">
                <a14:useLocalDpi xmlns:a14="http://schemas.microsoft.com/office/drawing/2010/main"/>
              </a:ext>
            </a:extLst>
          </a:blip>
          <a:srcRect/>
          <a:stretch/>
        </p:blipFill>
        <p:spPr>
          <a:xfrm>
            <a:off x="0" y="0"/>
            <a:ext cx="12192001" cy="6858000"/>
          </a:xfrm>
          <a:prstGeom prst="rect">
            <a:avLst/>
          </a:prstGeom>
        </p:spPr>
      </p:pic>
    </p:spTree>
    <p:extLst>
      <p:ext uri="{BB962C8B-B14F-4D97-AF65-F5344CB8AC3E}">
        <p14:creationId xmlns:p14="http://schemas.microsoft.com/office/powerpoint/2010/main" val="106807649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2_Cover slide #2">
    <p:spTree>
      <p:nvGrpSpPr>
        <p:cNvPr id="1" name=""/>
        <p:cNvGrpSpPr/>
        <p:nvPr/>
      </p:nvGrpSpPr>
      <p:grpSpPr>
        <a:xfrm>
          <a:off x="0" y="0"/>
          <a:ext cx="0" cy="0"/>
          <a:chOff x="0" y="0"/>
          <a:chExt cx="0" cy="0"/>
        </a:xfrm>
      </p:grpSpPr>
      <p:pic>
        <p:nvPicPr>
          <p:cNvPr id="3" name="Picture Placeholder 19">
            <a:extLst>
              <a:ext uri="{FF2B5EF4-FFF2-40B4-BE49-F238E27FC236}">
                <a16:creationId xmlns:a16="http://schemas.microsoft.com/office/drawing/2014/main" id="{BA214643-1B8D-4877-BF64-C513425EF329}"/>
              </a:ext>
            </a:extLst>
          </p:cNvPr>
          <p:cNvPicPr>
            <a:picLocks noChangeAspect="1"/>
          </p:cNvPicPr>
          <p:nvPr userDrawn="1"/>
        </p:nvPicPr>
        <p:blipFill rotWithShape="1">
          <a:blip r:embed="rId2">
            <a:duotone>
              <a:prstClr val="black"/>
              <a:schemeClr val="accent2">
                <a:lumMod val="20000"/>
                <a:lumOff val="80000"/>
                <a:tint val="45000"/>
                <a:satMod val="400000"/>
              </a:schemeClr>
            </a:duotone>
            <a:alphaModFix amt="22000"/>
            <a:extLst>
              <a:ext uri="{BEBA8EAE-BF5A-486C-A8C5-ECC9F3942E4B}">
                <a14:imgProps xmlns:a14="http://schemas.microsoft.com/office/drawing/2010/main">
                  <a14:imgLayer r:embed="rId3">
                    <a14:imgEffect>
                      <a14:saturation sat="0"/>
                    </a14:imgEffect>
                  </a14:imgLayer>
                </a14:imgProps>
              </a:ext>
            </a:extLst>
          </a:blip>
          <a:srcRect t="7817" b="7817"/>
          <a:stretch/>
        </p:blipFill>
        <p:spPr>
          <a:xfrm>
            <a:off x="0" y="0"/>
            <a:ext cx="12192001" cy="6858000"/>
          </a:xfrm>
          <a:prstGeom prst="rect">
            <a:avLst/>
          </a:prstGeom>
        </p:spPr>
      </p:pic>
    </p:spTree>
    <p:extLst>
      <p:ext uri="{BB962C8B-B14F-4D97-AF65-F5344CB8AC3E}">
        <p14:creationId xmlns:p14="http://schemas.microsoft.com/office/powerpoint/2010/main" val="359440874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_Cover slide #2">
    <p:spTree>
      <p:nvGrpSpPr>
        <p:cNvPr id="1" name=""/>
        <p:cNvGrpSpPr/>
        <p:nvPr/>
      </p:nvGrpSpPr>
      <p:grpSpPr>
        <a:xfrm>
          <a:off x="0" y="0"/>
          <a:ext cx="0" cy="0"/>
          <a:chOff x="0" y="0"/>
          <a:chExt cx="0" cy="0"/>
        </a:xfrm>
      </p:grpSpPr>
      <p:sp>
        <p:nvSpPr>
          <p:cNvPr id="7" name="Picture Placeholder 3">
            <a:extLst>
              <a:ext uri="{FF2B5EF4-FFF2-40B4-BE49-F238E27FC236}">
                <a16:creationId xmlns:a16="http://schemas.microsoft.com/office/drawing/2014/main" id="{6CA4B196-11C6-E24B-A282-B2868AFD5666}"/>
              </a:ext>
            </a:extLst>
          </p:cNvPr>
          <p:cNvSpPr>
            <a:spLocks noGrp="1"/>
          </p:cNvSpPr>
          <p:nvPr>
            <p:ph type="pic" sz="quarter" idx="16"/>
          </p:nvPr>
        </p:nvSpPr>
        <p:spPr>
          <a:xfrm>
            <a:off x="-1" y="0"/>
            <a:ext cx="12192001" cy="6858000"/>
          </a:xfrm>
          <a:prstGeom prst="rect">
            <a:avLst/>
          </a:prstGeom>
          <a:solidFill>
            <a:schemeClr val="bg1">
              <a:lumMod val="95000"/>
            </a:schemeClr>
          </a:solidFill>
          <a:ln>
            <a:noFill/>
          </a:ln>
        </p:spPr>
        <p:txBody>
          <a:bodyPr tIns="324000">
            <a:normAutofit/>
          </a:bodyPr>
          <a:lstStyle>
            <a:lvl1pPr marL="0" indent="0" algn="ctr">
              <a:buNone/>
              <a:defRPr sz="1400">
                <a:solidFill>
                  <a:schemeClr val="accent3"/>
                </a:solidFill>
                <a:latin typeface="Century Gothic" charset="0"/>
                <a:ea typeface="Century Gothic" charset="0"/>
                <a:cs typeface="Century Gothic" charset="0"/>
              </a:defRPr>
            </a:lvl1pPr>
          </a:lstStyle>
          <a:p>
            <a:endParaRPr lang="en-US" dirty="0"/>
          </a:p>
        </p:txBody>
      </p:sp>
    </p:spTree>
    <p:extLst>
      <p:ext uri="{BB962C8B-B14F-4D97-AF65-F5344CB8AC3E}">
        <p14:creationId xmlns:p14="http://schemas.microsoft.com/office/powerpoint/2010/main" val="340112807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1_1 column - white">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1C49D339-6A27-564E-ACBD-140B13B560C3}"/>
              </a:ext>
            </a:extLst>
          </p:cNvPr>
          <p:cNvSpPr/>
          <p:nvPr userDrawn="1"/>
        </p:nvSpPr>
        <p:spPr>
          <a:xfrm>
            <a:off x="0" y="0"/>
            <a:ext cx="60960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rIns="72000" rtlCol="0" anchor="ctr"/>
          <a:lstStyle/>
          <a:p>
            <a:pPr algn="ctr"/>
            <a:endParaRPr lang="en-US" sz="1400" dirty="0"/>
          </a:p>
        </p:txBody>
      </p:sp>
      <p:sp>
        <p:nvSpPr>
          <p:cNvPr id="16" name="Slide Number Placeholder 11">
            <a:extLst>
              <a:ext uri="{FF2B5EF4-FFF2-40B4-BE49-F238E27FC236}">
                <a16:creationId xmlns:a16="http://schemas.microsoft.com/office/drawing/2014/main" id="{198AB1FC-DF8C-6C4B-A35C-7800B2C74BC7}"/>
              </a:ext>
            </a:extLst>
          </p:cNvPr>
          <p:cNvSpPr txBox="1">
            <a:spLocks/>
          </p:cNvSpPr>
          <p:nvPr userDrawn="1"/>
        </p:nvSpPr>
        <p:spPr>
          <a:xfrm>
            <a:off x="337856" y="6515474"/>
            <a:ext cx="468000" cy="172068"/>
          </a:xfrm>
          <a:prstGeom prst="rect">
            <a:avLst/>
          </a:prstGeom>
        </p:spPr>
        <p:txBody>
          <a:bodyPr anchor="ctr"/>
          <a:lstStyle>
            <a:defPPr>
              <a:defRPr lang="en-US"/>
            </a:defPPr>
            <a:lvl1pPr marL="0" algn="ctr" defTabSz="914400" rtl="0" eaLnBrk="1" latinLnBrk="0" hangingPunct="1">
              <a:defRPr sz="1800" kern="1200">
                <a:solidFill>
                  <a:schemeClr val="bg1"/>
                </a:solidFill>
                <a:latin typeface="Century Gothic" charset="0"/>
                <a:ea typeface="Century Gothic" charset="0"/>
                <a:cs typeface="Century Gothic"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fld id="{BC3BBC56-5B77-964C-A5B4-F225189E1B1A}" type="slidenum">
              <a:rPr lang="en-US" sz="800" i="0" smtClean="0">
                <a:solidFill>
                  <a:schemeClr val="tx1"/>
                </a:solidFill>
              </a:rPr>
              <a:pPr algn="l"/>
              <a:t>‹#›</a:t>
            </a:fld>
            <a:endParaRPr lang="en-US" sz="800" i="0" dirty="0">
              <a:solidFill>
                <a:schemeClr val="tx1"/>
              </a:solidFill>
            </a:endParaRPr>
          </a:p>
        </p:txBody>
      </p:sp>
      <p:sp>
        <p:nvSpPr>
          <p:cNvPr id="2" name="Footer Placeholder 1">
            <a:extLst>
              <a:ext uri="{FF2B5EF4-FFF2-40B4-BE49-F238E27FC236}">
                <a16:creationId xmlns:a16="http://schemas.microsoft.com/office/drawing/2014/main" id="{8A581FBD-EA86-6343-9FD2-7F368A773EF6}"/>
              </a:ext>
            </a:extLst>
          </p:cNvPr>
          <p:cNvSpPr>
            <a:spLocks noGrp="1"/>
          </p:cNvSpPr>
          <p:nvPr>
            <p:ph type="ftr" sz="quarter" idx="20"/>
          </p:nvPr>
        </p:nvSpPr>
        <p:spPr/>
        <p:txBody>
          <a:bodyPr/>
          <a:lstStyle/>
          <a:p>
            <a:endParaRPr lang="en-US" dirty="0"/>
          </a:p>
        </p:txBody>
      </p:sp>
      <p:sp>
        <p:nvSpPr>
          <p:cNvPr id="8" name="Slide Number Placeholder 11">
            <a:extLst>
              <a:ext uri="{FF2B5EF4-FFF2-40B4-BE49-F238E27FC236}">
                <a16:creationId xmlns:a16="http://schemas.microsoft.com/office/drawing/2014/main" id="{10607079-59D9-4562-ABC9-E6526E73AC50}"/>
              </a:ext>
            </a:extLst>
          </p:cNvPr>
          <p:cNvSpPr txBox="1">
            <a:spLocks/>
          </p:cNvSpPr>
          <p:nvPr userDrawn="1"/>
        </p:nvSpPr>
        <p:spPr>
          <a:xfrm>
            <a:off x="337856" y="6515474"/>
            <a:ext cx="468000" cy="172068"/>
          </a:xfrm>
          <a:prstGeom prst="rect">
            <a:avLst/>
          </a:prstGeom>
        </p:spPr>
        <p:txBody>
          <a:bodyPr anchor="ctr"/>
          <a:lstStyle>
            <a:defPPr>
              <a:defRPr lang="en-US"/>
            </a:defPPr>
            <a:lvl1pPr marL="0" algn="ctr" defTabSz="914400" rtl="0" eaLnBrk="1" latinLnBrk="0" hangingPunct="1">
              <a:defRPr sz="1800" kern="1200">
                <a:solidFill>
                  <a:schemeClr val="bg1"/>
                </a:solidFill>
                <a:latin typeface="Century Gothic" charset="0"/>
                <a:ea typeface="Century Gothic" charset="0"/>
                <a:cs typeface="Century Gothic"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fld id="{BC3BBC56-5B77-964C-A5B4-F225189E1B1A}" type="slidenum">
              <a:rPr lang="en-US" sz="800" i="0" smtClean="0">
                <a:solidFill>
                  <a:schemeClr val="tx1"/>
                </a:solidFill>
              </a:rPr>
              <a:pPr algn="l"/>
              <a:t>‹#›</a:t>
            </a:fld>
            <a:endParaRPr lang="en-US" sz="800" i="0" dirty="0">
              <a:solidFill>
                <a:schemeClr val="tx1"/>
              </a:solidFill>
            </a:endParaRPr>
          </a:p>
        </p:txBody>
      </p:sp>
      <p:sp>
        <p:nvSpPr>
          <p:cNvPr id="9" name="Text Placeholder 5">
            <a:extLst>
              <a:ext uri="{FF2B5EF4-FFF2-40B4-BE49-F238E27FC236}">
                <a16:creationId xmlns:a16="http://schemas.microsoft.com/office/drawing/2014/main" id="{9F60A54B-7014-4AFE-A4CD-B1C3FCFADF87}"/>
              </a:ext>
            </a:extLst>
          </p:cNvPr>
          <p:cNvSpPr>
            <a:spLocks noGrp="1"/>
          </p:cNvSpPr>
          <p:nvPr>
            <p:ph type="body" sz="quarter" idx="18"/>
          </p:nvPr>
        </p:nvSpPr>
        <p:spPr>
          <a:xfrm>
            <a:off x="337855" y="428625"/>
            <a:ext cx="10580349" cy="744538"/>
          </a:xfrm>
        </p:spPr>
        <p:txBody>
          <a:bodyPr/>
          <a:lstStyle>
            <a:lvl1pPr>
              <a:defRPr sz="2800" b="1">
                <a:latin typeface="+mn-lt"/>
              </a:defRPr>
            </a:lvl1pPr>
          </a:lstStyle>
          <a:p>
            <a:pPr lvl="0"/>
            <a:r>
              <a:rPr lang="en-US"/>
              <a:t>Click to edit Master text styles</a:t>
            </a:r>
            <a:endParaRPr lang="en-GB"/>
          </a:p>
        </p:txBody>
      </p:sp>
      <p:sp>
        <p:nvSpPr>
          <p:cNvPr id="11" name="Rectangle 10">
            <a:extLst>
              <a:ext uri="{FF2B5EF4-FFF2-40B4-BE49-F238E27FC236}">
                <a16:creationId xmlns:a16="http://schemas.microsoft.com/office/drawing/2014/main" id="{1431C08F-BDFA-4144-A107-B82104B555CB}"/>
              </a:ext>
            </a:extLst>
          </p:cNvPr>
          <p:cNvSpPr/>
          <p:nvPr userDrawn="1"/>
        </p:nvSpPr>
        <p:spPr>
          <a:xfrm>
            <a:off x="402929" y="952055"/>
            <a:ext cx="3242769" cy="46495"/>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rIns="7200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dirty="0">
              <a:ln>
                <a:noFill/>
              </a:ln>
              <a:solidFill>
                <a:srgbClr val="FFFFFF"/>
              </a:solidFill>
              <a:effectLst/>
              <a:uLnTx/>
              <a:uFillTx/>
              <a:latin typeface="Calibri" panose="020F0502020204030204"/>
              <a:ea typeface="+mn-ea"/>
              <a:cs typeface="+mn-cs"/>
            </a:endParaRPr>
          </a:p>
        </p:txBody>
      </p:sp>
      <p:sp>
        <p:nvSpPr>
          <p:cNvPr id="12" name="Text Placeholder 4">
            <a:extLst>
              <a:ext uri="{FF2B5EF4-FFF2-40B4-BE49-F238E27FC236}">
                <a16:creationId xmlns:a16="http://schemas.microsoft.com/office/drawing/2014/main" id="{B7462000-55F2-4146-A5E5-498886DEF73E}"/>
              </a:ext>
            </a:extLst>
          </p:cNvPr>
          <p:cNvSpPr>
            <a:spLocks noGrp="1"/>
          </p:cNvSpPr>
          <p:nvPr>
            <p:ph type="body" sz="quarter" idx="30"/>
          </p:nvPr>
        </p:nvSpPr>
        <p:spPr>
          <a:xfrm>
            <a:off x="338138" y="1365250"/>
            <a:ext cx="5448513" cy="4995863"/>
          </a:xfrm>
        </p:spPr>
        <p:txBody>
          <a:bodyPr/>
          <a:lstStyle>
            <a:lvl1pPr>
              <a:defRPr>
                <a:latin typeface="+mn-lt"/>
              </a:defRPr>
            </a:lvl1pPr>
            <a:lvl2pPr>
              <a:defRPr lang="en-US" sz="1200" b="0" i="0" kern="1200" dirty="0" smtClean="0">
                <a:solidFill>
                  <a:schemeClr val="tx1"/>
                </a:solidFill>
                <a:latin typeface="+mn-lt"/>
                <a:ea typeface="+mn-ea"/>
                <a:cs typeface="Poppins" pitchFamily="2" charset="77"/>
              </a:defRPr>
            </a:lvl2pPr>
            <a:lvl3pPr>
              <a:defRPr sz="1200">
                <a:latin typeface="+mn-lt"/>
              </a:defRPr>
            </a:lvl3pPr>
            <a:lvl4pPr>
              <a:defRPr sz="1200">
                <a:latin typeface="+mn-lt"/>
              </a:defRPr>
            </a:lvl4pPr>
            <a:lvl5pPr>
              <a:defRPr sz="1200">
                <a:latin typeface="+mn-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379588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4_1X_ Quote">
    <p:spTree>
      <p:nvGrpSpPr>
        <p:cNvPr id="1" name=""/>
        <p:cNvGrpSpPr/>
        <p:nvPr/>
      </p:nvGrpSpPr>
      <p:grpSpPr>
        <a:xfrm>
          <a:off x="0" y="0"/>
          <a:ext cx="0" cy="0"/>
          <a:chOff x="0" y="0"/>
          <a:chExt cx="0" cy="0"/>
        </a:xfrm>
      </p:grpSpPr>
      <p:sp>
        <p:nvSpPr>
          <p:cNvPr id="4" name="Picture Placeholder 3">
            <a:extLst>
              <a:ext uri="{FF2B5EF4-FFF2-40B4-BE49-F238E27FC236}">
                <a16:creationId xmlns:a16="http://schemas.microsoft.com/office/drawing/2014/main" id="{DA2DE7A8-D0B9-0B4E-89CD-801C64626E98}"/>
              </a:ext>
            </a:extLst>
          </p:cNvPr>
          <p:cNvSpPr>
            <a:spLocks noGrp="1"/>
          </p:cNvSpPr>
          <p:nvPr>
            <p:ph type="pic" sz="quarter" idx="16"/>
          </p:nvPr>
        </p:nvSpPr>
        <p:spPr>
          <a:xfrm>
            <a:off x="0" y="0"/>
            <a:ext cx="4060800" cy="3429000"/>
          </a:xfrm>
          <a:prstGeom prst="rect">
            <a:avLst/>
          </a:prstGeom>
          <a:solidFill>
            <a:schemeClr val="bg1">
              <a:lumMod val="95000"/>
            </a:schemeClr>
          </a:solidFill>
          <a:ln>
            <a:noFill/>
          </a:ln>
        </p:spPr>
        <p:txBody>
          <a:bodyPr lIns="648000" tIns="0" bIns="0" anchor="ctr"/>
          <a:lstStyle>
            <a:lvl1pPr marL="0" indent="0" algn="l">
              <a:buNone/>
              <a:defRPr sz="2000">
                <a:solidFill>
                  <a:schemeClr val="accent1"/>
                </a:solidFill>
                <a:latin typeface="Century Gothic" charset="0"/>
                <a:ea typeface="Century Gothic" charset="0"/>
                <a:cs typeface="Century Gothic" charset="0"/>
              </a:defRPr>
            </a:lvl1pPr>
          </a:lstStyle>
          <a:p>
            <a:endParaRPr lang="en-US" dirty="0"/>
          </a:p>
        </p:txBody>
      </p:sp>
      <p:sp>
        <p:nvSpPr>
          <p:cNvPr id="14" name="Slide Number Placeholder 11">
            <a:extLst>
              <a:ext uri="{FF2B5EF4-FFF2-40B4-BE49-F238E27FC236}">
                <a16:creationId xmlns:a16="http://schemas.microsoft.com/office/drawing/2014/main" id="{137C8640-7750-414D-B294-8235AA77ACE5}"/>
              </a:ext>
            </a:extLst>
          </p:cNvPr>
          <p:cNvSpPr txBox="1">
            <a:spLocks/>
          </p:cNvSpPr>
          <p:nvPr userDrawn="1"/>
        </p:nvSpPr>
        <p:spPr>
          <a:xfrm>
            <a:off x="337856" y="6515474"/>
            <a:ext cx="468000" cy="172068"/>
          </a:xfrm>
          <a:prstGeom prst="rect">
            <a:avLst/>
          </a:prstGeom>
        </p:spPr>
        <p:txBody>
          <a:bodyPr anchor="ctr"/>
          <a:lstStyle>
            <a:defPPr>
              <a:defRPr lang="en-US"/>
            </a:defPPr>
            <a:lvl1pPr marL="0" algn="ctr" defTabSz="914400" rtl="0" eaLnBrk="1" latinLnBrk="0" hangingPunct="1">
              <a:defRPr sz="1800" kern="1200">
                <a:solidFill>
                  <a:schemeClr val="bg1"/>
                </a:solidFill>
                <a:latin typeface="Century Gothic" charset="0"/>
                <a:ea typeface="Century Gothic" charset="0"/>
                <a:cs typeface="Century Gothic"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fld id="{BC3BBC56-5B77-964C-A5B4-F225189E1B1A}" type="slidenum">
              <a:rPr lang="en-US" sz="800" i="0" smtClean="0">
                <a:solidFill>
                  <a:schemeClr val="tx1"/>
                </a:solidFill>
              </a:rPr>
              <a:pPr algn="l"/>
              <a:t>‹#›</a:t>
            </a:fld>
            <a:endParaRPr lang="en-US" sz="800" i="0" dirty="0">
              <a:solidFill>
                <a:schemeClr val="tx1"/>
              </a:solidFill>
            </a:endParaRPr>
          </a:p>
        </p:txBody>
      </p:sp>
      <p:sp>
        <p:nvSpPr>
          <p:cNvPr id="2" name="Footer Placeholder 1">
            <a:extLst>
              <a:ext uri="{FF2B5EF4-FFF2-40B4-BE49-F238E27FC236}">
                <a16:creationId xmlns:a16="http://schemas.microsoft.com/office/drawing/2014/main" id="{C289FEF5-5A5E-5A48-8276-0E0AD6BEC669}"/>
              </a:ext>
            </a:extLst>
          </p:cNvPr>
          <p:cNvSpPr>
            <a:spLocks noGrp="1"/>
          </p:cNvSpPr>
          <p:nvPr>
            <p:ph type="ftr" sz="quarter" idx="29"/>
          </p:nvPr>
        </p:nvSpPr>
        <p:spPr/>
        <p:txBody>
          <a:bodyPr/>
          <a:lstStyle/>
          <a:p>
            <a:endParaRPr lang="en-US" dirty="0"/>
          </a:p>
        </p:txBody>
      </p:sp>
      <p:sp>
        <p:nvSpPr>
          <p:cNvPr id="13" name="Picture Placeholder 3">
            <a:extLst>
              <a:ext uri="{FF2B5EF4-FFF2-40B4-BE49-F238E27FC236}">
                <a16:creationId xmlns:a16="http://schemas.microsoft.com/office/drawing/2014/main" id="{FD93900B-D70A-4647-BB53-D9E4CA93A59B}"/>
              </a:ext>
            </a:extLst>
          </p:cNvPr>
          <p:cNvSpPr>
            <a:spLocks noGrp="1"/>
          </p:cNvSpPr>
          <p:nvPr>
            <p:ph type="pic" sz="quarter" idx="30"/>
          </p:nvPr>
        </p:nvSpPr>
        <p:spPr>
          <a:xfrm>
            <a:off x="4060800" y="0"/>
            <a:ext cx="4060800" cy="3429000"/>
          </a:xfrm>
          <a:prstGeom prst="rect">
            <a:avLst/>
          </a:prstGeom>
          <a:solidFill>
            <a:schemeClr val="accent5">
              <a:lumMod val="90000"/>
            </a:schemeClr>
          </a:solidFill>
          <a:ln>
            <a:noFill/>
          </a:ln>
        </p:spPr>
        <p:txBody>
          <a:bodyPr lIns="648000" tIns="0" bIns="0" anchor="ctr"/>
          <a:lstStyle>
            <a:lvl1pPr marL="0" indent="0" algn="l">
              <a:buNone/>
              <a:defRPr sz="2000">
                <a:solidFill>
                  <a:schemeClr val="accent1"/>
                </a:solidFill>
                <a:latin typeface="Century Gothic" charset="0"/>
                <a:ea typeface="Century Gothic" charset="0"/>
                <a:cs typeface="Century Gothic" charset="0"/>
              </a:defRPr>
            </a:lvl1pPr>
          </a:lstStyle>
          <a:p>
            <a:endParaRPr lang="en-US" dirty="0"/>
          </a:p>
        </p:txBody>
      </p:sp>
      <p:sp>
        <p:nvSpPr>
          <p:cNvPr id="16" name="Picture Placeholder 3">
            <a:extLst>
              <a:ext uri="{FF2B5EF4-FFF2-40B4-BE49-F238E27FC236}">
                <a16:creationId xmlns:a16="http://schemas.microsoft.com/office/drawing/2014/main" id="{8049BDE2-8187-574E-BC57-4ED5E0BBDA91}"/>
              </a:ext>
            </a:extLst>
          </p:cNvPr>
          <p:cNvSpPr>
            <a:spLocks noGrp="1"/>
          </p:cNvSpPr>
          <p:nvPr>
            <p:ph type="pic" sz="quarter" idx="31"/>
          </p:nvPr>
        </p:nvSpPr>
        <p:spPr>
          <a:xfrm>
            <a:off x="8121600" y="0"/>
            <a:ext cx="4070400" cy="3429000"/>
          </a:xfrm>
          <a:prstGeom prst="rect">
            <a:avLst/>
          </a:prstGeom>
          <a:solidFill>
            <a:schemeClr val="accent4"/>
          </a:solidFill>
          <a:ln>
            <a:noFill/>
          </a:ln>
        </p:spPr>
        <p:txBody>
          <a:bodyPr lIns="648000" tIns="0" bIns="0" anchor="ctr"/>
          <a:lstStyle>
            <a:lvl1pPr marL="0" indent="0" algn="l">
              <a:buNone/>
              <a:defRPr sz="2000">
                <a:solidFill>
                  <a:schemeClr val="accent1"/>
                </a:solidFill>
                <a:latin typeface="Century Gothic" charset="0"/>
                <a:ea typeface="Century Gothic" charset="0"/>
                <a:cs typeface="Century Gothic" charset="0"/>
              </a:defRPr>
            </a:lvl1pPr>
          </a:lstStyle>
          <a:p>
            <a:endParaRPr lang="en-US" dirty="0"/>
          </a:p>
        </p:txBody>
      </p:sp>
      <p:sp>
        <p:nvSpPr>
          <p:cNvPr id="20" name="Picture Placeholder 3">
            <a:extLst>
              <a:ext uri="{FF2B5EF4-FFF2-40B4-BE49-F238E27FC236}">
                <a16:creationId xmlns:a16="http://schemas.microsoft.com/office/drawing/2014/main" id="{08336DA3-FEFD-0143-9B5B-789544795360}"/>
              </a:ext>
            </a:extLst>
          </p:cNvPr>
          <p:cNvSpPr>
            <a:spLocks noGrp="1"/>
          </p:cNvSpPr>
          <p:nvPr>
            <p:ph type="pic" sz="quarter" idx="32"/>
          </p:nvPr>
        </p:nvSpPr>
        <p:spPr>
          <a:xfrm>
            <a:off x="0" y="3429000"/>
            <a:ext cx="4060800" cy="3429000"/>
          </a:xfrm>
          <a:prstGeom prst="rect">
            <a:avLst/>
          </a:prstGeom>
          <a:solidFill>
            <a:schemeClr val="bg1">
              <a:lumMod val="95000"/>
            </a:schemeClr>
          </a:solidFill>
          <a:ln>
            <a:noFill/>
          </a:ln>
        </p:spPr>
        <p:txBody>
          <a:bodyPr lIns="648000" tIns="0" bIns="0" anchor="ctr"/>
          <a:lstStyle>
            <a:lvl1pPr marL="0" indent="0" algn="l">
              <a:buNone/>
              <a:defRPr sz="2000">
                <a:solidFill>
                  <a:schemeClr val="accent1"/>
                </a:solidFill>
                <a:latin typeface="Century Gothic" charset="0"/>
                <a:ea typeface="Century Gothic" charset="0"/>
                <a:cs typeface="Century Gothic" charset="0"/>
              </a:defRPr>
            </a:lvl1pPr>
          </a:lstStyle>
          <a:p>
            <a:endParaRPr lang="en-US" dirty="0"/>
          </a:p>
        </p:txBody>
      </p:sp>
      <p:sp>
        <p:nvSpPr>
          <p:cNvPr id="21" name="Picture Placeholder 3">
            <a:extLst>
              <a:ext uri="{FF2B5EF4-FFF2-40B4-BE49-F238E27FC236}">
                <a16:creationId xmlns:a16="http://schemas.microsoft.com/office/drawing/2014/main" id="{9EC763F9-4FCA-6E43-B652-DF51CEEB2341}"/>
              </a:ext>
            </a:extLst>
          </p:cNvPr>
          <p:cNvSpPr>
            <a:spLocks noGrp="1"/>
          </p:cNvSpPr>
          <p:nvPr>
            <p:ph type="pic" sz="quarter" idx="33"/>
          </p:nvPr>
        </p:nvSpPr>
        <p:spPr>
          <a:xfrm>
            <a:off x="4060800" y="3429000"/>
            <a:ext cx="4060800" cy="3429000"/>
          </a:xfrm>
          <a:prstGeom prst="rect">
            <a:avLst/>
          </a:prstGeom>
          <a:solidFill>
            <a:schemeClr val="accent5">
              <a:lumMod val="90000"/>
            </a:schemeClr>
          </a:solidFill>
          <a:ln>
            <a:noFill/>
          </a:ln>
        </p:spPr>
        <p:txBody>
          <a:bodyPr lIns="648000" tIns="0" bIns="0" anchor="ctr"/>
          <a:lstStyle>
            <a:lvl1pPr marL="0" indent="0" algn="l">
              <a:buNone/>
              <a:defRPr sz="2000">
                <a:solidFill>
                  <a:schemeClr val="accent1"/>
                </a:solidFill>
                <a:latin typeface="Century Gothic" charset="0"/>
                <a:ea typeface="Century Gothic" charset="0"/>
                <a:cs typeface="Century Gothic" charset="0"/>
              </a:defRPr>
            </a:lvl1pPr>
          </a:lstStyle>
          <a:p>
            <a:endParaRPr lang="en-US" dirty="0"/>
          </a:p>
        </p:txBody>
      </p:sp>
      <p:sp>
        <p:nvSpPr>
          <p:cNvPr id="22" name="Picture Placeholder 3">
            <a:extLst>
              <a:ext uri="{FF2B5EF4-FFF2-40B4-BE49-F238E27FC236}">
                <a16:creationId xmlns:a16="http://schemas.microsoft.com/office/drawing/2014/main" id="{A43DEEA6-E9EF-AD49-9CCD-77DE4D1B864E}"/>
              </a:ext>
            </a:extLst>
          </p:cNvPr>
          <p:cNvSpPr>
            <a:spLocks noGrp="1"/>
          </p:cNvSpPr>
          <p:nvPr>
            <p:ph type="pic" sz="quarter" idx="34"/>
          </p:nvPr>
        </p:nvSpPr>
        <p:spPr>
          <a:xfrm>
            <a:off x="8121600" y="3429000"/>
            <a:ext cx="4070400" cy="3429000"/>
          </a:xfrm>
          <a:prstGeom prst="rect">
            <a:avLst/>
          </a:prstGeom>
          <a:solidFill>
            <a:schemeClr val="accent4"/>
          </a:solidFill>
          <a:ln>
            <a:noFill/>
          </a:ln>
        </p:spPr>
        <p:txBody>
          <a:bodyPr lIns="648000" tIns="0" bIns="0" anchor="ctr"/>
          <a:lstStyle>
            <a:lvl1pPr marL="0" indent="0" algn="l">
              <a:buNone/>
              <a:defRPr sz="2000">
                <a:solidFill>
                  <a:schemeClr val="accent1"/>
                </a:solidFill>
                <a:latin typeface="Century Gothic" charset="0"/>
                <a:ea typeface="Century Gothic" charset="0"/>
                <a:cs typeface="Century Gothic" charset="0"/>
              </a:defRPr>
            </a:lvl1pPr>
          </a:lstStyle>
          <a:p>
            <a:endParaRPr lang="en-US" dirty="0"/>
          </a:p>
        </p:txBody>
      </p:sp>
    </p:spTree>
    <p:extLst>
      <p:ext uri="{BB962C8B-B14F-4D97-AF65-F5344CB8AC3E}">
        <p14:creationId xmlns:p14="http://schemas.microsoft.com/office/powerpoint/2010/main" val="162188476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2_1X_ Quote">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CF19117C-9600-4148-B2F8-2BE19AE6DD99}"/>
              </a:ext>
            </a:extLst>
          </p:cNvPr>
          <p:cNvSpPr/>
          <p:nvPr userDrawn="1"/>
        </p:nvSpPr>
        <p:spPr>
          <a:xfrm>
            <a:off x="1" y="0"/>
            <a:ext cx="8370279"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rIns="72000" rtlCol="0" anchor="ctr"/>
          <a:lstStyle/>
          <a:p>
            <a:pPr algn="ctr"/>
            <a:endParaRPr lang="en-US" sz="1400" dirty="0"/>
          </a:p>
        </p:txBody>
      </p:sp>
      <p:sp>
        <p:nvSpPr>
          <p:cNvPr id="15" name="Rectangle 14">
            <a:extLst>
              <a:ext uri="{FF2B5EF4-FFF2-40B4-BE49-F238E27FC236}">
                <a16:creationId xmlns:a16="http://schemas.microsoft.com/office/drawing/2014/main" id="{340A644B-8EBD-0943-9045-C25BAD878913}"/>
              </a:ext>
            </a:extLst>
          </p:cNvPr>
          <p:cNvSpPr/>
          <p:nvPr userDrawn="1"/>
        </p:nvSpPr>
        <p:spPr>
          <a:xfrm>
            <a:off x="8370280" y="346075"/>
            <a:ext cx="3821721" cy="6165850"/>
          </a:xfrm>
          <a:prstGeom prst="rect">
            <a:avLst/>
          </a:prstGeom>
          <a:solidFill>
            <a:schemeClr val="accent4">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14" name="Slide Number Placeholder 11">
            <a:extLst>
              <a:ext uri="{FF2B5EF4-FFF2-40B4-BE49-F238E27FC236}">
                <a16:creationId xmlns:a16="http://schemas.microsoft.com/office/drawing/2014/main" id="{137C8640-7750-414D-B294-8235AA77ACE5}"/>
              </a:ext>
            </a:extLst>
          </p:cNvPr>
          <p:cNvSpPr txBox="1">
            <a:spLocks/>
          </p:cNvSpPr>
          <p:nvPr userDrawn="1"/>
        </p:nvSpPr>
        <p:spPr>
          <a:xfrm>
            <a:off x="337856" y="6515474"/>
            <a:ext cx="468000" cy="172068"/>
          </a:xfrm>
          <a:prstGeom prst="rect">
            <a:avLst/>
          </a:prstGeom>
        </p:spPr>
        <p:txBody>
          <a:bodyPr anchor="ctr"/>
          <a:lstStyle>
            <a:defPPr>
              <a:defRPr lang="en-US"/>
            </a:defPPr>
            <a:lvl1pPr marL="0" algn="ctr" defTabSz="914400" rtl="0" eaLnBrk="1" latinLnBrk="0" hangingPunct="1">
              <a:defRPr sz="1800" kern="1200">
                <a:solidFill>
                  <a:schemeClr val="bg1"/>
                </a:solidFill>
                <a:latin typeface="Century Gothic" charset="0"/>
                <a:ea typeface="Century Gothic" charset="0"/>
                <a:cs typeface="Century Gothic"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fld id="{BC3BBC56-5B77-964C-A5B4-F225189E1B1A}" type="slidenum">
              <a:rPr lang="en-US" sz="800" i="0" smtClean="0">
                <a:solidFill>
                  <a:schemeClr val="tx1"/>
                </a:solidFill>
              </a:rPr>
              <a:pPr algn="l"/>
              <a:t>‹#›</a:t>
            </a:fld>
            <a:endParaRPr lang="en-US" sz="800" i="0" dirty="0">
              <a:solidFill>
                <a:schemeClr val="tx1"/>
              </a:solidFill>
            </a:endParaRPr>
          </a:p>
        </p:txBody>
      </p:sp>
      <p:sp>
        <p:nvSpPr>
          <p:cNvPr id="10" name="Title 2">
            <a:extLst>
              <a:ext uri="{FF2B5EF4-FFF2-40B4-BE49-F238E27FC236}">
                <a16:creationId xmlns:a16="http://schemas.microsoft.com/office/drawing/2014/main" id="{00487B4B-47C6-4D4C-8A64-0E1B7E6399FA}"/>
              </a:ext>
            </a:extLst>
          </p:cNvPr>
          <p:cNvSpPr>
            <a:spLocks noGrp="1"/>
          </p:cNvSpPr>
          <p:nvPr>
            <p:ph type="title" hasCustomPrompt="1"/>
          </p:nvPr>
        </p:nvSpPr>
        <p:spPr>
          <a:xfrm>
            <a:off x="8568268" y="540823"/>
            <a:ext cx="3403601" cy="457728"/>
          </a:xfrm>
        </p:spPr>
        <p:txBody>
          <a:bodyPr>
            <a:normAutofit/>
          </a:bodyPr>
          <a:lstStyle>
            <a:lvl1pPr>
              <a:defRPr lang="en-GB" sz="2000" b="1" i="0" kern="1200" dirty="0">
                <a:solidFill>
                  <a:schemeClr val="bg1"/>
                </a:solidFill>
                <a:latin typeface="+mn-lt"/>
                <a:ea typeface="+mn-ea"/>
                <a:cs typeface="Poppins" pitchFamily="2" charset="77"/>
              </a:defRPr>
            </a:lvl1pPr>
          </a:lstStyle>
          <a:p>
            <a:r>
              <a:rPr lang="en-US"/>
              <a:t>Title headline</a:t>
            </a:r>
            <a:endParaRPr lang="en-GB"/>
          </a:p>
        </p:txBody>
      </p:sp>
      <p:sp>
        <p:nvSpPr>
          <p:cNvPr id="12" name="Text Placeholder 3">
            <a:extLst>
              <a:ext uri="{FF2B5EF4-FFF2-40B4-BE49-F238E27FC236}">
                <a16:creationId xmlns:a16="http://schemas.microsoft.com/office/drawing/2014/main" id="{A8CC5E9C-E097-664D-B939-99477FA54755}"/>
              </a:ext>
            </a:extLst>
          </p:cNvPr>
          <p:cNvSpPr>
            <a:spLocks noGrp="1"/>
          </p:cNvSpPr>
          <p:nvPr>
            <p:ph type="body" sz="quarter" idx="28" hasCustomPrompt="1"/>
          </p:nvPr>
        </p:nvSpPr>
        <p:spPr>
          <a:xfrm>
            <a:off x="8568268" y="1173163"/>
            <a:ext cx="3403601" cy="5144017"/>
          </a:xfrm>
        </p:spPr>
        <p:txBody>
          <a:bodyPr>
            <a:normAutofit/>
          </a:bodyPr>
          <a:lstStyle>
            <a:lvl1pPr>
              <a:defRPr lang="en-US" sz="1200" b="0" i="0" kern="1200" dirty="0">
                <a:solidFill>
                  <a:schemeClr val="bg1"/>
                </a:solidFill>
                <a:latin typeface="+mn-lt"/>
                <a:ea typeface="+mn-ea"/>
                <a:cs typeface="Poppins" pitchFamily="2" charset="77"/>
              </a:defRPr>
            </a:lvl1pPr>
            <a:lvl2pPr>
              <a:defRPr sz="1200">
                <a:solidFill>
                  <a:schemeClr val="bg1"/>
                </a:solidFill>
              </a:defRPr>
            </a:lvl2pPr>
            <a:lvl3pPr>
              <a:defRPr sz="1200">
                <a:solidFill>
                  <a:schemeClr val="bg1"/>
                </a:solidFill>
              </a:defRPr>
            </a:lvl3pPr>
            <a:lvl4pPr>
              <a:defRPr sz="1200">
                <a:solidFill>
                  <a:schemeClr val="bg1"/>
                </a:solidFill>
              </a:defRPr>
            </a:lvl4pPr>
            <a:lvl5pPr>
              <a:defRPr sz="1200">
                <a:solidFill>
                  <a:schemeClr val="bg1"/>
                </a:solidFill>
              </a:defRPr>
            </a:lvl5pPr>
          </a:lstStyle>
          <a:p>
            <a:pPr lvl="0"/>
            <a:r>
              <a:rPr lang="en-US"/>
              <a:t>Edit Master text styles</a:t>
            </a:r>
            <a:endParaRPr lang="en-GB"/>
          </a:p>
        </p:txBody>
      </p:sp>
      <p:sp>
        <p:nvSpPr>
          <p:cNvPr id="3" name="Footer Placeholder 2">
            <a:extLst>
              <a:ext uri="{FF2B5EF4-FFF2-40B4-BE49-F238E27FC236}">
                <a16:creationId xmlns:a16="http://schemas.microsoft.com/office/drawing/2014/main" id="{25E82BA4-77F4-DE49-BE67-F808DF749097}"/>
              </a:ext>
            </a:extLst>
          </p:cNvPr>
          <p:cNvSpPr>
            <a:spLocks noGrp="1"/>
          </p:cNvSpPr>
          <p:nvPr>
            <p:ph type="ftr" sz="quarter" idx="29"/>
          </p:nvPr>
        </p:nvSpPr>
        <p:spPr/>
        <p:txBody>
          <a:bodyPr/>
          <a:lstStyle>
            <a:lvl1pPr>
              <a:defRPr>
                <a:solidFill>
                  <a:schemeClr val="tx1"/>
                </a:solidFill>
              </a:defRPr>
            </a:lvl1pPr>
          </a:lstStyle>
          <a:p>
            <a:endParaRPr lang="en-US" dirty="0"/>
          </a:p>
        </p:txBody>
      </p:sp>
      <p:sp>
        <p:nvSpPr>
          <p:cNvPr id="8" name="Text Placeholder 5">
            <a:extLst>
              <a:ext uri="{FF2B5EF4-FFF2-40B4-BE49-F238E27FC236}">
                <a16:creationId xmlns:a16="http://schemas.microsoft.com/office/drawing/2014/main" id="{2AC7D622-6241-4FEA-BE14-B286125E4CE9}"/>
              </a:ext>
            </a:extLst>
          </p:cNvPr>
          <p:cNvSpPr>
            <a:spLocks noGrp="1"/>
          </p:cNvSpPr>
          <p:nvPr>
            <p:ph type="body" sz="quarter" idx="18"/>
          </p:nvPr>
        </p:nvSpPr>
        <p:spPr>
          <a:xfrm>
            <a:off x="337856" y="428625"/>
            <a:ext cx="7812292" cy="744538"/>
          </a:xfrm>
        </p:spPr>
        <p:txBody>
          <a:bodyPr/>
          <a:lstStyle>
            <a:lvl1pPr>
              <a:defRPr sz="2800" b="1">
                <a:latin typeface="+mn-lt"/>
              </a:defRPr>
            </a:lvl1pPr>
          </a:lstStyle>
          <a:p>
            <a:pPr lvl="0"/>
            <a:r>
              <a:rPr lang="en-US"/>
              <a:t>Click to edit Master text styles</a:t>
            </a:r>
            <a:endParaRPr lang="en-GB"/>
          </a:p>
        </p:txBody>
      </p:sp>
      <p:sp>
        <p:nvSpPr>
          <p:cNvPr id="9" name="Rectangle 8">
            <a:extLst>
              <a:ext uri="{FF2B5EF4-FFF2-40B4-BE49-F238E27FC236}">
                <a16:creationId xmlns:a16="http://schemas.microsoft.com/office/drawing/2014/main" id="{B4AD5C24-5BA5-4F1C-B38F-B52B1B45D6AD}"/>
              </a:ext>
            </a:extLst>
          </p:cNvPr>
          <p:cNvSpPr/>
          <p:nvPr userDrawn="1"/>
        </p:nvSpPr>
        <p:spPr>
          <a:xfrm>
            <a:off x="402929" y="952055"/>
            <a:ext cx="3242769" cy="46495"/>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rIns="7200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dirty="0">
              <a:ln>
                <a:noFill/>
              </a:ln>
              <a:solidFill>
                <a:srgbClr val="FFFFFF"/>
              </a:solidFill>
              <a:effectLst/>
              <a:uLnTx/>
              <a:uFillTx/>
              <a:latin typeface="Calibri" panose="020F0502020204030204"/>
              <a:ea typeface="+mn-ea"/>
              <a:cs typeface="+mn-cs"/>
            </a:endParaRPr>
          </a:p>
        </p:txBody>
      </p:sp>
      <p:sp>
        <p:nvSpPr>
          <p:cNvPr id="5" name="Text Placeholder 4">
            <a:extLst>
              <a:ext uri="{FF2B5EF4-FFF2-40B4-BE49-F238E27FC236}">
                <a16:creationId xmlns:a16="http://schemas.microsoft.com/office/drawing/2014/main" id="{F918D0EA-EF9C-4F46-B22A-81BA1CE8EE11}"/>
              </a:ext>
            </a:extLst>
          </p:cNvPr>
          <p:cNvSpPr>
            <a:spLocks noGrp="1"/>
          </p:cNvSpPr>
          <p:nvPr>
            <p:ph type="body" sz="quarter" idx="30"/>
          </p:nvPr>
        </p:nvSpPr>
        <p:spPr>
          <a:xfrm>
            <a:off x="338138" y="1365250"/>
            <a:ext cx="7812087" cy="4995863"/>
          </a:xfrm>
        </p:spPr>
        <p:txBody>
          <a:bodyPr/>
          <a:lstStyle>
            <a:lvl1pPr>
              <a:defRPr>
                <a:latin typeface="+mn-lt"/>
              </a:defRPr>
            </a:lvl1pPr>
            <a:lvl2pPr>
              <a:defRPr lang="en-US" sz="1200" b="0" i="0" kern="1200" dirty="0" smtClean="0">
                <a:solidFill>
                  <a:schemeClr val="tx1"/>
                </a:solidFill>
                <a:latin typeface="+mn-lt"/>
                <a:ea typeface="+mn-ea"/>
                <a:cs typeface="Poppins" pitchFamily="2" charset="77"/>
              </a:defRPr>
            </a:lvl2pPr>
            <a:lvl3pPr>
              <a:defRPr sz="1200">
                <a:latin typeface="+mn-lt"/>
              </a:defRPr>
            </a:lvl3pPr>
            <a:lvl4pPr>
              <a:defRPr sz="1200">
                <a:latin typeface="+mn-lt"/>
              </a:defRPr>
            </a:lvl4pPr>
            <a:lvl5pPr>
              <a:defRPr sz="1200">
                <a:latin typeface="+mn-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26233183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3.xml"/><Relationship Id="rId13" Type="http://schemas.openxmlformats.org/officeDocument/2006/relationships/image" Target="../media/image3.png"/><Relationship Id="rId3" Type="http://schemas.openxmlformats.org/officeDocument/2006/relationships/slideLayout" Target="../slideLayouts/slideLayout18.xml"/><Relationship Id="rId7" Type="http://schemas.openxmlformats.org/officeDocument/2006/relationships/slideLayout" Target="../slideLayouts/slideLayout22.xml"/><Relationship Id="rId12" Type="http://schemas.openxmlformats.org/officeDocument/2006/relationships/theme" Target="../theme/theme2.xml"/><Relationship Id="rId2" Type="http://schemas.openxmlformats.org/officeDocument/2006/relationships/slideLayout" Target="../slideLayouts/slideLayout17.xml"/><Relationship Id="rId1" Type="http://schemas.openxmlformats.org/officeDocument/2006/relationships/slideLayout" Target="../slideLayouts/slideLayout16.xml"/><Relationship Id="rId6" Type="http://schemas.openxmlformats.org/officeDocument/2006/relationships/slideLayout" Target="../slideLayouts/slideLayout21.xml"/><Relationship Id="rId11" Type="http://schemas.openxmlformats.org/officeDocument/2006/relationships/slideLayout" Target="../slideLayouts/slideLayout26.xml"/><Relationship Id="rId5" Type="http://schemas.openxmlformats.org/officeDocument/2006/relationships/slideLayout" Target="../slideLayouts/slideLayout20.xml"/><Relationship Id="rId10" Type="http://schemas.openxmlformats.org/officeDocument/2006/relationships/slideLayout" Target="../slideLayouts/slideLayout25.xml"/><Relationship Id="rId4" Type="http://schemas.openxmlformats.org/officeDocument/2006/relationships/slideLayout" Target="../slideLayouts/slideLayout19.xml"/><Relationship Id="rId9" Type="http://schemas.openxmlformats.org/officeDocument/2006/relationships/slideLayout" Target="../slideLayouts/slideLayout2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5" name="Footer Placeholder 4"/>
          <p:cNvSpPr>
            <a:spLocks noGrp="1"/>
          </p:cNvSpPr>
          <p:nvPr>
            <p:ph type="ftr" sz="quarter" idx="3"/>
          </p:nvPr>
        </p:nvSpPr>
        <p:spPr>
          <a:xfrm>
            <a:off x="805856" y="6523888"/>
            <a:ext cx="5181600" cy="171450"/>
          </a:xfrm>
          <a:prstGeom prst="rect">
            <a:avLst/>
          </a:prstGeom>
        </p:spPr>
        <p:txBody>
          <a:bodyPr vert="horz" lIns="91440" tIns="0" rIns="91440" bIns="0" rtlCol="0" anchor="ctr"/>
          <a:lstStyle>
            <a:lvl1pPr algn="l">
              <a:defRPr sz="800" i="1">
                <a:solidFill>
                  <a:schemeClr val="accent4"/>
                </a:solidFill>
                <a:latin typeface="Century Gothic" charset="0"/>
                <a:ea typeface="Century Gothic" charset="0"/>
                <a:cs typeface="Century Gothic" charset="0"/>
              </a:defRPr>
            </a:lvl1pPr>
          </a:lstStyle>
          <a:p>
            <a:endParaRPr lang="en-US" dirty="0"/>
          </a:p>
        </p:txBody>
      </p:sp>
      <p:sp>
        <p:nvSpPr>
          <p:cNvPr id="7" name="Slide Number Placeholder 11">
            <a:extLst>
              <a:ext uri="{FF2B5EF4-FFF2-40B4-BE49-F238E27FC236}">
                <a16:creationId xmlns:a16="http://schemas.microsoft.com/office/drawing/2014/main" id="{767EE5C8-C794-6B4A-B9A4-E5112EB71160}"/>
              </a:ext>
            </a:extLst>
          </p:cNvPr>
          <p:cNvSpPr txBox="1">
            <a:spLocks/>
          </p:cNvSpPr>
          <p:nvPr userDrawn="1"/>
        </p:nvSpPr>
        <p:spPr>
          <a:xfrm>
            <a:off x="337857" y="6515474"/>
            <a:ext cx="310963" cy="172068"/>
          </a:xfrm>
          <a:prstGeom prst="rect">
            <a:avLst/>
          </a:prstGeom>
        </p:spPr>
        <p:txBody>
          <a:bodyPr anchor="ctr"/>
          <a:lstStyle>
            <a:defPPr>
              <a:defRPr lang="en-US"/>
            </a:defPPr>
            <a:lvl1pPr marL="0" algn="ctr" defTabSz="914400" rtl="0" eaLnBrk="1" latinLnBrk="0" hangingPunct="1">
              <a:defRPr sz="1800" kern="1200">
                <a:solidFill>
                  <a:schemeClr val="bg1"/>
                </a:solidFill>
                <a:latin typeface="Century Gothic" charset="0"/>
                <a:ea typeface="Century Gothic" charset="0"/>
                <a:cs typeface="Century Gothic"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C3BBC56-5B77-964C-A5B4-F225189E1B1A}" type="slidenum">
              <a:rPr lang="en-US" sz="800" i="0" smtClean="0"/>
              <a:pPr/>
              <a:t>‹#›</a:t>
            </a:fld>
            <a:endParaRPr lang="en-US" sz="800" i="0" dirty="0"/>
          </a:p>
        </p:txBody>
      </p:sp>
      <p:sp>
        <p:nvSpPr>
          <p:cNvPr id="13" name="Text Placeholder 2">
            <a:extLst>
              <a:ext uri="{FF2B5EF4-FFF2-40B4-BE49-F238E27FC236}">
                <a16:creationId xmlns:a16="http://schemas.microsoft.com/office/drawing/2014/main" id="{B4FE84DF-1CDD-284B-A514-B66ED462DAB3}"/>
              </a:ext>
            </a:extLst>
          </p:cNvPr>
          <p:cNvSpPr>
            <a:spLocks noGrp="1"/>
          </p:cNvSpPr>
          <p:nvPr>
            <p:ph type="body" idx="1"/>
          </p:nvPr>
        </p:nvSpPr>
        <p:spPr>
          <a:xfrm>
            <a:off x="371475" y="1683225"/>
            <a:ext cx="11445875" cy="4075113"/>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7" name="Title Placeholder 1">
            <a:extLst>
              <a:ext uri="{FF2B5EF4-FFF2-40B4-BE49-F238E27FC236}">
                <a16:creationId xmlns:a16="http://schemas.microsoft.com/office/drawing/2014/main" id="{1D092047-5DF7-5048-93F0-AC04F21835D9}"/>
              </a:ext>
            </a:extLst>
          </p:cNvPr>
          <p:cNvSpPr>
            <a:spLocks noGrp="1"/>
          </p:cNvSpPr>
          <p:nvPr>
            <p:ph type="title"/>
          </p:nvPr>
        </p:nvSpPr>
        <p:spPr>
          <a:xfrm>
            <a:off x="371477" y="342528"/>
            <a:ext cx="10081495" cy="1325563"/>
          </a:xfrm>
          <a:prstGeom prst="rect">
            <a:avLst/>
          </a:prstGeom>
        </p:spPr>
        <p:txBody>
          <a:bodyPr vert="horz" lIns="91440" tIns="45720" rIns="91440" bIns="45720" rtlCol="0" anchor="t">
            <a:normAutofit/>
          </a:bodyPr>
          <a:lstStyle/>
          <a:p>
            <a:r>
              <a:rPr lang="en-US"/>
              <a:t>Click to edit Master title style</a:t>
            </a:r>
            <a:endParaRPr lang="en-GB"/>
          </a:p>
        </p:txBody>
      </p:sp>
      <p:sp>
        <p:nvSpPr>
          <p:cNvPr id="6" name="Slide Number Placeholder 11">
            <a:extLst>
              <a:ext uri="{FF2B5EF4-FFF2-40B4-BE49-F238E27FC236}">
                <a16:creationId xmlns:a16="http://schemas.microsoft.com/office/drawing/2014/main" id="{5234C33C-0A2B-4342-95E8-8BBEB68845AE}"/>
              </a:ext>
            </a:extLst>
          </p:cNvPr>
          <p:cNvSpPr txBox="1">
            <a:spLocks/>
          </p:cNvSpPr>
          <p:nvPr userDrawn="1"/>
        </p:nvSpPr>
        <p:spPr>
          <a:xfrm>
            <a:off x="337856" y="6515474"/>
            <a:ext cx="468000" cy="172068"/>
          </a:xfrm>
          <a:prstGeom prst="rect">
            <a:avLst/>
          </a:prstGeom>
        </p:spPr>
        <p:txBody>
          <a:bodyPr anchor="ctr"/>
          <a:lstStyle>
            <a:defPPr>
              <a:defRPr lang="en-US"/>
            </a:defPPr>
            <a:lvl1pPr marL="0" algn="ctr" defTabSz="914400" rtl="0" eaLnBrk="1" latinLnBrk="0" hangingPunct="1">
              <a:defRPr sz="1800" kern="1200">
                <a:solidFill>
                  <a:schemeClr val="bg1"/>
                </a:solidFill>
                <a:latin typeface="Century Gothic" charset="0"/>
                <a:ea typeface="Century Gothic" charset="0"/>
                <a:cs typeface="Century Gothic"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fld id="{BC3BBC56-5B77-964C-A5B4-F225189E1B1A}" type="slidenum">
              <a:rPr lang="en-US" sz="800" i="0" smtClean="0">
                <a:solidFill>
                  <a:schemeClr val="accent4"/>
                </a:solidFill>
              </a:rPr>
              <a:pPr algn="l"/>
              <a:t>‹#›</a:t>
            </a:fld>
            <a:endParaRPr lang="en-US" sz="800" i="0" dirty="0">
              <a:solidFill>
                <a:schemeClr val="accent4"/>
              </a:solidFill>
            </a:endParaRPr>
          </a:p>
        </p:txBody>
      </p:sp>
    </p:spTree>
    <p:extLst>
      <p:ext uri="{BB962C8B-B14F-4D97-AF65-F5344CB8AC3E}">
        <p14:creationId xmlns:p14="http://schemas.microsoft.com/office/powerpoint/2010/main" val="38607747"/>
      </p:ext>
    </p:extLst>
  </p:cSld>
  <p:clrMap bg1="lt1" tx1="dk1" bg2="lt2" tx2="dk2" accent1="accent1" accent2="accent2" accent3="accent3" accent4="accent4" accent5="accent5" accent6="accent6" hlink="hlink" folHlink="folHlink"/>
  <p:sldLayoutIdLst>
    <p:sldLayoutId id="2147483750" r:id="rId1"/>
    <p:sldLayoutId id="2147483752" r:id="rId2"/>
    <p:sldLayoutId id="2147483753" r:id="rId3"/>
    <p:sldLayoutId id="2147483747" r:id="rId4"/>
    <p:sldLayoutId id="2147483780" r:id="rId5"/>
    <p:sldLayoutId id="2147483776" r:id="rId6"/>
    <p:sldLayoutId id="2147483755" r:id="rId7"/>
    <p:sldLayoutId id="2147483765" r:id="rId8"/>
    <p:sldLayoutId id="2147483766" r:id="rId9"/>
    <p:sldLayoutId id="2147483769" r:id="rId10"/>
    <p:sldLayoutId id="2147483779" r:id="rId11"/>
    <p:sldLayoutId id="2147483831" r:id="rId12"/>
    <p:sldLayoutId id="2147483773" r:id="rId13"/>
    <p:sldLayoutId id="2147483771" r:id="rId14"/>
    <p:sldLayoutId id="2147483770" r:id="rId15"/>
  </p:sldLayoutIdLst>
  <p:hf hdr="0" dt="0"/>
  <p:txStyles>
    <p:titleStyle>
      <a:lvl1pPr algn="l" defTabSz="914400" rtl="0" eaLnBrk="1" latinLnBrk="0" hangingPunct="1">
        <a:lnSpc>
          <a:spcPct val="80000"/>
        </a:lnSpc>
        <a:spcBef>
          <a:spcPct val="0"/>
        </a:spcBef>
        <a:buNone/>
        <a:defRPr sz="2400" b="1" i="0" kern="1200" cap="none" baseline="0">
          <a:solidFill>
            <a:schemeClr val="tx1"/>
          </a:solidFill>
          <a:latin typeface="Calibri" panose="020F0502020204030204" pitchFamily="34" charset="0"/>
          <a:ea typeface="Calibri" panose="020F0502020204030204" pitchFamily="34" charset="0"/>
          <a:cs typeface="Calibri" panose="020F0502020204030204" pitchFamily="34" charset="0"/>
        </a:defRPr>
      </a:lvl1pPr>
    </p:titleStyle>
    <p:bodyStyle>
      <a:lvl1pPr marL="0" indent="0" algn="l" defTabSz="914400" rtl="0" eaLnBrk="1" latinLnBrk="0" hangingPunct="1">
        <a:lnSpc>
          <a:spcPct val="90000"/>
        </a:lnSpc>
        <a:spcBef>
          <a:spcPts val="0"/>
        </a:spcBef>
        <a:spcAft>
          <a:spcPts val="1200"/>
        </a:spcAft>
        <a:buFont typeface="Arial"/>
        <a:buNone/>
        <a:defRPr sz="1400" b="0" i="0" kern="1200">
          <a:solidFill>
            <a:schemeClr val="tx1"/>
          </a:solidFill>
          <a:latin typeface="Poppins" pitchFamily="2" charset="77"/>
          <a:ea typeface="+mn-ea"/>
          <a:cs typeface="Poppins" pitchFamily="2" charset="77"/>
        </a:defRPr>
      </a:lvl1pPr>
      <a:lvl2pPr marL="4763" indent="0" algn="l" defTabSz="914400" rtl="0" eaLnBrk="1" latinLnBrk="0" hangingPunct="1">
        <a:lnSpc>
          <a:spcPct val="90000"/>
        </a:lnSpc>
        <a:spcBef>
          <a:spcPts val="500"/>
        </a:spcBef>
        <a:buFont typeface="Arial"/>
        <a:buNone/>
        <a:tabLst/>
        <a:defRPr sz="1400" b="0" i="0" kern="1200">
          <a:solidFill>
            <a:schemeClr val="bg2"/>
          </a:solidFill>
          <a:latin typeface="Poppins" pitchFamily="2" charset="77"/>
          <a:ea typeface="+mn-ea"/>
          <a:cs typeface="Poppins" pitchFamily="2" charset="77"/>
        </a:defRPr>
      </a:lvl2pPr>
      <a:lvl3pPr marL="4763" indent="0" algn="l" defTabSz="914400" rtl="0" eaLnBrk="1" latinLnBrk="0" hangingPunct="1">
        <a:lnSpc>
          <a:spcPct val="90000"/>
        </a:lnSpc>
        <a:spcBef>
          <a:spcPts val="500"/>
        </a:spcBef>
        <a:buFont typeface="Arial"/>
        <a:buNone/>
        <a:tabLst/>
        <a:defRPr sz="1400" b="0" i="0" kern="1200">
          <a:solidFill>
            <a:schemeClr val="tx1"/>
          </a:solidFill>
          <a:latin typeface="Poppins" pitchFamily="2" charset="77"/>
          <a:ea typeface="+mn-ea"/>
          <a:cs typeface="Poppins" pitchFamily="2" charset="77"/>
        </a:defRPr>
      </a:lvl3pPr>
      <a:lvl4pPr marL="4763" indent="0" algn="l" defTabSz="914400" rtl="0" eaLnBrk="1" latinLnBrk="0" hangingPunct="1">
        <a:lnSpc>
          <a:spcPct val="90000"/>
        </a:lnSpc>
        <a:spcBef>
          <a:spcPts val="500"/>
        </a:spcBef>
        <a:buFont typeface="Arial"/>
        <a:buNone/>
        <a:tabLst/>
        <a:defRPr sz="1400" b="0" i="0" kern="1200">
          <a:solidFill>
            <a:schemeClr val="tx1"/>
          </a:solidFill>
          <a:latin typeface="Poppins" pitchFamily="2" charset="77"/>
          <a:ea typeface="+mn-ea"/>
          <a:cs typeface="Poppins" pitchFamily="2" charset="77"/>
        </a:defRPr>
      </a:lvl4pPr>
      <a:lvl5pPr marL="179388" indent="-174625" algn="l" defTabSz="914400" rtl="0" eaLnBrk="1" latinLnBrk="0" hangingPunct="1">
        <a:lnSpc>
          <a:spcPct val="90000"/>
        </a:lnSpc>
        <a:spcBef>
          <a:spcPts val="500"/>
        </a:spcBef>
        <a:buClr>
          <a:schemeClr val="accent4"/>
        </a:buClr>
        <a:buFont typeface="Arial" panose="020B0604020202020204" pitchFamily="34" charset="0"/>
        <a:buChar char="•"/>
        <a:tabLst/>
        <a:defRPr sz="1400" b="0" i="0" kern="1200">
          <a:solidFill>
            <a:schemeClr val="tx1"/>
          </a:solidFill>
          <a:latin typeface="Poppins" pitchFamily="2" charset="77"/>
          <a:ea typeface="+mn-ea"/>
          <a:cs typeface="Poppins" pitchFamily="2" charset="77"/>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235">
          <p15:clr>
            <a:srgbClr val="A4A3A4"/>
          </p15:clr>
        </p15:guide>
        <p15:guide id="2" pos="7444">
          <p15:clr>
            <a:srgbClr val="A4A3A4"/>
          </p15:clr>
        </p15:guide>
        <p15:guide id="3" orient="horz" pos="432">
          <p15:clr>
            <a:srgbClr val="FDE53C"/>
          </p15:clr>
        </p15:guide>
        <p15:guide id="4" orient="horz" pos="4102">
          <p15:clr>
            <a:srgbClr val="A4A3A4"/>
          </p15:clr>
        </p15:guide>
        <p15:guide id="5" pos="384">
          <p15:clr>
            <a:srgbClr val="FDE53C"/>
          </p15:clr>
        </p15:guide>
        <p15:guide id="6" orient="horz" pos="3888">
          <p15:clr>
            <a:srgbClr val="FDE53C"/>
          </p15:clr>
        </p15:guide>
        <p15:guide id="7" pos="7295">
          <p15:clr>
            <a:srgbClr val="FDE53C"/>
          </p15:clr>
        </p15:guide>
        <p15:guide id="8" orient="horz" pos="232">
          <p15:clr>
            <a:srgbClr val="A4A3A4"/>
          </p15:clr>
        </p15:guide>
        <p15:guide id="9" orient="horz" pos="106">
          <p15:clr>
            <a:srgbClr val="A4A3A4"/>
          </p15:clr>
        </p15:guide>
        <p15:guide id="10" orient="horz" pos="4210">
          <p15:clr>
            <a:srgbClr val="A4A3A4"/>
          </p15:clr>
        </p15:guide>
        <p15:guide id="11" pos="3840">
          <p15:clr>
            <a:srgbClr val="A4A3A4"/>
          </p15:clr>
        </p15:guide>
        <p15:guide id="12" orient="horz" pos="2160">
          <p15:clr>
            <a:srgbClr val="A4A3A4"/>
          </p15:clr>
        </p15:guide>
        <p15:guide id="13" orient="horz" pos="1294">
          <p15:clr>
            <a:srgbClr val="547EBF"/>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Rectangle 6"/>
          <p:cNvSpPr/>
          <p:nvPr userDrawn="1"/>
        </p:nvSpPr>
        <p:spPr>
          <a:xfrm>
            <a:off x="0" y="0"/>
            <a:ext cx="12192000" cy="6858000"/>
          </a:xfrm>
          <a:prstGeom prst="rect">
            <a:avLst/>
          </a:prstGeom>
          <a:solidFill>
            <a:srgbClr val="490E6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p>
        </p:txBody>
      </p:sp>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GB"/>
              <a:t>Click to edit Master title style</a:t>
            </a:r>
            <a:endParaRPr lang="en-US"/>
          </a:p>
        </p:txBody>
      </p:sp>
      <p:sp>
        <p:nvSpPr>
          <p:cNvPr id="3" name="Text Placeholder 2"/>
          <p:cNvSpPr>
            <a:spLocks noGrp="1"/>
          </p:cNvSpPr>
          <p:nvPr>
            <p:ph type="body" idx="1"/>
          </p:nvPr>
        </p:nvSpPr>
        <p:spPr>
          <a:xfrm>
            <a:off x="609600" y="1600203"/>
            <a:ext cx="10972800" cy="4525963"/>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p:cNvSpPr>
            <a:spLocks noGrp="1"/>
          </p:cNvSpPr>
          <p:nvPr>
            <p:ph type="dt" sz="half" idx="2"/>
          </p:nvPr>
        </p:nvSpPr>
        <p:spPr>
          <a:xfrm>
            <a:off x="609600" y="6356353"/>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CE17532-CC78-4846-9F0F-EAE1A034416A}" type="datetime1">
              <a:rPr lang="en-US" smtClean="0"/>
              <a:pPr/>
              <a:t>11/29/2021</a:t>
            </a:fld>
            <a:endParaRPr lang="en-US" dirty="0"/>
          </a:p>
        </p:txBody>
      </p:sp>
      <p:sp>
        <p:nvSpPr>
          <p:cNvPr id="5" name="Footer Placeholder 4"/>
          <p:cNvSpPr>
            <a:spLocks noGrp="1"/>
          </p:cNvSpPr>
          <p:nvPr>
            <p:ph type="ftr" sz="quarter" idx="3"/>
          </p:nvPr>
        </p:nvSpPr>
        <p:spPr>
          <a:xfrm>
            <a:off x="4165600" y="6356353"/>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737600" y="6356353"/>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5D16FC3-9B77-5A4A-8621-576C881CF8EB}" type="slidenum">
              <a:rPr lang="en-US" smtClean="0"/>
              <a:pPr/>
              <a:t>‹#›</a:t>
            </a:fld>
            <a:endParaRPr lang="en-US" dirty="0"/>
          </a:p>
        </p:txBody>
      </p:sp>
      <p:pic>
        <p:nvPicPr>
          <p:cNvPr id="9" name="Picture 8" descr="PPL People Icon_RGB_Rev.png">
            <a:extLst>
              <a:ext uri="{FF2B5EF4-FFF2-40B4-BE49-F238E27FC236}">
                <a16:creationId xmlns:a16="http://schemas.microsoft.com/office/drawing/2014/main" id="{5E818E6F-53D1-4CEB-AE19-3567A8584352}"/>
              </a:ext>
            </a:extLst>
          </p:cNvPr>
          <p:cNvPicPr>
            <a:picLocks noChangeAspect="1"/>
          </p:cNvPicPr>
          <p:nvPr userDrawn="1"/>
        </p:nvPicPr>
        <p:blipFill>
          <a:blip r:embed="rId13"/>
          <a:stretch>
            <a:fillRect/>
          </a:stretch>
        </p:blipFill>
        <p:spPr>
          <a:xfrm>
            <a:off x="9920006" y="136522"/>
            <a:ext cx="1967194" cy="1965427"/>
          </a:xfrm>
          <a:prstGeom prst="rect">
            <a:avLst/>
          </a:prstGeom>
        </p:spPr>
      </p:pic>
    </p:spTree>
    <p:extLst>
      <p:ext uri="{BB962C8B-B14F-4D97-AF65-F5344CB8AC3E}">
        <p14:creationId xmlns:p14="http://schemas.microsoft.com/office/powerpoint/2010/main" val="1394782449"/>
      </p:ext>
    </p:extLst>
  </p:cSld>
  <p:clrMap bg1="lt1" tx1="dk1" bg2="lt2" tx2="dk2" accent1="accent1" accent2="accent2" accent3="accent3" accent4="accent4" accent5="accent5" accent6="accent6" hlink="hlink" folHlink="folHlink"/>
  <p:sldLayoutIdLst>
    <p:sldLayoutId id="2147483807" r:id="rId1"/>
    <p:sldLayoutId id="2147483808" r:id="rId2"/>
    <p:sldLayoutId id="2147483809" r:id="rId3"/>
    <p:sldLayoutId id="2147483810" r:id="rId4"/>
    <p:sldLayoutId id="2147483811" r:id="rId5"/>
    <p:sldLayoutId id="2147483812" r:id="rId6"/>
    <p:sldLayoutId id="2147483813" r:id="rId7"/>
    <p:sldLayoutId id="2147483814" r:id="rId8"/>
    <p:sldLayoutId id="2147483815" r:id="rId9"/>
    <p:sldLayoutId id="2147483816" r:id="rId10"/>
    <p:sldLayoutId id="2147483817" r:id="rId11"/>
  </p:sldLayoutIdLst>
  <p:hf hdr="0" ft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png"/><Relationship Id="rId7" Type="http://schemas.openxmlformats.org/officeDocument/2006/relationships/image" Target="../media/image9.png"/><Relationship Id="rId2" Type="http://schemas.openxmlformats.org/officeDocument/2006/relationships/image" Target="../media/image1.jpeg"/><Relationship Id="rId1" Type="http://schemas.openxmlformats.org/officeDocument/2006/relationships/slideLayout" Target="../slideLayouts/slideLayout4.xml"/><Relationship Id="rId6" Type="http://schemas.openxmlformats.org/officeDocument/2006/relationships/image" Target="../media/image8.jpeg"/><Relationship Id="rId5" Type="http://schemas.openxmlformats.org/officeDocument/2006/relationships/image" Target="../media/image7.png"/><Relationship Id="rId4" Type="http://schemas.openxmlformats.org/officeDocument/2006/relationships/image" Target="../media/image6.png"/></Relationships>
</file>

<file path=ppt/slides/_rels/slide10.xml.rels><?xml version="1.0" encoding="UTF-8" standalone="yes"?>
<Relationships xmlns="http://schemas.openxmlformats.org/package/2006/relationships"><Relationship Id="rId8" Type="http://schemas.openxmlformats.org/officeDocument/2006/relationships/image" Target="../media/image35.svg"/><Relationship Id="rId13" Type="http://schemas.openxmlformats.org/officeDocument/2006/relationships/image" Target="../media/image40.png"/><Relationship Id="rId3" Type="http://schemas.openxmlformats.org/officeDocument/2006/relationships/image" Target="../media/image30.png"/><Relationship Id="rId7" Type="http://schemas.openxmlformats.org/officeDocument/2006/relationships/image" Target="../media/image34.png"/><Relationship Id="rId12" Type="http://schemas.openxmlformats.org/officeDocument/2006/relationships/image" Target="../media/image39.svg"/><Relationship Id="rId2" Type="http://schemas.openxmlformats.org/officeDocument/2006/relationships/notesSlide" Target="../notesSlides/notesSlide1.xml"/><Relationship Id="rId1" Type="http://schemas.openxmlformats.org/officeDocument/2006/relationships/slideLayout" Target="../slideLayouts/slideLayout10.xml"/><Relationship Id="rId6" Type="http://schemas.openxmlformats.org/officeDocument/2006/relationships/image" Target="../media/image33.svg"/><Relationship Id="rId11" Type="http://schemas.openxmlformats.org/officeDocument/2006/relationships/image" Target="../media/image38.png"/><Relationship Id="rId5" Type="http://schemas.openxmlformats.org/officeDocument/2006/relationships/image" Target="../media/image32.png"/><Relationship Id="rId10" Type="http://schemas.openxmlformats.org/officeDocument/2006/relationships/image" Target="../media/image37.svg"/><Relationship Id="rId4" Type="http://schemas.openxmlformats.org/officeDocument/2006/relationships/image" Target="../media/image31.svg"/><Relationship Id="rId9" Type="http://schemas.openxmlformats.org/officeDocument/2006/relationships/image" Target="../media/image36.png"/><Relationship Id="rId14" Type="http://schemas.openxmlformats.org/officeDocument/2006/relationships/image" Target="../media/image41.sv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0.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9.xml.rels><?xml version="1.0" encoding="UTF-8" standalone="yes"?>
<Relationships xmlns="http://schemas.openxmlformats.org/package/2006/relationships"><Relationship Id="rId8" Type="http://schemas.openxmlformats.org/officeDocument/2006/relationships/image" Target="../media/image47.svg"/><Relationship Id="rId13" Type="http://schemas.openxmlformats.org/officeDocument/2006/relationships/image" Target="../media/image52.png"/><Relationship Id="rId3" Type="http://schemas.openxmlformats.org/officeDocument/2006/relationships/image" Target="../media/image42.png"/><Relationship Id="rId7" Type="http://schemas.openxmlformats.org/officeDocument/2006/relationships/image" Target="../media/image46.png"/><Relationship Id="rId12" Type="http://schemas.openxmlformats.org/officeDocument/2006/relationships/image" Target="../media/image51.svg"/><Relationship Id="rId2" Type="http://schemas.openxmlformats.org/officeDocument/2006/relationships/notesSlide" Target="../notesSlides/notesSlide3.xml"/><Relationship Id="rId1" Type="http://schemas.openxmlformats.org/officeDocument/2006/relationships/slideLayout" Target="../slideLayouts/slideLayout10.xml"/><Relationship Id="rId6" Type="http://schemas.openxmlformats.org/officeDocument/2006/relationships/image" Target="../media/image45.svg"/><Relationship Id="rId11" Type="http://schemas.openxmlformats.org/officeDocument/2006/relationships/image" Target="../media/image50.png"/><Relationship Id="rId5" Type="http://schemas.openxmlformats.org/officeDocument/2006/relationships/image" Target="../media/image44.png"/><Relationship Id="rId10" Type="http://schemas.openxmlformats.org/officeDocument/2006/relationships/image" Target="../media/image49.svg"/><Relationship Id="rId4" Type="http://schemas.openxmlformats.org/officeDocument/2006/relationships/image" Target="../media/image43.svg"/><Relationship Id="rId9" Type="http://schemas.openxmlformats.org/officeDocument/2006/relationships/image" Target="../media/image48.png"/><Relationship Id="rId14" Type="http://schemas.openxmlformats.org/officeDocument/2006/relationships/image" Target="../media/image53.svg"/></Relationships>
</file>

<file path=ppt/slides/_rels/slide2.xml.rels><?xml version="1.0" encoding="UTF-8" standalone="yes"?>
<Relationships xmlns="http://schemas.openxmlformats.org/package/2006/relationships"><Relationship Id="rId8" Type="http://schemas.openxmlformats.org/officeDocument/2006/relationships/slide" Target="slide13.xml"/><Relationship Id="rId13" Type="http://schemas.openxmlformats.org/officeDocument/2006/relationships/slide" Target="slide19.xml"/><Relationship Id="rId18" Type="http://schemas.openxmlformats.org/officeDocument/2006/relationships/slide" Target="slide36.xml"/><Relationship Id="rId26" Type="http://schemas.openxmlformats.org/officeDocument/2006/relationships/slide" Target="slide52.xml"/><Relationship Id="rId3" Type="http://schemas.openxmlformats.org/officeDocument/2006/relationships/slide" Target="slide6.xml"/><Relationship Id="rId21" Type="http://schemas.openxmlformats.org/officeDocument/2006/relationships/slide" Target="slide47.xml"/><Relationship Id="rId7" Type="http://schemas.openxmlformats.org/officeDocument/2006/relationships/slide" Target="slide12.xml"/><Relationship Id="rId12" Type="http://schemas.openxmlformats.org/officeDocument/2006/relationships/slide" Target="slide17.xml"/><Relationship Id="rId17" Type="http://schemas.openxmlformats.org/officeDocument/2006/relationships/slide" Target="slide32.xml"/><Relationship Id="rId25" Type="http://schemas.openxmlformats.org/officeDocument/2006/relationships/slide" Target="slide51.xml"/><Relationship Id="rId2" Type="http://schemas.openxmlformats.org/officeDocument/2006/relationships/slide" Target="slide5.xml"/><Relationship Id="rId16" Type="http://schemas.openxmlformats.org/officeDocument/2006/relationships/slide" Target="slide28.xml"/><Relationship Id="rId20" Type="http://schemas.openxmlformats.org/officeDocument/2006/relationships/slide" Target="slide46.xml"/><Relationship Id="rId29" Type="http://schemas.openxmlformats.org/officeDocument/2006/relationships/slide" Target="slide62.xml"/><Relationship Id="rId1" Type="http://schemas.openxmlformats.org/officeDocument/2006/relationships/slideLayout" Target="../slideLayouts/slideLayout10.xml"/><Relationship Id="rId6" Type="http://schemas.openxmlformats.org/officeDocument/2006/relationships/slide" Target="slide10.xml"/><Relationship Id="rId11" Type="http://schemas.openxmlformats.org/officeDocument/2006/relationships/slide" Target="slide16.xml"/><Relationship Id="rId24" Type="http://schemas.openxmlformats.org/officeDocument/2006/relationships/slide" Target="slide50.xml"/><Relationship Id="rId32" Type="http://schemas.openxmlformats.org/officeDocument/2006/relationships/slide" Target="slide77.xml"/><Relationship Id="rId5" Type="http://schemas.openxmlformats.org/officeDocument/2006/relationships/slide" Target="slide9.xml"/><Relationship Id="rId15" Type="http://schemas.openxmlformats.org/officeDocument/2006/relationships/slide" Target="slide24.xml"/><Relationship Id="rId23" Type="http://schemas.openxmlformats.org/officeDocument/2006/relationships/slide" Target="slide49.xml"/><Relationship Id="rId28" Type="http://schemas.openxmlformats.org/officeDocument/2006/relationships/slide" Target="slide55.xml"/><Relationship Id="rId10" Type="http://schemas.openxmlformats.org/officeDocument/2006/relationships/slide" Target="slide15.xml"/><Relationship Id="rId19" Type="http://schemas.openxmlformats.org/officeDocument/2006/relationships/slide" Target="slide40.xml"/><Relationship Id="rId31" Type="http://schemas.openxmlformats.org/officeDocument/2006/relationships/slide" Target="slide74.xml"/><Relationship Id="rId4" Type="http://schemas.openxmlformats.org/officeDocument/2006/relationships/slide" Target="slide7.xml"/><Relationship Id="rId9" Type="http://schemas.openxmlformats.org/officeDocument/2006/relationships/slide" Target="slide14.xml"/><Relationship Id="rId14" Type="http://schemas.openxmlformats.org/officeDocument/2006/relationships/slide" Target="slide20.xml"/><Relationship Id="rId22" Type="http://schemas.openxmlformats.org/officeDocument/2006/relationships/slide" Target="slide48.xml"/><Relationship Id="rId27" Type="http://schemas.openxmlformats.org/officeDocument/2006/relationships/slide" Target="slide53.xml"/><Relationship Id="rId30" Type="http://schemas.openxmlformats.org/officeDocument/2006/relationships/slide" Target="slide71.xml"/></Relationships>
</file>

<file path=ppt/slides/_rels/slide20.xml.rels><?xml version="1.0" encoding="UTF-8" standalone="yes"?>
<Relationships xmlns="http://schemas.openxmlformats.org/package/2006/relationships"><Relationship Id="rId3" Type="http://schemas.openxmlformats.org/officeDocument/2006/relationships/image" Target="../media/image43.svg"/><Relationship Id="rId2" Type="http://schemas.openxmlformats.org/officeDocument/2006/relationships/image" Target="../media/image42.png"/><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3" Type="http://schemas.openxmlformats.org/officeDocument/2006/relationships/image" Target="../media/image43.svg"/><Relationship Id="rId2" Type="http://schemas.openxmlformats.org/officeDocument/2006/relationships/image" Target="../media/image42.png"/><Relationship Id="rId1" Type="http://schemas.openxmlformats.org/officeDocument/2006/relationships/slideLayout" Target="../slideLayouts/slideLayout10.xml"/></Relationships>
</file>

<file path=ppt/slides/_rels/slide22.xml.rels><?xml version="1.0" encoding="UTF-8" standalone="yes"?>
<Relationships xmlns="http://schemas.openxmlformats.org/package/2006/relationships"><Relationship Id="rId3" Type="http://schemas.openxmlformats.org/officeDocument/2006/relationships/image" Target="../media/image43.svg"/><Relationship Id="rId2" Type="http://schemas.openxmlformats.org/officeDocument/2006/relationships/image" Target="../media/image42.png"/><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4.xml"/><Relationship Id="rId1" Type="http://schemas.openxmlformats.org/officeDocument/2006/relationships/slideLayout" Target="../slideLayouts/slideLayout10.xml"/><Relationship Id="rId4" Type="http://schemas.openxmlformats.org/officeDocument/2006/relationships/image" Target="../media/image43.svg"/></Relationships>
</file>

<file path=ppt/slides/_rels/slide24.xml.rels><?xml version="1.0" encoding="UTF-8" standalone="yes"?>
<Relationships xmlns="http://schemas.openxmlformats.org/package/2006/relationships"><Relationship Id="rId3" Type="http://schemas.openxmlformats.org/officeDocument/2006/relationships/image" Target="../media/image45.svg"/><Relationship Id="rId2" Type="http://schemas.openxmlformats.org/officeDocument/2006/relationships/image" Target="../media/image44.png"/><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3" Type="http://schemas.openxmlformats.org/officeDocument/2006/relationships/image" Target="../media/image45.svg"/><Relationship Id="rId2" Type="http://schemas.openxmlformats.org/officeDocument/2006/relationships/image" Target="../media/image44.png"/><Relationship Id="rId1" Type="http://schemas.openxmlformats.org/officeDocument/2006/relationships/slideLayout" Target="../slideLayouts/slideLayout10.xml"/></Relationships>
</file>

<file path=ppt/slides/_rels/slide26.xml.rels><?xml version="1.0" encoding="UTF-8" standalone="yes"?>
<Relationships xmlns="http://schemas.openxmlformats.org/package/2006/relationships"><Relationship Id="rId3" Type="http://schemas.openxmlformats.org/officeDocument/2006/relationships/image" Target="../media/image45.svg"/><Relationship Id="rId2" Type="http://schemas.openxmlformats.org/officeDocument/2006/relationships/image" Target="../media/image44.png"/><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5.xml"/><Relationship Id="rId1" Type="http://schemas.openxmlformats.org/officeDocument/2006/relationships/slideLayout" Target="../slideLayouts/slideLayout10.xml"/><Relationship Id="rId4" Type="http://schemas.openxmlformats.org/officeDocument/2006/relationships/image" Target="../media/image45.svg"/></Relationships>
</file>

<file path=ppt/slides/_rels/slide28.xml.rels><?xml version="1.0" encoding="UTF-8" standalone="yes"?>
<Relationships xmlns="http://schemas.openxmlformats.org/package/2006/relationships"><Relationship Id="rId3" Type="http://schemas.openxmlformats.org/officeDocument/2006/relationships/image" Target="../media/image49.svg"/><Relationship Id="rId2" Type="http://schemas.openxmlformats.org/officeDocument/2006/relationships/image" Target="../media/image48.png"/><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6.xml"/><Relationship Id="rId1" Type="http://schemas.openxmlformats.org/officeDocument/2006/relationships/slideLayout" Target="../slideLayouts/slideLayout10.xml"/><Relationship Id="rId4" Type="http://schemas.openxmlformats.org/officeDocument/2006/relationships/image" Target="../media/image49.sv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3" Type="http://schemas.openxmlformats.org/officeDocument/2006/relationships/image" Target="../media/image49.svg"/><Relationship Id="rId2" Type="http://schemas.openxmlformats.org/officeDocument/2006/relationships/image" Target="../media/image48.png"/><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7.xml"/><Relationship Id="rId1" Type="http://schemas.openxmlformats.org/officeDocument/2006/relationships/slideLayout" Target="../slideLayouts/slideLayout10.xml"/><Relationship Id="rId4" Type="http://schemas.openxmlformats.org/officeDocument/2006/relationships/image" Target="../media/image49.svg"/></Relationships>
</file>

<file path=ppt/slides/_rels/slide32.xml.rels><?xml version="1.0" encoding="UTF-8" standalone="yes"?>
<Relationships xmlns="http://schemas.openxmlformats.org/package/2006/relationships"><Relationship Id="rId3" Type="http://schemas.openxmlformats.org/officeDocument/2006/relationships/image" Target="../media/image51.svg"/><Relationship Id="rId2" Type="http://schemas.openxmlformats.org/officeDocument/2006/relationships/image" Target="../media/image50.png"/><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notesSlide" Target="../notesSlides/notesSlide8.xml"/><Relationship Id="rId1" Type="http://schemas.openxmlformats.org/officeDocument/2006/relationships/slideLayout" Target="../slideLayouts/slideLayout10.xml"/><Relationship Id="rId4" Type="http://schemas.openxmlformats.org/officeDocument/2006/relationships/image" Target="../media/image51.svg"/></Relationships>
</file>

<file path=ppt/slides/_rels/slide34.xml.rels><?xml version="1.0" encoding="UTF-8" standalone="yes"?>
<Relationships xmlns="http://schemas.openxmlformats.org/package/2006/relationships"><Relationship Id="rId3" Type="http://schemas.openxmlformats.org/officeDocument/2006/relationships/image" Target="../media/image51.svg"/><Relationship Id="rId2" Type="http://schemas.openxmlformats.org/officeDocument/2006/relationships/image" Target="../media/image50.png"/><Relationship Id="rId1" Type="http://schemas.openxmlformats.org/officeDocument/2006/relationships/slideLayout" Target="../slideLayouts/slideLayout4.xml"/></Relationships>
</file>

<file path=ppt/slides/_rels/slide35.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notesSlide" Target="../notesSlides/notesSlide9.xml"/><Relationship Id="rId1" Type="http://schemas.openxmlformats.org/officeDocument/2006/relationships/slideLayout" Target="../slideLayouts/slideLayout10.xml"/><Relationship Id="rId4" Type="http://schemas.openxmlformats.org/officeDocument/2006/relationships/image" Target="../media/image51.svg"/></Relationships>
</file>

<file path=ppt/slides/_rels/slide36.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10.xml"/><Relationship Id="rId1" Type="http://schemas.openxmlformats.org/officeDocument/2006/relationships/slideLayout" Target="../slideLayouts/slideLayout4.xml"/><Relationship Id="rId4" Type="http://schemas.openxmlformats.org/officeDocument/2006/relationships/image" Target="../media/image47.svg"/></Relationships>
</file>

<file path=ppt/slides/_rels/slide37.xml.rels><?xml version="1.0" encoding="UTF-8" standalone="yes"?>
<Relationships xmlns="http://schemas.openxmlformats.org/package/2006/relationships"><Relationship Id="rId3" Type="http://schemas.openxmlformats.org/officeDocument/2006/relationships/image" Target="../media/image47.svg"/><Relationship Id="rId2" Type="http://schemas.openxmlformats.org/officeDocument/2006/relationships/image" Target="../media/image46.png"/><Relationship Id="rId1" Type="http://schemas.openxmlformats.org/officeDocument/2006/relationships/slideLayout" Target="../slideLayouts/slideLayout10.xml"/></Relationships>
</file>

<file path=ppt/slides/_rels/slide38.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11.xml"/><Relationship Id="rId1" Type="http://schemas.openxmlformats.org/officeDocument/2006/relationships/slideLayout" Target="../slideLayouts/slideLayout4.xml"/><Relationship Id="rId4" Type="http://schemas.openxmlformats.org/officeDocument/2006/relationships/image" Target="../media/image47.svg"/></Relationships>
</file>

<file path=ppt/slides/_rels/slide39.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12.xml"/><Relationship Id="rId1" Type="http://schemas.openxmlformats.org/officeDocument/2006/relationships/slideLayout" Target="../slideLayouts/slideLayout10.xml"/><Relationship Id="rId4" Type="http://schemas.openxmlformats.org/officeDocument/2006/relationships/image" Target="../media/image47.sv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0.xml.rels><?xml version="1.0" encoding="UTF-8" standalone="yes"?>
<Relationships xmlns="http://schemas.openxmlformats.org/package/2006/relationships"><Relationship Id="rId3" Type="http://schemas.openxmlformats.org/officeDocument/2006/relationships/image" Target="../media/image55.svg"/><Relationship Id="rId2" Type="http://schemas.openxmlformats.org/officeDocument/2006/relationships/image" Target="../media/image54.png"/><Relationship Id="rId1" Type="http://schemas.openxmlformats.org/officeDocument/2006/relationships/slideLayout" Target="../slideLayouts/slideLayout5.xml"/></Relationships>
</file>

<file path=ppt/slides/_rels/slide41.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notesSlide" Target="../notesSlides/notesSlide13.xml"/><Relationship Id="rId1" Type="http://schemas.openxmlformats.org/officeDocument/2006/relationships/slideLayout" Target="../slideLayouts/slideLayout11.xml"/><Relationship Id="rId4" Type="http://schemas.openxmlformats.org/officeDocument/2006/relationships/image" Target="../media/image55.svg"/></Relationships>
</file>

<file path=ppt/slides/_rels/slide42.xml.rels><?xml version="1.0" encoding="UTF-8" standalone="yes"?>
<Relationships xmlns="http://schemas.openxmlformats.org/package/2006/relationships"><Relationship Id="rId3" Type="http://schemas.openxmlformats.org/officeDocument/2006/relationships/image" Target="../media/image55.svg"/><Relationship Id="rId2" Type="http://schemas.openxmlformats.org/officeDocument/2006/relationships/image" Target="../media/image54.png"/><Relationship Id="rId1" Type="http://schemas.openxmlformats.org/officeDocument/2006/relationships/slideLayout" Target="../slideLayouts/slideLayout5.xml"/></Relationships>
</file>

<file path=ppt/slides/_rels/slide43.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notesSlide" Target="../notesSlides/notesSlide14.xml"/><Relationship Id="rId1" Type="http://schemas.openxmlformats.org/officeDocument/2006/relationships/slideLayout" Target="../slideLayouts/slideLayout11.xml"/><Relationship Id="rId4" Type="http://schemas.openxmlformats.org/officeDocument/2006/relationships/image" Target="../media/image55.svg"/></Relationships>
</file>

<file path=ppt/slides/_rels/slide44.xml.rels><?xml version="1.0" encoding="UTF-8" standalone="yes"?>
<Relationships xmlns="http://schemas.openxmlformats.org/package/2006/relationships"><Relationship Id="rId8" Type="http://schemas.openxmlformats.org/officeDocument/2006/relationships/image" Target="../media/image47.svg"/><Relationship Id="rId13" Type="http://schemas.openxmlformats.org/officeDocument/2006/relationships/image" Target="../media/image52.png"/><Relationship Id="rId3" Type="http://schemas.openxmlformats.org/officeDocument/2006/relationships/image" Target="../media/image42.png"/><Relationship Id="rId7" Type="http://schemas.openxmlformats.org/officeDocument/2006/relationships/image" Target="../media/image46.png"/><Relationship Id="rId12" Type="http://schemas.openxmlformats.org/officeDocument/2006/relationships/image" Target="../media/image51.svg"/><Relationship Id="rId2" Type="http://schemas.openxmlformats.org/officeDocument/2006/relationships/notesSlide" Target="../notesSlides/notesSlide15.xml"/><Relationship Id="rId1" Type="http://schemas.openxmlformats.org/officeDocument/2006/relationships/slideLayout" Target="../slideLayouts/slideLayout10.xml"/><Relationship Id="rId6" Type="http://schemas.openxmlformats.org/officeDocument/2006/relationships/image" Target="../media/image45.svg"/><Relationship Id="rId11" Type="http://schemas.openxmlformats.org/officeDocument/2006/relationships/image" Target="../media/image50.png"/><Relationship Id="rId5" Type="http://schemas.openxmlformats.org/officeDocument/2006/relationships/image" Target="../media/image44.png"/><Relationship Id="rId10" Type="http://schemas.openxmlformats.org/officeDocument/2006/relationships/image" Target="../media/image49.svg"/><Relationship Id="rId4" Type="http://schemas.openxmlformats.org/officeDocument/2006/relationships/image" Target="../media/image43.svg"/><Relationship Id="rId9" Type="http://schemas.openxmlformats.org/officeDocument/2006/relationships/image" Target="../media/image48.png"/><Relationship Id="rId14" Type="http://schemas.openxmlformats.org/officeDocument/2006/relationships/image" Target="../media/image53.svg"/></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47.xml.rels><?xml version="1.0" encoding="UTF-8" standalone="yes"?>
<Relationships xmlns="http://schemas.openxmlformats.org/package/2006/relationships"><Relationship Id="rId8" Type="http://schemas.openxmlformats.org/officeDocument/2006/relationships/image" Target="../media/image59.png"/><Relationship Id="rId13" Type="http://schemas.openxmlformats.org/officeDocument/2006/relationships/image" Target="../media/image64.svg"/><Relationship Id="rId3" Type="http://schemas.openxmlformats.org/officeDocument/2006/relationships/hyperlink" Target="https://www.ons.gov.uk/peoplepopulationandcommunity/healthandsocialcare/healthandwellbeing/datasets/coronavirusandvaccinehesitancygreatbritain" TargetMode="External"/><Relationship Id="rId7" Type="http://schemas.openxmlformats.org/officeDocument/2006/relationships/image" Target="../media/image58.svg"/><Relationship Id="rId12" Type="http://schemas.openxmlformats.org/officeDocument/2006/relationships/image" Target="../media/image63.png"/><Relationship Id="rId17" Type="http://schemas.openxmlformats.org/officeDocument/2006/relationships/hyperlink" Target="https://www.ealing.gov.uk/downloads/download/5749/ealing_covid-19_outbreak_prevention_and_control_plan" TargetMode="External"/><Relationship Id="rId2" Type="http://schemas.openxmlformats.org/officeDocument/2006/relationships/notesSlide" Target="../notesSlides/notesSlide16.xml"/><Relationship Id="rId16" Type="http://schemas.openxmlformats.org/officeDocument/2006/relationships/image" Target="../media/image67.svg"/><Relationship Id="rId1" Type="http://schemas.openxmlformats.org/officeDocument/2006/relationships/slideLayout" Target="../slideLayouts/slideLayout13.xml"/><Relationship Id="rId6" Type="http://schemas.openxmlformats.org/officeDocument/2006/relationships/image" Target="../media/image57.png"/><Relationship Id="rId11" Type="http://schemas.openxmlformats.org/officeDocument/2006/relationships/image" Target="../media/image62.svg"/><Relationship Id="rId5" Type="http://schemas.openxmlformats.org/officeDocument/2006/relationships/image" Target="../media/image56.png"/><Relationship Id="rId15" Type="http://schemas.openxmlformats.org/officeDocument/2006/relationships/image" Target="../media/image66.png"/><Relationship Id="rId10" Type="http://schemas.openxmlformats.org/officeDocument/2006/relationships/image" Target="../media/image61.png"/><Relationship Id="rId4" Type="http://schemas.openxmlformats.org/officeDocument/2006/relationships/hyperlink" Target="https://reports.opensafely.org/reports/vaccine-coverage/" TargetMode="External"/><Relationship Id="rId9" Type="http://schemas.openxmlformats.org/officeDocument/2006/relationships/image" Target="../media/image60.svg"/><Relationship Id="rId14" Type="http://schemas.openxmlformats.org/officeDocument/2006/relationships/image" Target="../media/image65.png"/></Relationships>
</file>

<file path=ppt/slides/_rels/slide48.xml.rels><?xml version="1.0" encoding="UTF-8" standalone="yes"?>
<Relationships xmlns="http://schemas.openxmlformats.org/package/2006/relationships"><Relationship Id="rId8" Type="http://schemas.openxmlformats.org/officeDocument/2006/relationships/image" Target="../media/image73.svg"/><Relationship Id="rId13" Type="http://schemas.openxmlformats.org/officeDocument/2006/relationships/hyperlink" Target="https://modgov.lbbd.gov.uk/internet/documents/s133319/Appendix%201%20ICP%20Update.pdf" TargetMode="External"/><Relationship Id="rId3" Type="http://schemas.openxmlformats.org/officeDocument/2006/relationships/image" Target="../media/image68.png"/><Relationship Id="rId7" Type="http://schemas.openxmlformats.org/officeDocument/2006/relationships/image" Target="../media/image72.png"/><Relationship Id="rId12" Type="http://schemas.openxmlformats.org/officeDocument/2006/relationships/image" Target="../media/image77.svg"/><Relationship Id="rId2" Type="http://schemas.openxmlformats.org/officeDocument/2006/relationships/notesSlide" Target="../notesSlides/notesSlide17.xml"/><Relationship Id="rId1" Type="http://schemas.openxmlformats.org/officeDocument/2006/relationships/slideLayout" Target="../slideLayouts/slideLayout13.xml"/><Relationship Id="rId6" Type="http://schemas.openxmlformats.org/officeDocument/2006/relationships/image" Target="../media/image71.svg"/><Relationship Id="rId11" Type="http://schemas.openxmlformats.org/officeDocument/2006/relationships/image" Target="../media/image76.png"/><Relationship Id="rId5" Type="http://schemas.openxmlformats.org/officeDocument/2006/relationships/image" Target="../media/image70.png"/><Relationship Id="rId10" Type="http://schemas.openxmlformats.org/officeDocument/2006/relationships/image" Target="../media/image75.svg"/><Relationship Id="rId4" Type="http://schemas.openxmlformats.org/officeDocument/2006/relationships/image" Target="../media/image69.svg"/><Relationship Id="rId9" Type="http://schemas.openxmlformats.org/officeDocument/2006/relationships/image" Target="../media/image74.png"/></Relationships>
</file>

<file path=ppt/slides/_rels/slide49.xml.rels><?xml version="1.0" encoding="UTF-8" standalone="yes"?>
<Relationships xmlns="http://schemas.openxmlformats.org/package/2006/relationships"><Relationship Id="rId8" Type="http://schemas.openxmlformats.org/officeDocument/2006/relationships/image" Target="../media/image81.svg"/><Relationship Id="rId3" Type="http://schemas.openxmlformats.org/officeDocument/2006/relationships/image" Target="../media/image70.png"/><Relationship Id="rId7" Type="http://schemas.openxmlformats.org/officeDocument/2006/relationships/image" Target="../media/image80.png"/><Relationship Id="rId2" Type="http://schemas.openxmlformats.org/officeDocument/2006/relationships/notesSlide" Target="../notesSlides/notesSlide18.xml"/><Relationship Id="rId1" Type="http://schemas.openxmlformats.org/officeDocument/2006/relationships/slideLayout" Target="../slideLayouts/slideLayout13.xml"/><Relationship Id="rId6" Type="http://schemas.openxmlformats.org/officeDocument/2006/relationships/image" Target="../media/image79.svg"/><Relationship Id="rId5" Type="http://schemas.openxmlformats.org/officeDocument/2006/relationships/image" Target="../media/image78.png"/><Relationship Id="rId10" Type="http://schemas.openxmlformats.org/officeDocument/2006/relationships/image" Target="../media/image83.svg"/><Relationship Id="rId4" Type="http://schemas.openxmlformats.org/officeDocument/2006/relationships/image" Target="../media/image71.svg"/><Relationship Id="rId9" Type="http://schemas.openxmlformats.org/officeDocument/2006/relationships/image" Target="../media/image82.png"/></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10.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50.xml.rels><?xml version="1.0" encoding="UTF-8" standalone="yes"?>
<Relationships xmlns="http://schemas.openxmlformats.org/package/2006/relationships"><Relationship Id="rId8" Type="http://schemas.openxmlformats.org/officeDocument/2006/relationships/image" Target="../media/image85.svg"/><Relationship Id="rId13" Type="http://schemas.openxmlformats.org/officeDocument/2006/relationships/image" Target="../media/image90.png"/><Relationship Id="rId3" Type="http://schemas.openxmlformats.org/officeDocument/2006/relationships/image" Target="../media/image68.png"/><Relationship Id="rId7" Type="http://schemas.openxmlformats.org/officeDocument/2006/relationships/image" Target="../media/image84.png"/><Relationship Id="rId12" Type="http://schemas.openxmlformats.org/officeDocument/2006/relationships/image" Target="../media/image89.svg"/><Relationship Id="rId2" Type="http://schemas.openxmlformats.org/officeDocument/2006/relationships/notesSlide" Target="../notesSlides/notesSlide19.xml"/><Relationship Id="rId16" Type="http://schemas.openxmlformats.org/officeDocument/2006/relationships/image" Target="../media/image93.svg"/><Relationship Id="rId1" Type="http://schemas.openxmlformats.org/officeDocument/2006/relationships/slideLayout" Target="../slideLayouts/slideLayout13.xml"/><Relationship Id="rId6" Type="http://schemas.openxmlformats.org/officeDocument/2006/relationships/image" Target="../media/image60.svg"/><Relationship Id="rId11" Type="http://schemas.openxmlformats.org/officeDocument/2006/relationships/image" Target="../media/image88.png"/><Relationship Id="rId5" Type="http://schemas.openxmlformats.org/officeDocument/2006/relationships/image" Target="../media/image59.png"/><Relationship Id="rId15" Type="http://schemas.openxmlformats.org/officeDocument/2006/relationships/image" Target="../media/image92.png"/><Relationship Id="rId10" Type="http://schemas.openxmlformats.org/officeDocument/2006/relationships/image" Target="../media/image87.svg"/><Relationship Id="rId4" Type="http://schemas.openxmlformats.org/officeDocument/2006/relationships/image" Target="../media/image69.svg"/><Relationship Id="rId9" Type="http://schemas.openxmlformats.org/officeDocument/2006/relationships/image" Target="../media/image86.png"/><Relationship Id="rId14" Type="http://schemas.openxmlformats.org/officeDocument/2006/relationships/image" Target="../media/image91.svg"/></Relationships>
</file>

<file path=ppt/slides/_rels/slide51.xml.rels><?xml version="1.0" encoding="UTF-8" standalone="yes"?>
<Relationships xmlns="http://schemas.openxmlformats.org/package/2006/relationships"><Relationship Id="rId8" Type="http://schemas.openxmlformats.org/officeDocument/2006/relationships/image" Target="../media/image83.svg"/><Relationship Id="rId3" Type="http://schemas.openxmlformats.org/officeDocument/2006/relationships/image" Target="../media/image68.png"/><Relationship Id="rId7" Type="http://schemas.openxmlformats.org/officeDocument/2006/relationships/image" Target="../media/image82.png"/><Relationship Id="rId2" Type="http://schemas.openxmlformats.org/officeDocument/2006/relationships/notesSlide" Target="../notesSlides/notesSlide20.xml"/><Relationship Id="rId1" Type="http://schemas.openxmlformats.org/officeDocument/2006/relationships/slideLayout" Target="../slideLayouts/slideLayout13.xml"/><Relationship Id="rId6" Type="http://schemas.openxmlformats.org/officeDocument/2006/relationships/image" Target="../media/image95.svg"/><Relationship Id="rId11" Type="http://schemas.openxmlformats.org/officeDocument/2006/relationships/hyperlink" Target="https://www.camden.gov.uk/documents/20142/1006758/Camden+Health+and+Care+Citizens%27+Assembly+-+Final+Report+%28full%29.pdf/c7250d37-5c6c-5778-0c83-7105864a184c?t=1608110668706&amp;download=true" TargetMode="External"/><Relationship Id="rId5" Type="http://schemas.openxmlformats.org/officeDocument/2006/relationships/image" Target="../media/image94.png"/><Relationship Id="rId10" Type="http://schemas.openxmlformats.org/officeDocument/2006/relationships/image" Target="../media/image97.svg"/><Relationship Id="rId4" Type="http://schemas.openxmlformats.org/officeDocument/2006/relationships/image" Target="../media/image69.svg"/><Relationship Id="rId9" Type="http://schemas.openxmlformats.org/officeDocument/2006/relationships/image" Target="../media/image96.png"/></Relationships>
</file>

<file path=ppt/slides/_rels/slide52.xml.rels><?xml version="1.0" encoding="UTF-8" standalone="yes"?>
<Relationships xmlns="http://schemas.openxmlformats.org/package/2006/relationships"><Relationship Id="rId8" Type="http://schemas.openxmlformats.org/officeDocument/2006/relationships/image" Target="../media/image103.svg"/><Relationship Id="rId13" Type="http://schemas.openxmlformats.org/officeDocument/2006/relationships/image" Target="../media/image68.png"/><Relationship Id="rId3" Type="http://schemas.openxmlformats.org/officeDocument/2006/relationships/image" Target="../media/image98.png"/><Relationship Id="rId7" Type="http://schemas.openxmlformats.org/officeDocument/2006/relationships/image" Target="../media/image102.png"/><Relationship Id="rId12" Type="http://schemas.openxmlformats.org/officeDocument/2006/relationships/image" Target="../media/image107.svg"/><Relationship Id="rId2" Type="http://schemas.openxmlformats.org/officeDocument/2006/relationships/notesSlide" Target="../notesSlides/notesSlide21.xml"/><Relationship Id="rId1" Type="http://schemas.openxmlformats.org/officeDocument/2006/relationships/slideLayout" Target="../slideLayouts/slideLayout13.xml"/><Relationship Id="rId6" Type="http://schemas.openxmlformats.org/officeDocument/2006/relationships/image" Target="../media/image101.svg"/><Relationship Id="rId11" Type="http://schemas.openxmlformats.org/officeDocument/2006/relationships/image" Target="../media/image106.png"/><Relationship Id="rId5" Type="http://schemas.openxmlformats.org/officeDocument/2006/relationships/image" Target="../media/image100.png"/><Relationship Id="rId10" Type="http://schemas.openxmlformats.org/officeDocument/2006/relationships/image" Target="../media/image105.svg"/><Relationship Id="rId4" Type="http://schemas.openxmlformats.org/officeDocument/2006/relationships/image" Target="../media/image99.svg"/><Relationship Id="rId9" Type="http://schemas.openxmlformats.org/officeDocument/2006/relationships/image" Target="../media/image104.png"/><Relationship Id="rId14" Type="http://schemas.openxmlformats.org/officeDocument/2006/relationships/image" Target="../media/image69.svg"/></Relationships>
</file>

<file path=ppt/slides/_rels/slide53.xml.rels><?xml version="1.0" encoding="UTF-8" standalone="yes"?>
<Relationships xmlns="http://schemas.openxmlformats.org/package/2006/relationships"><Relationship Id="rId8" Type="http://schemas.openxmlformats.org/officeDocument/2006/relationships/image" Target="../media/image111.svg"/><Relationship Id="rId13" Type="http://schemas.openxmlformats.org/officeDocument/2006/relationships/image" Target="../media/image96.png"/><Relationship Id="rId18" Type="http://schemas.openxmlformats.org/officeDocument/2006/relationships/image" Target="../media/image115.svg"/><Relationship Id="rId3" Type="http://schemas.openxmlformats.org/officeDocument/2006/relationships/image" Target="../media/image57.png"/><Relationship Id="rId7" Type="http://schemas.openxmlformats.org/officeDocument/2006/relationships/image" Target="../media/image110.png"/><Relationship Id="rId12" Type="http://schemas.openxmlformats.org/officeDocument/2006/relationships/image" Target="../media/image113.svg"/><Relationship Id="rId17" Type="http://schemas.openxmlformats.org/officeDocument/2006/relationships/image" Target="../media/image114.png"/><Relationship Id="rId2" Type="http://schemas.openxmlformats.org/officeDocument/2006/relationships/notesSlide" Target="../notesSlides/notesSlide22.xml"/><Relationship Id="rId16" Type="http://schemas.openxmlformats.org/officeDocument/2006/relationships/image" Target="../media/image60.svg"/><Relationship Id="rId1" Type="http://schemas.openxmlformats.org/officeDocument/2006/relationships/slideLayout" Target="../slideLayouts/slideLayout13.xml"/><Relationship Id="rId6" Type="http://schemas.openxmlformats.org/officeDocument/2006/relationships/image" Target="../media/image109.svg"/><Relationship Id="rId11" Type="http://schemas.openxmlformats.org/officeDocument/2006/relationships/image" Target="../media/image112.png"/><Relationship Id="rId5" Type="http://schemas.openxmlformats.org/officeDocument/2006/relationships/image" Target="../media/image108.png"/><Relationship Id="rId15" Type="http://schemas.openxmlformats.org/officeDocument/2006/relationships/image" Target="../media/image59.png"/><Relationship Id="rId10" Type="http://schemas.openxmlformats.org/officeDocument/2006/relationships/image" Target="../media/image93.svg"/><Relationship Id="rId19" Type="http://schemas.openxmlformats.org/officeDocument/2006/relationships/hyperlink" Target="https://www.england.nhs.uk/atlas_case_study/south-london-mental-health-and-community-partnership-slp-nursing-development-programme/" TargetMode="External"/><Relationship Id="rId4" Type="http://schemas.openxmlformats.org/officeDocument/2006/relationships/image" Target="../media/image58.svg"/><Relationship Id="rId9" Type="http://schemas.openxmlformats.org/officeDocument/2006/relationships/image" Target="../media/image92.png"/><Relationship Id="rId14" Type="http://schemas.openxmlformats.org/officeDocument/2006/relationships/image" Target="../media/image97.svg"/></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8" Type="http://schemas.openxmlformats.org/officeDocument/2006/relationships/image" Target="../media/image16.png"/><Relationship Id="rId13" Type="http://schemas.openxmlformats.org/officeDocument/2006/relationships/image" Target="../media/image21.svg"/><Relationship Id="rId18" Type="http://schemas.openxmlformats.org/officeDocument/2006/relationships/image" Target="../media/image26.png"/><Relationship Id="rId3" Type="http://schemas.openxmlformats.org/officeDocument/2006/relationships/image" Target="../media/image11.svg"/><Relationship Id="rId21" Type="http://schemas.openxmlformats.org/officeDocument/2006/relationships/image" Target="../media/image29.svg"/><Relationship Id="rId7" Type="http://schemas.openxmlformats.org/officeDocument/2006/relationships/image" Target="../media/image15.svg"/><Relationship Id="rId12" Type="http://schemas.openxmlformats.org/officeDocument/2006/relationships/image" Target="../media/image20.png"/><Relationship Id="rId17" Type="http://schemas.openxmlformats.org/officeDocument/2006/relationships/image" Target="../media/image25.svg"/><Relationship Id="rId2" Type="http://schemas.openxmlformats.org/officeDocument/2006/relationships/image" Target="../media/image10.png"/><Relationship Id="rId16" Type="http://schemas.openxmlformats.org/officeDocument/2006/relationships/image" Target="../media/image24.png"/><Relationship Id="rId20" Type="http://schemas.openxmlformats.org/officeDocument/2006/relationships/image" Target="../media/image28.png"/><Relationship Id="rId1" Type="http://schemas.openxmlformats.org/officeDocument/2006/relationships/slideLayout" Target="../slideLayouts/slideLayout10.xml"/><Relationship Id="rId6" Type="http://schemas.openxmlformats.org/officeDocument/2006/relationships/image" Target="../media/image14.png"/><Relationship Id="rId11" Type="http://schemas.openxmlformats.org/officeDocument/2006/relationships/image" Target="../media/image19.svg"/><Relationship Id="rId5" Type="http://schemas.openxmlformats.org/officeDocument/2006/relationships/image" Target="../media/image13.svg"/><Relationship Id="rId15" Type="http://schemas.openxmlformats.org/officeDocument/2006/relationships/image" Target="../media/image23.svg"/><Relationship Id="rId10" Type="http://schemas.openxmlformats.org/officeDocument/2006/relationships/image" Target="../media/image18.png"/><Relationship Id="rId19" Type="http://schemas.openxmlformats.org/officeDocument/2006/relationships/image" Target="../media/image27.svg"/><Relationship Id="rId4" Type="http://schemas.openxmlformats.org/officeDocument/2006/relationships/image" Target="../media/image12.png"/><Relationship Id="rId9" Type="http://schemas.openxmlformats.org/officeDocument/2006/relationships/image" Target="../media/image17.svg"/><Relationship Id="rId14" Type="http://schemas.openxmlformats.org/officeDocument/2006/relationships/image" Target="../media/image22.png"/></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82.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2.xml"/></Relationships>
</file>

<file path=ppt/slides/_rels/slide83.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2.xml"/></Relationships>
</file>

<file path=ppt/slides/_rels/slide84.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2.xml"/></Relationships>
</file>

<file path=ppt/slides/_rels/slide85.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2.xml"/></Relationships>
</file>

<file path=ppt/slides/_rels/slide86.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2.xml"/></Relationships>
</file>

<file path=ppt/slides/_rels/slide87.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12.xml"/></Relationships>
</file>

<file path=ppt/slides/_rels/slide88.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Placeholder 19">
            <a:extLst>
              <a:ext uri="{FF2B5EF4-FFF2-40B4-BE49-F238E27FC236}">
                <a16:creationId xmlns:a16="http://schemas.microsoft.com/office/drawing/2014/main" id="{B1F61C11-75FB-46A3-996C-D48A3815872C}"/>
              </a:ext>
            </a:extLst>
          </p:cNvPr>
          <p:cNvPicPr>
            <a:picLocks noChangeAspect="1"/>
          </p:cNvPicPr>
          <p:nvPr/>
        </p:nvPicPr>
        <p:blipFill rotWithShape="1">
          <a:blip r:embed="rId2" cstate="print">
            <a:extLst>
              <a:ext uri="{28A0092B-C50C-407E-A947-70E740481C1C}">
                <a14:useLocalDpi xmlns:a14="http://schemas.microsoft.com/office/drawing/2010/main"/>
              </a:ext>
            </a:extLst>
          </a:blip>
          <a:srcRect/>
          <a:stretch/>
        </p:blipFill>
        <p:spPr>
          <a:xfrm>
            <a:off x="-1" y="0"/>
            <a:ext cx="12192001" cy="6858000"/>
          </a:xfrm>
          <a:prstGeom prst="rect">
            <a:avLst/>
          </a:prstGeom>
        </p:spPr>
      </p:pic>
      <p:sp>
        <p:nvSpPr>
          <p:cNvPr id="23" name="TextBox 22">
            <a:extLst>
              <a:ext uri="{FF2B5EF4-FFF2-40B4-BE49-F238E27FC236}">
                <a16:creationId xmlns:a16="http://schemas.microsoft.com/office/drawing/2014/main" id="{4345FE11-0D44-414A-A474-F3C97436E08C}"/>
              </a:ext>
            </a:extLst>
          </p:cNvPr>
          <p:cNvSpPr txBox="1"/>
          <p:nvPr/>
        </p:nvSpPr>
        <p:spPr>
          <a:xfrm>
            <a:off x="3247230" y="457582"/>
            <a:ext cx="7614067" cy="2154436"/>
          </a:xfrm>
          <a:prstGeom prst="rect">
            <a:avLst/>
          </a:prstGeom>
          <a:noFill/>
        </p:spPr>
        <p:txBody>
          <a:bodyPr wrap="square" rtlCol="0" anchor="ctr">
            <a:spAutoFit/>
          </a:bodyPr>
          <a:lstStyle/>
          <a:p>
            <a:pPr lvl="0">
              <a:spcBef>
                <a:spcPts val="1200"/>
              </a:spcBef>
              <a:spcAft>
                <a:spcPts val="600"/>
              </a:spcAft>
              <a:defRPr/>
            </a:pPr>
            <a:r>
              <a:rPr lang="en-US" sz="1600" dirty="0">
                <a:cs typeface="Calibri" panose="020F0502020204030204" pitchFamily="34" charset="0"/>
              </a:rPr>
              <a:t>London</a:t>
            </a:r>
            <a:r>
              <a:rPr lang="en-US" sz="2000" dirty="0">
                <a:cs typeface="Calibri" panose="020F0502020204030204" pitchFamily="34" charset="0"/>
              </a:rPr>
              <a:t> </a:t>
            </a:r>
            <a:r>
              <a:rPr lang="en-US" sz="1600" dirty="0">
                <a:cs typeface="Calibri" panose="020F0502020204030204" pitchFamily="34" charset="0"/>
              </a:rPr>
              <a:t>Health and Social Care Partnership</a:t>
            </a:r>
          </a:p>
          <a:p>
            <a:pPr lvl="0">
              <a:spcAft>
                <a:spcPts val="600"/>
              </a:spcAft>
              <a:defRPr/>
            </a:pPr>
            <a:r>
              <a:rPr lang="en-US" sz="2800" dirty="0">
                <a:solidFill>
                  <a:srgbClr val="AF5EA1"/>
                </a:solidFill>
                <a:cs typeface="Calibri" panose="020F0502020204030204" pitchFamily="34" charset="0"/>
              </a:rPr>
              <a:t>Accelerating integration, building on the lessons of the pandemic</a:t>
            </a:r>
          </a:p>
          <a:p>
            <a:pPr>
              <a:spcAft>
                <a:spcPts val="600"/>
              </a:spcAft>
              <a:defRPr/>
            </a:pPr>
            <a:r>
              <a:rPr lang="en-US" sz="4800" b="1" dirty="0">
                <a:solidFill>
                  <a:srgbClr val="AF5EA1"/>
                </a:solidFill>
                <a:cs typeface="Calibri" panose="020F0502020204030204" pitchFamily="34" charset="0"/>
              </a:rPr>
              <a:t>“</a:t>
            </a:r>
            <a:r>
              <a:rPr lang="en-US" sz="4400" b="1" dirty="0">
                <a:solidFill>
                  <a:srgbClr val="AF5EA1"/>
                </a:solidFill>
                <a:cs typeface="Calibri" panose="020F0502020204030204" pitchFamily="34" charset="0"/>
              </a:rPr>
              <a:t>If not now, when…?” </a:t>
            </a:r>
            <a:endParaRPr lang="en-US" sz="5400" b="1" dirty="0">
              <a:solidFill>
                <a:srgbClr val="AF5EA1"/>
              </a:solidFill>
              <a:cs typeface="Calibri" panose="020F0502020204030204" pitchFamily="34" charset="0"/>
            </a:endParaRPr>
          </a:p>
        </p:txBody>
      </p:sp>
      <p:sp>
        <p:nvSpPr>
          <p:cNvPr id="7" name="Rectangle 6">
            <a:extLst>
              <a:ext uri="{FF2B5EF4-FFF2-40B4-BE49-F238E27FC236}">
                <a16:creationId xmlns:a16="http://schemas.microsoft.com/office/drawing/2014/main" id="{B2715BEC-C27F-4F08-9722-4FB23C0B094A}"/>
              </a:ext>
            </a:extLst>
          </p:cNvPr>
          <p:cNvSpPr/>
          <p:nvPr/>
        </p:nvSpPr>
        <p:spPr>
          <a:xfrm>
            <a:off x="-40433" y="5318374"/>
            <a:ext cx="12272865" cy="15748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rIns="72000" rtlCol="0" anchor="ctr"/>
          <a:lstStyle/>
          <a:p>
            <a:pPr algn="ctr">
              <a:defRPr/>
            </a:pPr>
            <a:endParaRPr lang="en-GB" sz="1400" dirty="0">
              <a:solidFill>
                <a:srgbClr val="FFFFFF"/>
              </a:solidFill>
              <a:latin typeface="Century Gothic" panose="020F0302020204030204"/>
            </a:endParaRPr>
          </a:p>
        </p:txBody>
      </p:sp>
      <p:pic>
        <p:nvPicPr>
          <p:cNvPr id="5" name="Picture 4">
            <a:extLst>
              <a:ext uri="{FF2B5EF4-FFF2-40B4-BE49-F238E27FC236}">
                <a16:creationId xmlns:a16="http://schemas.microsoft.com/office/drawing/2014/main" id="{355B841B-8022-493A-9365-7009DBC1F599}"/>
              </a:ext>
            </a:extLst>
          </p:cNvPr>
          <p:cNvPicPr>
            <a:picLocks noChangeAspect="1"/>
          </p:cNvPicPr>
          <p:nvPr/>
        </p:nvPicPr>
        <p:blipFill>
          <a:blip r:embed="rId3"/>
          <a:stretch>
            <a:fillRect/>
          </a:stretch>
        </p:blipFill>
        <p:spPr>
          <a:xfrm>
            <a:off x="10081013" y="5647140"/>
            <a:ext cx="1809312" cy="865323"/>
          </a:xfrm>
          <a:prstGeom prst="rect">
            <a:avLst/>
          </a:prstGeom>
        </p:spPr>
      </p:pic>
      <p:pic>
        <p:nvPicPr>
          <p:cNvPr id="3" name="Picture 2">
            <a:extLst>
              <a:ext uri="{FF2B5EF4-FFF2-40B4-BE49-F238E27FC236}">
                <a16:creationId xmlns:a16="http://schemas.microsoft.com/office/drawing/2014/main" id="{8B60F4B3-D102-4B15-902D-5030A4773DB5}"/>
              </a:ext>
            </a:extLst>
          </p:cNvPr>
          <p:cNvPicPr>
            <a:picLocks noChangeAspect="1"/>
          </p:cNvPicPr>
          <p:nvPr/>
        </p:nvPicPr>
        <p:blipFill>
          <a:blip r:embed="rId4"/>
          <a:stretch>
            <a:fillRect/>
          </a:stretch>
        </p:blipFill>
        <p:spPr>
          <a:xfrm>
            <a:off x="2169509" y="5759185"/>
            <a:ext cx="1595264" cy="641233"/>
          </a:xfrm>
          <a:prstGeom prst="rect">
            <a:avLst/>
          </a:prstGeom>
        </p:spPr>
      </p:pic>
      <p:pic>
        <p:nvPicPr>
          <p:cNvPr id="2" name="Picture 1">
            <a:extLst>
              <a:ext uri="{FF2B5EF4-FFF2-40B4-BE49-F238E27FC236}">
                <a16:creationId xmlns:a16="http://schemas.microsoft.com/office/drawing/2014/main" id="{BCF6A1AB-0FB3-4A26-9791-ED0BF6A9334E}"/>
              </a:ext>
            </a:extLst>
          </p:cNvPr>
          <p:cNvPicPr>
            <a:picLocks noChangeAspect="1"/>
          </p:cNvPicPr>
          <p:nvPr/>
        </p:nvPicPr>
        <p:blipFill rotWithShape="1">
          <a:blip r:embed="rId5"/>
          <a:srcRect l="4766"/>
          <a:stretch/>
        </p:blipFill>
        <p:spPr>
          <a:xfrm>
            <a:off x="176158" y="5584540"/>
            <a:ext cx="1519244" cy="990523"/>
          </a:xfrm>
          <a:prstGeom prst="rect">
            <a:avLst/>
          </a:prstGeom>
        </p:spPr>
      </p:pic>
      <p:sp>
        <p:nvSpPr>
          <p:cNvPr id="10" name="TextBox 9">
            <a:extLst>
              <a:ext uri="{FF2B5EF4-FFF2-40B4-BE49-F238E27FC236}">
                <a16:creationId xmlns:a16="http://schemas.microsoft.com/office/drawing/2014/main" id="{41E216D9-3C35-49FB-96C3-69E48E4DE6CC}"/>
              </a:ext>
            </a:extLst>
          </p:cNvPr>
          <p:cNvSpPr txBox="1"/>
          <p:nvPr/>
        </p:nvSpPr>
        <p:spPr>
          <a:xfrm>
            <a:off x="3467396" y="2619734"/>
            <a:ext cx="7173734" cy="646331"/>
          </a:xfrm>
          <a:prstGeom prst="rect">
            <a:avLst/>
          </a:prstGeom>
          <a:noFill/>
        </p:spPr>
        <p:txBody>
          <a:bodyPr wrap="square" rtlCol="0" anchor="ctr">
            <a:spAutoFit/>
          </a:bodyPr>
          <a:lstStyle/>
          <a:p>
            <a:pPr lvl="0">
              <a:defRPr/>
            </a:pPr>
            <a:r>
              <a:rPr lang="en-US" b="1" dirty="0">
                <a:solidFill>
                  <a:srgbClr val="002060"/>
                </a:solidFill>
                <a:latin typeface="Century Gothic" panose="020B0502020202020204" pitchFamily="34" charset="0"/>
              </a:rPr>
              <a:t>Findings and recommendations</a:t>
            </a:r>
          </a:p>
          <a:p>
            <a:pPr lvl="0">
              <a:defRPr/>
            </a:pPr>
            <a:r>
              <a:rPr lang="en-US" b="1" dirty="0">
                <a:solidFill>
                  <a:srgbClr val="002060"/>
                </a:solidFill>
                <a:latin typeface="Century Gothic" panose="020B0502020202020204" pitchFamily="34" charset="0"/>
              </a:rPr>
              <a:t>April to November 2021</a:t>
            </a:r>
          </a:p>
        </p:txBody>
      </p:sp>
      <p:sp>
        <p:nvSpPr>
          <p:cNvPr id="12" name="Subtitle 6">
            <a:extLst>
              <a:ext uri="{FF2B5EF4-FFF2-40B4-BE49-F238E27FC236}">
                <a16:creationId xmlns:a16="http://schemas.microsoft.com/office/drawing/2014/main" id="{E66D2E36-4B7B-44AB-8936-728E110EF529}"/>
              </a:ext>
            </a:extLst>
          </p:cNvPr>
          <p:cNvSpPr txBox="1">
            <a:spLocks/>
          </p:cNvSpPr>
          <p:nvPr/>
        </p:nvSpPr>
        <p:spPr>
          <a:xfrm>
            <a:off x="477980" y="4689579"/>
            <a:ext cx="4023359" cy="571837"/>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sz="2000" dirty="0">
              <a:cs typeface="Calibri"/>
            </a:endParaRPr>
          </a:p>
        </p:txBody>
      </p:sp>
      <p:pic>
        <p:nvPicPr>
          <p:cNvPr id="9" name="Picture 8" descr="A black and white photo of a person's face&#10;&#10;Description automatically generated with low confidence">
            <a:extLst>
              <a:ext uri="{FF2B5EF4-FFF2-40B4-BE49-F238E27FC236}">
                <a16:creationId xmlns:a16="http://schemas.microsoft.com/office/drawing/2014/main" id="{C364E2FA-B4BB-474A-A35D-2FDF4C8C3EC9}"/>
              </a:ext>
            </a:extLst>
          </p:cNvPr>
          <p:cNvPicPr>
            <a:picLocks noChangeAspect="1"/>
          </p:cNvPicPr>
          <p:nvPr/>
        </p:nvPicPr>
        <p:blipFill>
          <a:blip r:embed="rId6"/>
          <a:stretch>
            <a:fillRect/>
          </a:stretch>
        </p:blipFill>
        <p:spPr>
          <a:xfrm>
            <a:off x="4106880" y="5803403"/>
            <a:ext cx="1234440" cy="552796"/>
          </a:xfrm>
          <a:prstGeom prst="rect">
            <a:avLst/>
          </a:prstGeom>
        </p:spPr>
      </p:pic>
      <p:pic>
        <p:nvPicPr>
          <p:cNvPr id="1026" name="Picture 2" descr="See the source image">
            <a:extLst>
              <a:ext uri="{FF2B5EF4-FFF2-40B4-BE49-F238E27FC236}">
                <a16:creationId xmlns:a16="http://schemas.microsoft.com/office/drawing/2014/main" id="{3CDED876-E1A0-42D5-81C8-7A611365D3FA}"/>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670516" y="5931136"/>
            <a:ext cx="4020217" cy="29732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033574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37E5093B-95C9-4335-A2AE-FBD7874A2B04}"/>
              </a:ext>
            </a:extLst>
          </p:cNvPr>
          <p:cNvSpPr>
            <a:spLocks noGrp="1"/>
          </p:cNvSpPr>
          <p:nvPr>
            <p:ph type="body" sz="quarter" idx="18"/>
          </p:nvPr>
        </p:nvSpPr>
        <p:spPr/>
        <p:txBody>
          <a:bodyPr/>
          <a:lstStyle/>
          <a:p>
            <a:endParaRPr lang="en-GB" dirty="0"/>
          </a:p>
        </p:txBody>
      </p:sp>
      <p:sp>
        <p:nvSpPr>
          <p:cNvPr id="3" name="Text Placeholder 2">
            <a:extLst>
              <a:ext uri="{FF2B5EF4-FFF2-40B4-BE49-F238E27FC236}">
                <a16:creationId xmlns:a16="http://schemas.microsoft.com/office/drawing/2014/main" id="{39DFC56B-B9B0-4F2B-B298-6AD1A57032F1}"/>
              </a:ext>
            </a:extLst>
          </p:cNvPr>
          <p:cNvSpPr>
            <a:spLocks noGrp="1"/>
          </p:cNvSpPr>
          <p:nvPr>
            <p:ph type="body" sz="quarter" idx="30"/>
          </p:nvPr>
        </p:nvSpPr>
        <p:spPr/>
        <p:txBody>
          <a:bodyPr/>
          <a:lstStyle/>
          <a:p>
            <a:endParaRPr lang="en-GB" dirty="0"/>
          </a:p>
        </p:txBody>
      </p:sp>
      <p:sp>
        <p:nvSpPr>
          <p:cNvPr id="5" name="Title 1">
            <a:extLst>
              <a:ext uri="{FF2B5EF4-FFF2-40B4-BE49-F238E27FC236}">
                <a16:creationId xmlns:a16="http://schemas.microsoft.com/office/drawing/2014/main" id="{F18071E0-67C9-4A22-891A-037862718415}"/>
              </a:ext>
            </a:extLst>
          </p:cNvPr>
          <p:cNvSpPr>
            <a:spLocks noGrp="1"/>
          </p:cNvSpPr>
          <p:nvPr>
            <p:ph type="title" idx="4294967295"/>
          </p:nvPr>
        </p:nvSpPr>
        <p:spPr>
          <a:xfrm>
            <a:off x="0" y="428625"/>
            <a:ext cx="10082213" cy="744538"/>
          </a:xfrm>
        </p:spPr>
        <p:txBody>
          <a:bodyPr/>
          <a:lstStyle/>
          <a:p>
            <a:r>
              <a:rPr lang="en-US" dirty="0"/>
              <a:t>“Why can’t we…”</a:t>
            </a:r>
          </a:p>
        </p:txBody>
      </p:sp>
      <p:sp>
        <p:nvSpPr>
          <p:cNvPr id="6" name="Rectangle 5">
            <a:extLst>
              <a:ext uri="{FF2B5EF4-FFF2-40B4-BE49-F238E27FC236}">
                <a16:creationId xmlns:a16="http://schemas.microsoft.com/office/drawing/2014/main" id="{CA168BCA-D169-4D9F-97AA-0DF9AC80B38B}"/>
              </a:ext>
            </a:extLst>
          </p:cNvPr>
          <p:cNvSpPr/>
          <p:nvPr/>
        </p:nvSpPr>
        <p:spPr>
          <a:xfrm>
            <a:off x="490189" y="952055"/>
            <a:ext cx="3242769" cy="46495"/>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rIns="7200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dirty="0">
              <a:ln>
                <a:noFill/>
              </a:ln>
              <a:solidFill>
                <a:srgbClr val="FFFFFF"/>
              </a:solidFill>
              <a:effectLst/>
              <a:uLnTx/>
              <a:uFillTx/>
              <a:latin typeface="Calibri" panose="020F0502020204030204"/>
              <a:ea typeface="+mn-ea"/>
              <a:cs typeface="+mn-cs"/>
            </a:endParaRPr>
          </a:p>
        </p:txBody>
      </p:sp>
      <p:graphicFrame>
        <p:nvGraphicFramePr>
          <p:cNvPr id="10" name="Table 9">
            <a:extLst>
              <a:ext uri="{FF2B5EF4-FFF2-40B4-BE49-F238E27FC236}">
                <a16:creationId xmlns:a16="http://schemas.microsoft.com/office/drawing/2014/main" id="{0C1A8E52-6495-4016-9FA2-FF3902DC497D}"/>
              </a:ext>
            </a:extLst>
          </p:cNvPr>
          <p:cNvGraphicFramePr>
            <a:graphicFrameLocks noGrp="1"/>
          </p:cNvGraphicFramePr>
          <p:nvPr>
            <p:extLst>
              <p:ext uri="{D42A27DB-BD31-4B8C-83A1-F6EECF244321}">
                <p14:modId xmlns:p14="http://schemas.microsoft.com/office/powerpoint/2010/main" val="539267620"/>
              </p:ext>
            </p:extLst>
          </p:nvPr>
        </p:nvGraphicFramePr>
        <p:xfrm>
          <a:off x="0" y="0"/>
          <a:ext cx="12192000" cy="6878918"/>
        </p:xfrm>
        <a:graphic>
          <a:graphicData uri="http://schemas.openxmlformats.org/drawingml/2006/table">
            <a:tbl>
              <a:tblPr firstRow="1" firstCol="1" bandRow="1">
                <a:tableStyleId>{912C8C85-51F0-491E-9774-3900AFEF0FD7}</a:tableStyleId>
              </a:tblPr>
              <a:tblGrid>
                <a:gridCol w="872946">
                  <a:extLst>
                    <a:ext uri="{9D8B030D-6E8A-4147-A177-3AD203B41FA5}">
                      <a16:colId xmlns:a16="http://schemas.microsoft.com/office/drawing/2014/main" val="3494566266"/>
                    </a:ext>
                  </a:extLst>
                </a:gridCol>
                <a:gridCol w="1965947">
                  <a:extLst>
                    <a:ext uri="{9D8B030D-6E8A-4147-A177-3AD203B41FA5}">
                      <a16:colId xmlns:a16="http://schemas.microsoft.com/office/drawing/2014/main" val="797106488"/>
                    </a:ext>
                  </a:extLst>
                </a:gridCol>
                <a:gridCol w="9353107">
                  <a:extLst>
                    <a:ext uri="{9D8B030D-6E8A-4147-A177-3AD203B41FA5}">
                      <a16:colId xmlns:a16="http://schemas.microsoft.com/office/drawing/2014/main" val="1631877277"/>
                    </a:ext>
                  </a:extLst>
                </a:gridCol>
              </a:tblGrid>
              <a:tr h="343378">
                <a:tc gridSpan="3">
                  <a:txBody>
                    <a:bodyPr/>
                    <a:lstStyle/>
                    <a:p>
                      <a:pPr algn="ctr"/>
                      <a:r>
                        <a:rPr lang="en-US" sz="1400" dirty="0">
                          <a:effectLst/>
                          <a:latin typeface="Calibri" panose="020F0502020204030204" pitchFamily="34" charset="0"/>
                          <a:ea typeface="Calibri" panose="020F0502020204030204" pitchFamily="34" charset="0"/>
                        </a:rPr>
                        <a:t>What does this look like in practice?</a:t>
                      </a:r>
                      <a:endParaRPr lang="en-GB" sz="1400" dirty="0">
                        <a:effectLst/>
                        <a:latin typeface="Calibri" panose="020F0502020204030204" pitchFamily="34" charset="0"/>
                        <a:ea typeface="Calibri" panose="020F0502020204030204" pitchFamily="34" charset="0"/>
                      </a:endParaRPr>
                    </a:p>
                  </a:txBody>
                  <a:tcPr anchor="ctr"/>
                </a:tc>
                <a:tc hMerge="1">
                  <a:txBody>
                    <a:bodyPr/>
                    <a:lstStyle/>
                    <a:p>
                      <a:endParaRPr lang="en-GB" sz="1000">
                        <a:effectLst/>
                        <a:latin typeface="Calibri" panose="020F0502020204030204" pitchFamily="34" charset="0"/>
                        <a:ea typeface="Calibri" panose="020F0502020204030204" pitchFamily="34" charset="0"/>
                      </a:endParaRPr>
                    </a:p>
                  </a:txBody>
                  <a:tcPr/>
                </a:tc>
                <a:tc hMerge="1">
                  <a:txBody>
                    <a:bodyPr/>
                    <a:lstStyle/>
                    <a:p>
                      <a:endParaRPr lang="en-US" sz="1000">
                        <a:effectLst/>
                      </a:endParaRPr>
                    </a:p>
                  </a:txBody>
                  <a:tcPr/>
                </a:tc>
                <a:extLst>
                  <a:ext uri="{0D108BD9-81ED-4DB2-BD59-A6C34878D82A}">
                    <a16:rowId xmlns:a16="http://schemas.microsoft.com/office/drawing/2014/main" val="1000691914"/>
                  </a:ext>
                </a:extLst>
              </a:tr>
              <a:tr h="274702">
                <a:tc>
                  <a:txBody>
                    <a:bodyPr/>
                    <a:lstStyle/>
                    <a:p>
                      <a:pPr algn="ctr"/>
                      <a:r>
                        <a:rPr lang="en-GB" sz="1000" b="1" dirty="0">
                          <a:effectLst/>
                        </a:rPr>
                        <a:t>5 Ps</a:t>
                      </a:r>
                      <a:endParaRPr lang="en-GB" sz="1000" b="1" dirty="0">
                        <a:effectLst/>
                        <a:latin typeface="Calibri" panose="020F0502020204030204" pitchFamily="34" charset="0"/>
                        <a:ea typeface="Calibri" panose="020F0502020204030204" pitchFamily="34" charset="0"/>
                      </a:endParaRPr>
                    </a:p>
                  </a:txBody>
                  <a:tcPr anchor="ctr">
                    <a:solidFill>
                      <a:schemeClr val="accent1"/>
                    </a:solidFill>
                  </a:tcPr>
                </a:tc>
                <a:tc>
                  <a:txBody>
                    <a:bodyPr/>
                    <a:lstStyle/>
                    <a:p>
                      <a:r>
                        <a:rPr lang="en-GB" sz="1000" b="1" dirty="0">
                          <a:effectLst/>
                        </a:rPr>
                        <a:t>Why can’t we…</a:t>
                      </a:r>
                      <a:endParaRPr lang="en-GB" sz="1000" b="1" dirty="0">
                        <a:effectLst/>
                        <a:latin typeface="Calibri" panose="020F0502020204030204" pitchFamily="34" charset="0"/>
                        <a:ea typeface="Calibri" panose="020F0502020204030204" pitchFamily="34" charset="0"/>
                      </a:endParaRPr>
                    </a:p>
                  </a:txBody>
                  <a:tcPr anchor="ctr">
                    <a:solidFill>
                      <a:schemeClr val="accent1"/>
                    </a:solidFill>
                  </a:tcPr>
                </a:tc>
                <a:tc>
                  <a:txBody>
                    <a:bodyPr/>
                    <a:lstStyle/>
                    <a:p>
                      <a:r>
                        <a:rPr lang="en-US" sz="1000" b="1" dirty="0">
                          <a:effectLst/>
                        </a:rPr>
                        <a:t>In practice this will mean…</a:t>
                      </a:r>
                    </a:p>
                  </a:txBody>
                  <a:tcPr anchor="ctr">
                    <a:solidFill>
                      <a:schemeClr val="accent1"/>
                    </a:solidFill>
                  </a:tcPr>
                </a:tc>
                <a:extLst>
                  <a:ext uri="{0D108BD9-81ED-4DB2-BD59-A6C34878D82A}">
                    <a16:rowId xmlns:a16="http://schemas.microsoft.com/office/drawing/2014/main" val="128569435"/>
                  </a:ext>
                </a:extLst>
              </a:tr>
              <a:tr h="664332">
                <a:tc>
                  <a:txBody>
                    <a:bodyPr/>
                    <a:lstStyle/>
                    <a:p>
                      <a:pPr algn="ctr"/>
                      <a:r>
                        <a:rPr lang="en-GB" sz="1000" dirty="0">
                          <a:solidFill>
                            <a:schemeClr val="accent6"/>
                          </a:solidFill>
                          <a:effectLst/>
                          <a:latin typeface="+mn-lt"/>
                        </a:rPr>
                        <a:t>Purpose</a:t>
                      </a:r>
                    </a:p>
                    <a:p>
                      <a:pPr algn="ctr"/>
                      <a:endParaRPr lang="en-GB" sz="1000" dirty="0">
                        <a:solidFill>
                          <a:schemeClr val="accent6"/>
                        </a:solidFill>
                        <a:effectLst/>
                        <a:latin typeface="+mn-lt"/>
                        <a:ea typeface="Calibri" panose="020F0502020204030204" pitchFamily="34" charset="0"/>
                      </a:endParaRPr>
                    </a:p>
                    <a:p>
                      <a:pPr algn="ctr"/>
                      <a:endParaRPr lang="en-GB" sz="1000" dirty="0">
                        <a:solidFill>
                          <a:schemeClr val="accent6"/>
                        </a:solidFill>
                        <a:effectLst/>
                        <a:latin typeface="+mn-lt"/>
                        <a:ea typeface="Calibri" panose="020F0502020204030204" pitchFamily="34" charset="0"/>
                      </a:endParaRPr>
                    </a:p>
                    <a:p>
                      <a:pPr algn="ctr"/>
                      <a:endParaRPr lang="en-GB" sz="1000" dirty="0">
                        <a:solidFill>
                          <a:schemeClr val="accent6"/>
                        </a:solidFill>
                        <a:effectLst/>
                        <a:latin typeface="+mn-lt"/>
                        <a:ea typeface="Calibri" panose="020F0502020204030204" pitchFamily="34" charset="0"/>
                      </a:endParaRPr>
                    </a:p>
                  </a:txBody>
                  <a:tcPr anchor="ctr">
                    <a:solidFill>
                      <a:schemeClr val="bg1"/>
                    </a:solidFill>
                  </a:tcPr>
                </a:tc>
                <a:tc>
                  <a:txBody>
                    <a:bodyPr/>
                    <a:lstStyle/>
                    <a:p>
                      <a:r>
                        <a:rPr lang="en-GB" sz="1100" b="1" dirty="0">
                          <a:effectLst/>
                        </a:rPr>
                        <a:t>…make addressing inequalities the central purpose of London’s five ICSs?</a:t>
                      </a:r>
                    </a:p>
                  </a:txBody>
                  <a:tcPr anchor="ctr">
                    <a:solidFill>
                      <a:schemeClr val="bg1"/>
                    </a:solidFill>
                  </a:tcPr>
                </a:tc>
                <a:tc>
                  <a:txBody>
                    <a:bodyPr/>
                    <a:lstStyle/>
                    <a:p>
                      <a:pPr marL="342900" lvl="0" indent="-342900">
                        <a:lnSpc>
                          <a:spcPct val="105000"/>
                        </a:lnSpc>
                        <a:spcAft>
                          <a:spcPts val="300"/>
                        </a:spcAft>
                        <a:buFont typeface="+mj-lt"/>
                        <a:buAutoNum type="arabicPeriod"/>
                      </a:pPr>
                      <a:r>
                        <a:rPr lang="en-GB" sz="1000" b="1" dirty="0">
                          <a:effectLst/>
                        </a:rPr>
                        <a:t>Addressing inequalities is at the heart of how we fund, plan, deliver and assure services </a:t>
                      </a:r>
                      <a:r>
                        <a:rPr lang="en-GB" sz="1000" b="0" dirty="0">
                          <a:effectLst/>
                        </a:rPr>
                        <a:t>and reflected in how we measure the overall success of our ICSs and Borough-based partnerships. </a:t>
                      </a:r>
                    </a:p>
                    <a:p>
                      <a:pPr marL="342900" lvl="0" indent="-342900">
                        <a:lnSpc>
                          <a:spcPct val="105000"/>
                        </a:lnSpc>
                        <a:spcAft>
                          <a:spcPts val="300"/>
                        </a:spcAft>
                        <a:buFont typeface="+mj-lt"/>
                        <a:buAutoNum type="arabicPeriod"/>
                      </a:pPr>
                      <a:r>
                        <a:rPr lang="en-GB" sz="1000" b="1" dirty="0">
                          <a:effectLst/>
                        </a:rPr>
                        <a:t>Our focus on inequalities is not seen as in conflict with other national and local priorities</a:t>
                      </a:r>
                      <a:r>
                        <a:rPr lang="en-GB" sz="1000" b="0" dirty="0">
                          <a:effectLst/>
                        </a:rPr>
                        <a:t>, including reducing waiting lists and improving financial sustainability, but is instead viewed as our starting-point and endpoint for tackling these. </a:t>
                      </a:r>
                    </a:p>
                    <a:p>
                      <a:pPr marL="342900" lvl="0" indent="-342900">
                        <a:lnSpc>
                          <a:spcPct val="105000"/>
                        </a:lnSpc>
                        <a:spcAft>
                          <a:spcPts val="300"/>
                        </a:spcAft>
                        <a:buFont typeface="+mj-lt"/>
                        <a:buAutoNum type="arabicPeriod"/>
                      </a:pPr>
                      <a:r>
                        <a:rPr lang="en-GB" sz="1000" b="1" dirty="0">
                          <a:effectLst/>
                        </a:rPr>
                        <a:t>We reflect the communities we serve </a:t>
                      </a:r>
                      <a:r>
                        <a:rPr lang="en-GB" sz="1000" b="0" dirty="0">
                          <a:effectLst/>
                        </a:rPr>
                        <a:t>with visible community representation at all tiers of Regional, ICS and Borough-based decision-making. </a:t>
                      </a:r>
                      <a:endParaRPr lang="en-GB" sz="1000" b="0" dirty="0">
                        <a:solidFill>
                          <a:srgbClr val="FF0000"/>
                        </a:solidFill>
                        <a:effectLst/>
                        <a:latin typeface="Calibri" panose="020F0502020204030204" pitchFamily="34" charset="0"/>
                        <a:ea typeface="Calibri" panose="020F0502020204030204" pitchFamily="34" charset="0"/>
                      </a:endParaRPr>
                    </a:p>
                  </a:txBody>
                  <a:tcPr anchor="ctr">
                    <a:solidFill>
                      <a:schemeClr val="bg1"/>
                    </a:solidFill>
                  </a:tcPr>
                </a:tc>
                <a:extLst>
                  <a:ext uri="{0D108BD9-81ED-4DB2-BD59-A6C34878D82A}">
                    <a16:rowId xmlns:a16="http://schemas.microsoft.com/office/drawing/2014/main" val="4128610512"/>
                  </a:ext>
                </a:extLst>
              </a:tr>
              <a:tr h="0">
                <a:tc>
                  <a:txBody>
                    <a:bodyPr/>
                    <a:lstStyle/>
                    <a:p>
                      <a:pPr algn="ctr"/>
                      <a:r>
                        <a:rPr lang="en-GB" sz="1000" dirty="0">
                          <a:solidFill>
                            <a:schemeClr val="accent6"/>
                          </a:solidFill>
                          <a:effectLst/>
                          <a:latin typeface="+mn-lt"/>
                        </a:rPr>
                        <a:t>Priorities</a:t>
                      </a:r>
                    </a:p>
                    <a:p>
                      <a:pPr algn="ctr"/>
                      <a:endParaRPr lang="en-GB" sz="1000" dirty="0">
                        <a:solidFill>
                          <a:schemeClr val="accent6"/>
                        </a:solidFill>
                        <a:effectLst/>
                        <a:latin typeface="+mn-lt"/>
                        <a:ea typeface="Calibri" panose="020F0502020204030204" pitchFamily="34" charset="0"/>
                      </a:endParaRPr>
                    </a:p>
                    <a:p>
                      <a:pPr algn="ctr"/>
                      <a:endParaRPr lang="en-GB" sz="1000" dirty="0">
                        <a:solidFill>
                          <a:schemeClr val="accent6"/>
                        </a:solidFill>
                        <a:effectLst/>
                        <a:latin typeface="+mn-lt"/>
                        <a:ea typeface="Calibri" panose="020F0502020204030204" pitchFamily="34" charset="0"/>
                      </a:endParaRPr>
                    </a:p>
                    <a:p>
                      <a:pPr algn="ctr"/>
                      <a:endParaRPr lang="en-GB" sz="1000" dirty="0">
                        <a:solidFill>
                          <a:schemeClr val="accent6"/>
                        </a:solidFill>
                        <a:effectLst/>
                        <a:latin typeface="+mn-lt"/>
                        <a:ea typeface="Calibri" panose="020F0502020204030204" pitchFamily="34" charset="0"/>
                      </a:endParaRPr>
                    </a:p>
                  </a:txBody>
                  <a:tcPr anchor="ctr">
                    <a:solidFill>
                      <a:schemeClr val="bg1"/>
                    </a:solidFill>
                  </a:tcPr>
                </a:tc>
                <a:tc>
                  <a:txBody>
                    <a:bodyPr/>
                    <a:lstStyle/>
                    <a:p>
                      <a:r>
                        <a:rPr lang="en-GB" sz="1100" b="1" dirty="0">
                          <a:effectLst/>
                        </a:rPr>
                        <a:t>…agree in each borough-based partnership a small number of priority outcomes linked to this purpose which we will deliver in the next 12 months?</a:t>
                      </a:r>
                      <a:endParaRPr lang="en-GB" sz="1100" b="1" dirty="0">
                        <a:effectLst/>
                        <a:latin typeface="Calibri" panose="020F0502020204030204" pitchFamily="34" charset="0"/>
                        <a:ea typeface="Calibri" panose="020F0502020204030204" pitchFamily="34" charset="0"/>
                      </a:endParaRPr>
                    </a:p>
                  </a:txBody>
                  <a:tcPr anchor="ctr">
                    <a:solidFill>
                      <a:schemeClr val="bg1"/>
                    </a:solidFill>
                  </a:tcPr>
                </a:tc>
                <a:tc>
                  <a:txBody>
                    <a:bodyPr/>
                    <a:lstStyle/>
                    <a:p>
                      <a:pPr marL="342900" lvl="0" indent="-342900">
                        <a:lnSpc>
                          <a:spcPct val="105000"/>
                        </a:lnSpc>
                        <a:spcAft>
                          <a:spcPts val="300"/>
                        </a:spcAft>
                        <a:buFont typeface="+mj-lt"/>
                        <a:buAutoNum type="arabicPeriod"/>
                      </a:pPr>
                      <a:r>
                        <a:rPr lang="en-GB" sz="1000" b="1" dirty="0">
                          <a:effectLst/>
                        </a:rPr>
                        <a:t>Priorities are set at a borough-level from a list of outcomes </a:t>
                      </a:r>
                      <a:r>
                        <a:rPr lang="en-GB" sz="1000" b="0" dirty="0">
                          <a:effectLst/>
                        </a:rPr>
                        <a:t>that can only be achieved by partners working together based on the needs and priorities of all of our communities. Wherever possible, priority-setting builds on existing analysis, engagement and learning. </a:t>
                      </a:r>
                    </a:p>
                    <a:p>
                      <a:pPr marL="342900" lvl="0" indent="-342900">
                        <a:lnSpc>
                          <a:spcPct val="105000"/>
                        </a:lnSpc>
                        <a:spcAft>
                          <a:spcPts val="300"/>
                        </a:spcAft>
                        <a:buFont typeface="+mj-lt"/>
                        <a:buAutoNum type="arabicPeriod"/>
                      </a:pPr>
                      <a:r>
                        <a:rPr lang="en-GB" sz="1000" b="1" dirty="0">
                          <a:effectLst/>
                        </a:rPr>
                        <a:t>Priorities are person-centred, measurable, and backed by local 12-month action plans </a:t>
                      </a:r>
                      <a:r>
                        <a:rPr lang="en-GB" sz="1000" b="0" dirty="0">
                          <a:effectLst/>
                        </a:rPr>
                        <a:t>leveraging our collective assets with shared local accountability for delivery.</a:t>
                      </a:r>
                    </a:p>
                    <a:p>
                      <a:pPr marL="342900" lvl="0" indent="-342900">
                        <a:lnSpc>
                          <a:spcPct val="105000"/>
                        </a:lnSpc>
                        <a:spcAft>
                          <a:spcPts val="300"/>
                        </a:spcAft>
                        <a:buFont typeface="+mj-lt"/>
                        <a:buAutoNum type="arabicPeriod"/>
                      </a:pPr>
                      <a:r>
                        <a:rPr lang="en-GB" sz="1000" b="1" dirty="0">
                          <a:effectLst/>
                        </a:rPr>
                        <a:t>In selecting priorities, we are explicit in what we are going to de-prioritise</a:t>
                      </a:r>
                      <a:r>
                        <a:rPr lang="en-GB" sz="1000" b="0" dirty="0">
                          <a:effectLst/>
                        </a:rPr>
                        <a:t> for the next year in order to ensure these are deliverable.</a:t>
                      </a:r>
                    </a:p>
                  </a:txBody>
                  <a:tcPr anchor="ctr">
                    <a:solidFill>
                      <a:schemeClr val="bg1"/>
                    </a:solidFill>
                  </a:tcPr>
                </a:tc>
                <a:extLst>
                  <a:ext uri="{0D108BD9-81ED-4DB2-BD59-A6C34878D82A}">
                    <a16:rowId xmlns:a16="http://schemas.microsoft.com/office/drawing/2014/main" val="404021953"/>
                  </a:ext>
                </a:extLst>
              </a:tr>
              <a:tr h="0">
                <a:tc>
                  <a:txBody>
                    <a:bodyPr/>
                    <a:lstStyle/>
                    <a:p>
                      <a:pPr algn="ctr"/>
                      <a:r>
                        <a:rPr lang="en-GB" sz="1000" dirty="0">
                          <a:solidFill>
                            <a:schemeClr val="accent6"/>
                          </a:solidFill>
                          <a:effectLst/>
                          <a:latin typeface="+mn-lt"/>
                        </a:rPr>
                        <a:t>Place</a:t>
                      </a:r>
                    </a:p>
                    <a:p>
                      <a:pPr algn="ctr"/>
                      <a:endParaRPr lang="en-GB" sz="1000" dirty="0">
                        <a:solidFill>
                          <a:schemeClr val="accent6"/>
                        </a:solidFill>
                        <a:effectLst/>
                        <a:latin typeface="+mn-lt"/>
                        <a:ea typeface="Calibri" panose="020F0502020204030204" pitchFamily="34" charset="0"/>
                      </a:endParaRPr>
                    </a:p>
                    <a:p>
                      <a:pPr algn="ctr"/>
                      <a:endParaRPr lang="en-GB" sz="1000" dirty="0">
                        <a:solidFill>
                          <a:schemeClr val="accent6"/>
                        </a:solidFill>
                        <a:effectLst/>
                        <a:latin typeface="+mn-lt"/>
                        <a:ea typeface="Calibri" panose="020F0502020204030204" pitchFamily="34" charset="0"/>
                      </a:endParaRPr>
                    </a:p>
                    <a:p>
                      <a:pPr algn="ctr"/>
                      <a:endParaRPr lang="en-GB" sz="1000" dirty="0">
                        <a:solidFill>
                          <a:schemeClr val="accent6"/>
                        </a:solidFill>
                        <a:effectLst/>
                        <a:latin typeface="+mn-lt"/>
                        <a:ea typeface="Calibri" panose="020F0502020204030204" pitchFamily="34" charset="0"/>
                      </a:endParaRPr>
                    </a:p>
                  </a:txBody>
                  <a:tcPr anchor="ctr">
                    <a:solidFill>
                      <a:schemeClr val="bg1"/>
                    </a:solidFill>
                  </a:tcPr>
                </a:tc>
                <a:tc>
                  <a:txBody>
                    <a:bodyPr/>
                    <a:lstStyle/>
                    <a:p>
                      <a:r>
                        <a:rPr lang="en-GB" sz="1100" b="1" dirty="0">
                          <a:effectLst/>
                        </a:rPr>
                        <a:t>…recognise the many definitions of place, but agree that in London it is our 32 Boroughs that will be the heart of our local health and care systems?</a:t>
                      </a:r>
                      <a:endParaRPr lang="en-GB" sz="1100" b="1" dirty="0">
                        <a:effectLst/>
                        <a:latin typeface="Calibri" panose="020F0502020204030204" pitchFamily="34" charset="0"/>
                        <a:ea typeface="Calibri" panose="020F0502020204030204" pitchFamily="34" charset="0"/>
                      </a:endParaRPr>
                    </a:p>
                  </a:txBody>
                  <a:tcPr anchor="ctr">
                    <a:solidFill>
                      <a:schemeClr val="bg1"/>
                    </a:solidFill>
                  </a:tcPr>
                </a:tc>
                <a:tc>
                  <a:txBody>
                    <a:bodyPr/>
                    <a:lstStyle/>
                    <a:p>
                      <a:pPr marL="342900" lvl="0" indent="-342900">
                        <a:lnSpc>
                          <a:spcPct val="105000"/>
                        </a:lnSpc>
                        <a:spcAft>
                          <a:spcPts val="300"/>
                        </a:spcAft>
                        <a:buFont typeface="+mj-lt"/>
                        <a:buAutoNum type="arabicPeriod"/>
                      </a:pPr>
                      <a:r>
                        <a:rPr lang="en-GB" sz="1000" b="1" dirty="0">
                          <a:effectLst/>
                        </a:rPr>
                        <a:t>Ongoing planning, commissioning and assurance functions are vested in joint borough-based teams wherever possible within legal and statutory boundaries, </a:t>
                      </a:r>
                      <a:r>
                        <a:rPr lang="en-GB" sz="1000" b="0" dirty="0">
                          <a:effectLst/>
                        </a:rPr>
                        <a:t>hosted where appropriate within the local authority.</a:t>
                      </a:r>
                    </a:p>
                    <a:p>
                      <a:pPr marL="342900" lvl="0" indent="-342900">
                        <a:lnSpc>
                          <a:spcPct val="105000"/>
                        </a:lnSpc>
                        <a:spcAft>
                          <a:spcPts val="300"/>
                        </a:spcAft>
                        <a:buFont typeface="+mj-lt"/>
                        <a:buAutoNum type="arabicPeriod"/>
                      </a:pPr>
                      <a:r>
                        <a:rPr lang="en-GB" sz="1000" b="1" dirty="0">
                          <a:effectLst/>
                        </a:rPr>
                        <a:t>Borough-based partnerships are enabled by a Region and ICSs who support them to have financial and decision-making autonomy</a:t>
                      </a:r>
                      <a:r>
                        <a:rPr lang="en-GB" sz="1000" b="0" dirty="0">
                          <a:effectLst/>
                        </a:rPr>
                        <a:t>, whilst enabling collective efforts on shared priorities and best-practice. </a:t>
                      </a:r>
                    </a:p>
                    <a:p>
                      <a:pPr marL="342900" lvl="0" indent="-342900">
                        <a:lnSpc>
                          <a:spcPct val="105000"/>
                        </a:lnSpc>
                        <a:spcAft>
                          <a:spcPts val="300"/>
                        </a:spcAft>
                        <a:buFont typeface="+mj-lt"/>
                        <a:buAutoNum type="arabicPeriod"/>
                      </a:pPr>
                      <a:r>
                        <a:rPr lang="en-GB" sz="1000" b="1" dirty="0">
                          <a:effectLst/>
                        </a:rPr>
                        <a:t>Health &amp; Wellbeing Boards, Healthwatch, patient groups and voluntary and community sector partners are appropriately equipped </a:t>
                      </a:r>
                      <a:r>
                        <a:rPr lang="en-GB" sz="1000" b="0" dirty="0">
                          <a:effectLst/>
                        </a:rPr>
                        <a:t>to support our communities, so their voices are both heard and acted upon.</a:t>
                      </a:r>
                    </a:p>
                  </a:txBody>
                  <a:tcPr anchor="ctr">
                    <a:solidFill>
                      <a:schemeClr val="bg1"/>
                    </a:solidFill>
                  </a:tcPr>
                </a:tc>
                <a:extLst>
                  <a:ext uri="{0D108BD9-81ED-4DB2-BD59-A6C34878D82A}">
                    <a16:rowId xmlns:a16="http://schemas.microsoft.com/office/drawing/2014/main" val="202750900"/>
                  </a:ext>
                </a:extLst>
              </a:tr>
              <a:tr h="1054312">
                <a:tc>
                  <a:txBody>
                    <a:bodyPr/>
                    <a:lstStyle/>
                    <a:p>
                      <a:pPr algn="ctr"/>
                      <a:r>
                        <a:rPr lang="en-GB" sz="1000" dirty="0">
                          <a:solidFill>
                            <a:schemeClr val="accent6"/>
                          </a:solidFill>
                          <a:effectLst/>
                          <a:latin typeface="+mn-lt"/>
                        </a:rPr>
                        <a:t>Pounds</a:t>
                      </a:r>
                    </a:p>
                    <a:p>
                      <a:pPr algn="ctr"/>
                      <a:endParaRPr lang="en-GB" sz="1000" dirty="0">
                        <a:solidFill>
                          <a:schemeClr val="accent6"/>
                        </a:solidFill>
                        <a:effectLst/>
                        <a:latin typeface="+mn-lt"/>
                        <a:ea typeface="Calibri" panose="020F0502020204030204" pitchFamily="34" charset="0"/>
                      </a:endParaRPr>
                    </a:p>
                    <a:p>
                      <a:pPr algn="ctr"/>
                      <a:endParaRPr lang="en-GB" sz="1000" dirty="0">
                        <a:solidFill>
                          <a:schemeClr val="accent6"/>
                        </a:solidFill>
                        <a:effectLst/>
                        <a:latin typeface="+mn-lt"/>
                        <a:ea typeface="Calibri" panose="020F0502020204030204" pitchFamily="34" charset="0"/>
                      </a:endParaRPr>
                    </a:p>
                    <a:p>
                      <a:pPr algn="ctr"/>
                      <a:endParaRPr lang="en-GB" sz="1000" dirty="0">
                        <a:solidFill>
                          <a:schemeClr val="accent6"/>
                        </a:solidFill>
                        <a:effectLst/>
                        <a:latin typeface="+mn-lt"/>
                        <a:ea typeface="Calibri" panose="020F0502020204030204" pitchFamily="34" charset="0"/>
                      </a:endParaRPr>
                    </a:p>
                  </a:txBody>
                  <a:tcPr anchor="ctr">
                    <a:solidFill>
                      <a:schemeClr val="bg1"/>
                    </a:solidFill>
                  </a:tcPr>
                </a:tc>
                <a:tc>
                  <a:txBody>
                    <a:bodyPr/>
                    <a:lstStyle/>
                    <a:p>
                      <a:r>
                        <a:rPr lang="en-GB" sz="1100" b="1" dirty="0">
                          <a:effectLst/>
                        </a:rPr>
                        <a:t>…commit to pooling all local health and care budgets by default, except where there is a compelling reason not to?</a:t>
                      </a:r>
                      <a:endParaRPr lang="en-GB" sz="1100" b="1" dirty="0">
                        <a:effectLst/>
                        <a:latin typeface="Calibri" panose="020F0502020204030204" pitchFamily="34" charset="0"/>
                        <a:ea typeface="Calibri" panose="020F0502020204030204" pitchFamily="34" charset="0"/>
                      </a:endParaRPr>
                    </a:p>
                  </a:txBody>
                  <a:tcPr anchor="ctr">
                    <a:solidFill>
                      <a:schemeClr val="bg1"/>
                    </a:solidFill>
                  </a:tcPr>
                </a:tc>
                <a:tc>
                  <a:txBody>
                    <a:bodyPr/>
                    <a:lstStyle/>
                    <a:p>
                      <a:pPr marL="342900" lvl="0" indent="-342900">
                        <a:lnSpc>
                          <a:spcPct val="105000"/>
                        </a:lnSpc>
                        <a:spcAft>
                          <a:spcPts val="300"/>
                        </a:spcAft>
                        <a:buFont typeface="+mj-lt"/>
                        <a:buAutoNum type="arabicPeriod"/>
                      </a:pPr>
                      <a:r>
                        <a:rPr lang="en-GB" sz="1000" b="1" dirty="0">
                          <a:effectLst/>
                        </a:rPr>
                        <a:t>We openly share how money is budgeted and spent </a:t>
                      </a:r>
                      <a:r>
                        <a:rPr lang="en-GB" sz="1000" b="0" dirty="0">
                          <a:effectLst/>
                        </a:rPr>
                        <a:t>across health, local government and voluntary and community sector partners in each borough, providing for the first time a single view of the ‘local pound’.</a:t>
                      </a:r>
                    </a:p>
                    <a:p>
                      <a:pPr marL="342900" lvl="0" indent="-342900">
                        <a:lnSpc>
                          <a:spcPct val="105000"/>
                        </a:lnSpc>
                        <a:spcAft>
                          <a:spcPts val="300"/>
                        </a:spcAft>
                        <a:buFont typeface="+mj-lt"/>
                        <a:buAutoNum type="arabicPeriod"/>
                      </a:pPr>
                      <a:r>
                        <a:rPr lang="en-GB" sz="1000" b="1" dirty="0">
                          <a:effectLst/>
                        </a:rPr>
                        <a:t>We can show how investment is growing in community-based prevention and early intervention</a:t>
                      </a:r>
                      <a:r>
                        <a:rPr lang="en-GB" sz="1000" b="0" dirty="0">
                          <a:effectLst/>
                        </a:rPr>
                        <a:t>, improving outcomes and reducing long-term costs. </a:t>
                      </a:r>
                    </a:p>
                    <a:p>
                      <a:pPr marL="342900" lvl="0" indent="-342900">
                        <a:lnSpc>
                          <a:spcPct val="105000"/>
                        </a:lnSpc>
                        <a:spcAft>
                          <a:spcPts val="300"/>
                        </a:spcAft>
                        <a:buFont typeface="+mj-lt"/>
                        <a:buAutoNum type="arabicPeriod"/>
                      </a:pPr>
                      <a:r>
                        <a:rPr lang="en-GB" sz="1000" b="1" dirty="0">
                          <a:effectLst/>
                        </a:rPr>
                        <a:t>Resources are demonstrably being distributed to where they are needed, using granular population health data and evidence </a:t>
                      </a:r>
                      <a:r>
                        <a:rPr lang="en-GB" sz="1000" b="0" dirty="0">
                          <a:effectLst/>
                        </a:rPr>
                        <a:t>to focus our efforts on addressing long-standing and new inequalities. </a:t>
                      </a:r>
                    </a:p>
                  </a:txBody>
                  <a:tcPr anchor="ctr">
                    <a:solidFill>
                      <a:schemeClr val="bg1"/>
                    </a:solidFill>
                  </a:tcPr>
                </a:tc>
                <a:extLst>
                  <a:ext uri="{0D108BD9-81ED-4DB2-BD59-A6C34878D82A}">
                    <a16:rowId xmlns:a16="http://schemas.microsoft.com/office/drawing/2014/main" val="1601449061"/>
                  </a:ext>
                </a:extLst>
              </a:tr>
              <a:tr h="1234586">
                <a:tc>
                  <a:txBody>
                    <a:bodyPr/>
                    <a:lstStyle/>
                    <a:p>
                      <a:pPr algn="ctr"/>
                      <a:r>
                        <a:rPr lang="en-GB" sz="1000" dirty="0">
                          <a:solidFill>
                            <a:schemeClr val="accent6"/>
                          </a:solidFill>
                          <a:effectLst/>
                          <a:latin typeface="+mn-lt"/>
                        </a:rPr>
                        <a:t>Providers</a:t>
                      </a:r>
                    </a:p>
                    <a:p>
                      <a:pPr algn="ctr"/>
                      <a:endParaRPr lang="en-GB" sz="1000" dirty="0">
                        <a:solidFill>
                          <a:schemeClr val="accent6"/>
                        </a:solidFill>
                        <a:effectLst/>
                        <a:latin typeface="+mn-lt"/>
                        <a:ea typeface="Calibri" panose="020F0502020204030204" pitchFamily="34" charset="0"/>
                      </a:endParaRPr>
                    </a:p>
                    <a:p>
                      <a:pPr algn="ctr"/>
                      <a:endParaRPr lang="en-GB" sz="1000" dirty="0">
                        <a:solidFill>
                          <a:schemeClr val="accent6"/>
                        </a:solidFill>
                        <a:effectLst/>
                        <a:latin typeface="+mn-lt"/>
                        <a:ea typeface="Calibri" panose="020F0502020204030204" pitchFamily="34" charset="0"/>
                      </a:endParaRPr>
                    </a:p>
                    <a:p>
                      <a:pPr algn="ctr"/>
                      <a:endParaRPr lang="en-GB" sz="1000" dirty="0">
                        <a:solidFill>
                          <a:schemeClr val="accent6"/>
                        </a:solidFill>
                        <a:effectLst/>
                        <a:latin typeface="+mn-lt"/>
                        <a:ea typeface="Calibri" panose="020F0502020204030204" pitchFamily="34" charset="0"/>
                      </a:endParaRPr>
                    </a:p>
                  </a:txBody>
                  <a:tcPr anchor="ctr">
                    <a:solidFill>
                      <a:schemeClr val="bg1"/>
                    </a:solidFill>
                  </a:tcPr>
                </a:tc>
                <a:tc>
                  <a:txBody>
                    <a:bodyPr/>
                    <a:lstStyle/>
                    <a:p>
                      <a:r>
                        <a:rPr lang="en-GB" sz="1100" b="1" dirty="0">
                          <a:effectLst/>
                        </a:rPr>
                        <a:t>…support provider collaboratives and primary care networks to deliver better outcomes both “At Scale” and within places?</a:t>
                      </a:r>
                      <a:endParaRPr lang="en-GB" sz="1100" b="1" dirty="0">
                        <a:effectLst/>
                        <a:latin typeface="Calibri" panose="020F0502020204030204" pitchFamily="34" charset="0"/>
                        <a:ea typeface="Calibri" panose="020F0502020204030204" pitchFamily="34" charset="0"/>
                      </a:endParaRPr>
                    </a:p>
                  </a:txBody>
                  <a:tcPr anchor="ctr">
                    <a:solidFill>
                      <a:schemeClr val="bg1"/>
                    </a:solidFill>
                  </a:tcPr>
                </a:tc>
                <a:tc>
                  <a:txBody>
                    <a:bodyPr/>
                    <a:lstStyle/>
                    <a:p>
                      <a:pPr marL="342900" lvl="0" indent="-342900">
                        <a:lnSpc>
                          <a:spcPct val="105000"/>
                        </a:lnSpc>
                        <a:spcAft>
                          <a:spcPts val="300"/>
                        </a:spcAft>
                        <a:buFont typeface="+mj-lt"/>
                        <a:buAutoNum type="arabicPeriod"/>
                      </a:pPr>
                      <a:r>
                        <a:rPr lang="en-GB" sz="1000" b="1" dirty="0">
                          <a:effectLst/>
                        </a:rPr>
                        <a:t>Provider collaboratives are empowered to plan, deliver and assure the care they provide</a:t>
                      </a:r>
                      <a:r>
                        <a:rPr lang="en-GB" sz="1000" b="0" dirty="0">
                          <a:effectLst/>
                        </a:rPr>
                        <a:t>, enabling “mutual-aid” across organisational and geographic boundaries, and supported by ICSs that help align their work together and with our place-based partnerships.</a:t>
                      </a:r>
                    </a:p>
                    <a:p>
                      <a:pPr marL="342900" lvl="0" indent="-342900">
                        <a:lnSpc>
                          <a:spcPct val="105000"/>
                        </a:lnSpc>
                        <a:spcAft>
                          <a:spcPts val="300"/>
                        </a:spcAft>
                        <a:buFont typeface="+mj-lt"/>
                        <a:buAutoNum type="arabicPeriod"/>
                      </a:pPr>
                      <a:r>
                        <a:rPr lang="en-GB" sz="1000" b="1" dirty="0">
                          <a:effectLst/>
                        </a:rPr>
                        <a:t>The voice of primary care is reflected in decision-making at all levels</a:t>
                      </a:r>
                      <a:r>
                        <a:rPr lang="en-GB" sz="1000" b="0" dirty="0">
                          <a:effectLst/>
                        </a:rPr>
                        <a:t>, with PCNs providing the “hub” for local care networks that focus on the holistic needs of individuals and communities. </a:t>
                      </a:r>
                    </a:p>
                    <a:p>
                      <a:pPr marL="342900" lvl="0" indent="-342900">
                        <a:lnSpc>
                          <a:spcPct val="105000"/>
                        </a:lnSpc>
                        <a:spcAft>
                          <a:spcPts val="300"/>
                        </a:spcAft>
                        <a:buFont typeface="+mj-lt"/>
                        <a:buAutoNum type="arabicPeriod"/>
                      </a:pPr>
                      <a:r>
                        <a:rPr lang="en-GB" sz="1000" b="1" dirty="0">
                          <a:effectLst/>
                        </a:rPr>
                        <a:t>We invest jointly in the health, wellbeing and professional development of our workforces</a:t>
                      </a:r>
                      <a:r>
                        <a:rPr lang="en-GB" sz="1000" b="0" dirty="0">
                          <a:effectLst/>
                        </a:rPr>
                        <a:t>, with specific and measurable goals around integrated training, professional development and resourcing across traditional specialisms and boundaries.</a:t>
                      </a:r>
                    </a:p>
                  </a:txBody>
                  <a:tcPr anchor="ctr">
                    <a:solidFill>
                      <a:schemeClr val="bg1"/>
                    </a:solidFill>
                  </a:tcPr>
                </a:tc>
                <a:extLst>
                  <a:ext uri="{0D108BD9-81ED-4DB2-BD59-A6C34878D82A}">
                    <a16:rowId xmlns:a16="http://schemas.microsoft.com/office/drawing/2014/main" val="2985436820"/>
                  </a:ext>
                </a:extLst>
              </a:tr>
              <a:tr h="959754">
                <a:tc>
                  <a:txBody>
                    <a:bodyPr/>
                    <a:lstStyle/>
                    <a:p>
                      <a:pPr algn="ctr"/>
                      <a:r>
                        <a:rPr lang="en-GB" sz="1000" dirty="0">
                          <a:solidFill>
                            <a:schemeClr val="bg2"/>
                          </a:solidFill>
                          <a:effectLst/>
                        </a:rPr>
                        <a:t>People</a:t>
                      </a:r>
                    </a:p>
                    <a:p>
                      <a:pPr algn="ctr"/>
                      <a:endParaRPr lang="en-GB" sz="1000" dirty="0">
                        <a:effectLst/>
                        <a:latin typeface="Calibri" panose="020F0502020204030204" pitchFamily="34" charset="0"/>
                        <a:ea typeface="Calibri" panose="020F0502020204030204" pitchFamily="34" charset="0"/>
                      </a:endParaRPr>
                    </a:p>
                    <a:p>
                      <a:pPr algn="ctr"/>
                      <a:endParaRPr lang="en-GB" sz="1000" dirty="0">
                        <a:effectLst/>
                        <a:latin typeface="Calibri" panose="020F0502020204030204" pitchFamily="34" charset="0"/>
                        <a:ea typeface="Calibri" panose="020F0502020204030204" pitchFamily="34" charset="0"/>
                      </a:endParaRPr>
                    </a:p>
                    <a:p>
                      <a:pPr algn="ctr"/>
                      <a:endParaRPr lang="en-GB" sz="1000" dirty="0">
                        <a:effectLst/>
                        <a:latin typeface="Calibri" panose="020F0502020204030204" pitchFamily="34" charset="0"/>
                        <a:ea typeface="Calibri" panose="020F0502020204030204" pitchFamily="34" charset="0"/>
                      </a:endParaRPr>
                    </a:p>
                  </a:txBody>
                  <a:tcPr anchor="ctr">
                    <a:solidFill>
                      <a:schemeClr val="bg1"/>
                    </a:solidFill>
                  </a:tcPr>
                </a:tc>
                <a:tc>
                  <a:txBody>
                    <a:bodyPr/>
                    <a:lstStyle/>
                    <a:p>
                      <a:r>
                        <a:rPr lang="en-GB" sz="1100" b="1" dirty="0">
                          <a:effectLst/>
                        </a:rPr>
                        <a:t>…think the best of each other?</a:t>
                      </a:r>
                      <a:endParaRPr lang="en-GB" sz="1100" b="1" dirty="0">
                        <a:effectLst/>
                        <a:latin typeface="Calibri" panose="020F0502020204030204" pitchFamily="34" charset="0"/>
                        <a:ea typeface="Calibri" panose="020F0502020204030204" pitchFamily="34" charset="0"/>
                      </a:endParaRPr>
                    </a:p>
                  </a:txBody>
                  <a:tcPr anchor="ctr">
                    <a:solidFill>
                      <a:schemeClr val="bg1"/>
                    </a:solidFill>
                  </a:tcPr>
                </a:tc>
                <a:tc>
                  <a:txBody>
                    <a:bodyPr/>
                    <a:lstStyle/>
                    <a:p>
                      <a:pPr marL="342900" lvl="0" indent="-342900">
                        <a:lnSpc>
                          <a:spcPct val="105000"/>
                        </a:lnSpc>
                        <a:spcAft>
                          <a:spcPts val="300"/>
                        </a:spcAft>
                        <a:buFont typeface="+mj-lt"/>
                        <a:buAutoNum type="arabicPeriod"/>
                      </a:pPr>
                      <a:r>
                        <a:rPr lang="en-GB" sz="1000" b="1" dirty="0">
                          <a:effectLst/>
                        </a:rPr>
                        <a:t>We nurture and develop relationships between individuals at all levels </a:t>
                      </a:r>
                      <a:r>
                        <a:rPr lang="en-GB" sz="1000" b="0" dirty="0">
                          <a:effectLst/>
                        </a:rPr>
                        <a:t>coming together regularly, as places and systems, to co-ordinate our efforts and resources with our local communities.</a:t>
                      </a:r>
                    </a:p>
                    <a:p>
                      <a:pPr marL="342900" lvl="0" indent="-342900">
                        <a:lnSpc>
                          <a:spcPct val="105000"/>
                        </a:lnSpc>
                        <a:spcAft>
                          <a:spcPts val="300"/>
                        </a:spcAft>
                        <a:buFont typeface="+mj-lt"/>
                        <a:buAutoNum type="arabicPeriod"/>
                      </a:pPr>
                      <a:r>
                        <a:rPr lang="en-GB" sz="1000" b="1" dirty="0">
                          <a:effectLst/>
                        </a:rPr>
                        <a:t>We share openly with our partners the information they need in an honest, secure and timely way </a:t>
                      </a:r>
                      <a:r>
                        <a:rPr lang="en-GB" sz="1000" b="0" dirty="0">
                          <a:effectLst/>
                        </a:rPr>
                        <a:t>in order to achieve the best possible health and care outcomes.</a:t>
                      </a:r>
                    </a:p>
                    <a:p>
                      <a:pPr marL="342900" lvl="0" indent="-342900">
                        <a:lnSpc>
                          <a:spcPct val="105000"/>
                        </a:lnSpc>
                        <a:spcAft>
                          <a:spcPts val="300"/>
                        </a:spcAft>
                        <a:buFont typeface="+mj-lt"/>
                        <a:buAutoNum type="arabicPeriod"/>
                      </a:pPr>
                      <a:r>
                        <a:rPr lang="en-GB" sz="1000" b="1" dirty="0">
                          <a:effectLst/>
                        </a:rPr>
                        <a:t>We mean what we say and we hold ourselves accountable</a:t>
                      </a:r>
                      <a:r>
                        <a:rPr lang="en-GB" sz="1000" b="0" dirty="0">
                          <a:effectLst/>
                        </a:rPr>
                        <a:t>, in willing better outcomes for Londoners, to ensuring the means are in place to deliver those outcomes. </a:t>
                      </a:r>
                    </a:p>
                  </a:txBody>
                  <a:tcPr anchor="ctr">
                    <a:solidFill>
                      <a:schemeClr val="bg1"/>
                    </a:solidFill>
                  </a:tcPr>
                </a:tc>
                <a:extLst>
                  <a:ext uri="{0D108BD9-81ED-4DB2-BD59-A6C34878D82A}">
                    <a16:rowId xmlns:a16="http://schemas.microsoft.com/office/drawing/2014/main" val="2855694001"/>
                  </a:ext>
                </a:extLst>
              </a:tr>
            </a:tbl>
          </a:graphicData>
        </a:graphic>
      </p:graphicFrame>
      <p:sp>
        <p:nvSpPr>
          <p:cNvPr id="36" name="Oval 35" descr="Map compass with solid fill">
            <a:extLst>
              <a:ext uri="{FF2B5EF4-FFF2-40B4-BE49-F238E27FC236}">
                <a16:creationId xmlns:a16="http://schemas.microsoft.com/office/drawing/2014/main" id="{BEE7FA5C-25A5-4171-92BA-A84EA959E463}"/>
              </a:ext>
            </a:extLst>
          </p:cNvPr>
          <p:cNvSpPr/>
          <p:nvPr/>
        </p:nvSpPr>
        <p:spPr>
          <a:xfrm>
            <a:off x="191527" y="952055"/>
            <a:ext cx="423694" cy="412682"/>
          </a:xfrm>
          <a:prstGeom prst="ellipse">
            <a:avLst/>
          </a:prstGeom>
          <a: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a:blipFill>
          <a:ln>
            <a:noFill/>
          </a:ln>
        </p:spPr>
        <p:style>
          <a:lnRef idx="2">
            <a:schemeClr val="accent2">
              <a:shade val="80000"/>
              <a:hueOff val="0"/>
              <a:satOff val="0"/>
              <a:lumOff val="0"/>
              <a:alphaOff val="0"/>
            </a:schemeClr>
          </a:lnRef>
          <a:fillRef idx="1">
            <a:scrgbClr r="0" g="0" b="0"/>
          </a:fillRef>
          <a:effectRef idx="0">
            <a:schemeClr val="accent2">
              <a:tint val="40000"/>
              <a:hueOff val="0"/>
              <a:satOff val="0"/>
              <a:lumOff val="0"/>
              <a:alphaOff val="0"/>
            </a:schemeClr>
          </a:effectRef>
          <a:fontRef idx="minor">
            <a:schemeClr val="lt1">
              <a:hueOff val="0"/>
              <a:satOff val="0"/>
              <a:lumOff val="0"/>
              <a:alphaOff val="0"/>
            </a:schemeClr>
          </a:fontRef>
        </p:style>
      </p:sp>
      <p:sp>
        <p:nvSpPr>
          <p:cNvPr id="37" name="Oval 36" descr="Priorities with solid fill">
            <a:extLst>
              <a:ext uri="{FF2B5EF4-FFF2-40B4-BE49-F238E27FC236}">
                <a16:creationId xmlns:a16="http://schemas.microsoft.com/office/drawing/2014/main" id="{A666DE9C-7FA6-4CE2-943D-33346309D430}"/>
              </a:ext>
            </a:extLst>
          </p:cNvPr>
          <p:cNvSpPr/>
          <p:nvPr/>
        </p:nvSpPr>
        <p:spPr>
          <a:xfrm>
            <a:off x="191527" y="1906661"/>
            <a:ext cx="423694" cy="412682"/>
          </a:xfrm>
          <a:prstGeom prst="ellipse">
            <a:avLst/>
          </a:prstGeom>
          <a: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a:blipFill>
          <a:ln>
            <a:noFill/>
          </a:ln>
        </p:spPr>
        <p:style>
          <a:lnRef idx="2">
            <a:schemeClr val="accent2">
              <a:shade val="80000"/>
              <a:hueOff val="0"/>
              <a:satOff val="0"/>
              <a:lumOff val="0"/>
              <a:alphaOff val="0"/>
            </a:schemeClr>
          </a:lnRef>
          <a:fillRef idx="1">
            <a:scrgbClr r="0" g="0" b="0"/>
          </a:fillRef>
          <a:effectRef idx="0">
            <a:schemeClr val="accent2">
              <a:tint val="40000"/>
              <a:hueOff val="0"/>
              <a:satOff val="0"/>
              <a:lumOff val="0"/>
              <a:alphaOff val="0"/>
            </a:schemeClr>
          </a:effectRef>
          <a:fontRef idx="minor">
            <a:schemeClr val="lt1">
              <a:hueOff val="0"/>
              <a:satOff val="0"/>
              <a:lumOff val="0"/>
              <a:alphaOff val="0"/>
            </a:schemeClr>
          </a:fontRef>
        </p:style>
      </p:sp>
      <p:sp>
        <p:nvSpPr>
          <p:cNvPr id="38" name="Oval 37" descr="Doctor female with solid fill">
            <a:extLst>
              <a:ext uri="{FF2B5EF4-FFF2-40B4-BE49-F238E27FC236}">
                <a16:creationId xmlns:a16="http://schemas.microsoft.com/office/drawing/2014/main" id="{458D3966-DD67-4BE8-8926-4338D8FCC8ED}"/>
              </a:ext>
            </a:extLst>
          </p:cNvPr>
          <p:cNvSpPr/>
          <p:nvPr/>
        </p:nvSpPr>
        <p:spPr>
          <a:xfrm>
            <a:off x="191527" y="5175154"/>
            <a:ext cx="423694" cy="412682"/>
          </a:xfrm>
          <a:prstGeom prst="ellipse">
            <a:avLst/>
          </a:prstGeom>
          <a: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a:fillRect/>
            </a:stretch>
          </a:blipFill>
          <a:ln>
            <a:noFill/>
          </a:ln>
        </p:spPr>
        <p:style>
          <a:lnRef idx="2">
            <a:schemeClr val="accent2">
              <a:shade val="80000"/>
              <a:hueOff val="0"/>
              <a:satOff val="0"/>
              <a:lumOff val="0"/>
              <a:alphaOff val="0"/>
            </a:schemeClr>
          </a:lnRef>
          <a:fillRef idx="1">
            <a:scrgbClr r="0" g="0" b="0"/>
          </a:fillRef>
          <a:effectRef idx="0">
            <a:schemeClr val="accent2">
              <a:tint val="40000"/>
              <a:hueOff val="0"/>
              <a:satOff val="0"/>
              <a:lumOff val="0"/>
              <a:alphaOff val="0"/>
            </a:schemeClr>
          </a:effectRef>
          <a:fontRef idx="minor">
            <a:schemeClr val="lt1">
              <a:hueOff val="0"/>
              <a:satOff val="0"/>
              <a:lumOff val="0"/>
              <a:alphaOff val="0"/>
            </a:schemeClr>
          </a:fontRef>
        </p:style>
      </p:sp>
      <p:sp>
        <p:nvSpPr>
          <p:cNvPr id="39" name="Oval 38" descr="House with solid fill">
            <a:extLst>
              <a:ext uri="{FF2B5EF4-FFF2-40B4-BE49-F238E27FC236}">
                <a16:creationId xmlns:a16="http://schemas.microsoft.com/office/drawing/2014/main" id="{38950DCD-5186-49AE-8BF9-D7DEB4B83542}"/>
              </a:ext>
            </a:extLst>
          </p:cNvPr>
          <p:cNvSpPr/>
          <p:nvPr/>
        </p:nvSpPr>
        <p:spPr>
          <a:xfrm>
            <a:off x="228102" y="2923556"/>
            <a:ext cx="423694" cy="412682"/>
          </a:xfrm>
          <a:prstGeom prst="ellipse">
            <a:avLst/>
          </a:prstGeom>
          <a: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rcRect/>
            <a:stretch>
              <a:fillRect/>
            </a:stretch>
          </a:blipFill>
          <a:ln>
            <a:noFill/>
          </a:ln>
        </p:spPr>
        <p:style>
          <a:lnRef idx="2">
            <a:schemeClr val="accent2">
              <a:shade val="80000"/>
              <a:hueOff val="0"/>
              <a:satOff val="0"/>
              <a:lumOff val="0"/>
              <a:alphaOff val="0"/>
            </a:schemeClr>
          </a:lnRef>
          <a:fillRef idx="1">
            <a:scrgbClr r="0" g="0" b="0"/>
          </a:fillRef>
          <a:effectRef idx="0">
            <a:schemeClr val="accent2">
              <a:tint val="40000"/>
              <a:hueOff val="0"/>
              <a:satOff val="0"/>
              <a:lumOff val="0"/>
              <a:alphaOff val="0"/>
            </a:schemeClr>
          </a:effectRef>
          <a:fontRef idx="minor">
            <a:schemeClr val="lt1">
              <a:hueOff val="0"/>
              <a:satOff val="0"/>
              <a:lumOff val="0"/>
              <a:alphaOff val="0"/>
            </a:schemeClr>
          </a:fontRef>
        </p:style>
      </p:sp>
      <p:sp>
        <p:nvSpPr>
          <p:cNvPr id="40" name="Oval 39" descr="Coins with solid fill">
            <a:extLst>
              <a:ext uri="{FF2B5EF4-FFF2-40B4-BE49-F238E27FC236}">
                <a16:creationId xmlns:a16="http://schemas.microsoft.com/office/drawing/2014/main" id="{86B37D18-E86D-4FA5-8058-0E1C4EDD3E65}"/>
              </a:ext>
            </a:extLst>
          </p:cNvPr>
          <p:cNvSpPr/>
          <p:nvPr/>
        </p:nvSpPr>
        <p:spPr>
          <a:xfrm>
            <a:off x="228102" y="4022287"/>
            <a:ext cx="423694" cy="412682"/>
          </a:xfrm>
          <a:prstGeom prst="ellipse">
            <a:avLst/>
          </a:prstGeom>
          <a: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rcRect/>
            <a:stretch>
              <a:fillRect/>
            </a:stretch>
          </a:blipFill>
          <a:ln>
            <a:noFill/>
          </a:ln>
        </p:spPr>
        <p:style>
          <a:lnRef idx="2">
            <a:schemeClr val="accent2">
              <a:shade val="80000"/>
              <a:hueOff val="0"/>
              <a:satOff val="0"/>
              <a:lumOff val="0"/>
              <a:alphaOff val="0"/>
            </a:schemeClr>
          </a:lnRef>
          <a:fillRef idx="1">
            <a:scrgbClr r="0" g="0" b="0"/>
          </a:fillRef>
          <a:effectRef idx="0">
            <a:schemeClr val="accent2">
              <a:tint val="40000"/>
              <a:hueOff val="0"/>
              <a:satOff val="0"/>
              <a:lumOff val="0"/>
              <a:alphaOff val="0"/>
            </a:schemeClr>
          </a:effectRef>
          <a:fontRef idx="minor">
            <a:schemeClr val="lt1">
              <a:hueOff val="0"/>
              <a:satOff val="0"/>
              <a:lumOff val="0"/>
              <a:alphaOff val="0"/>
            </a:schemeClr>
          </a:fontRef>
        </p:style>
      </p:sp>
      <p:pic>
        <p:nvPicPr>
          <p:cNvPr id="41" name="Graphic 11" descr="Group of women with solid fill">
            <a:extLst>
              <a:ext uri="{FF2B5EF4-FFF2-40B4-BE49-F238E27FC236}">
                <a16:creationId xmlns:a16="http://schemas.microsoft.com/office/drawing/2014/main" id="{192BB179-CC2C-4FA7-8812-E0F064638921}"/>
              </a:ext>
            </a:extLst>
          </p:cNvPr>
          <p:cNvPicPr>
            <a:picLocks noChangeAspect="1"/>
          </p:cNvPicPr>
          <p:nvPr/>
        </p:nvPicPr>
        <p:blipFill>
          <a:blip r:embed="rId13">
            <a:extLst>
              <a:ext uri="{96DAC541-7B7A-43D3-8B79-37D633B846F1}">
                <asvg:svgBlip xmlns:asvg="http://schemas.microsoft.com/office/drawing/2016/SVG/main" r:embed="rId14"/>
              </a:ext>
            </a:extLst>
          </a:blip>
          <a:stretch>
            <a:fillRect/>
          </a:stretch>
        </p:blipFill>
        <p:spPr>
          <a:xfrm>
            <a:off x="196725" y="6287596"/>
            <a:ext cx="418496" cy="418496"/>
          </a:xfrm>
          <a:prstGeom prst="rect">
            <a:avLst/>
          </a:prstGeom>
        </p:spPr>
      </p:pic>
      <p:sp>
        <p:nvSpPr>
          <p:cNvPr id="12" name="Slide Number Placeholder 11">
            <a:extLst>
              <a:ext uri="{FF2B5EF4-FFF2-40B4-BE49-F238E27FC236}">
                <a16:creationId xmlns:a16="http://schemas.microsoft.com/office/drawing/2014/main" id="{63F5B820-80FF-49B7-885F-49D1A1A8C1A1}"/>
              </a:ext>
            </a:extLst>
          </p:cNvPr>
          <p:cNvSpPr txBox="1">
            <a:spLocks/>
          </p:cNvSpPr>
          <p:nvPr/>
        </p:nvSpPr>
        <p:spPr>
          <a:xfrm>
            <a:off x="-65267" y="6702288"/>
            <a:ext cx="468000" cy="172068"/>
          </a:xfrm>
          <a:prstGeom prst="rect">
            <a:avLst/>
          </a:prstGeom>
        </p:spPr>
        <p:txBody>
          <a:bodyPr anchor="ctr"/>
          <a:lstStyle>
            <a:defPPr>
              <a:defRPr lang="en-US"/>
            </a:defPPr>
            <a:lvl1pPr marL="0" algn="ctr" defTabSz="914400" rtl="0" eaLnBrk="1" latinLnBrk="0" hangingPunct="1">
              <a:defRPr sz="1800" kern="1200">
                <a:solidFill>
                  <a:schemeClr val="bg1"/>
                </a:solidFill>
                <a:latin typeface="Century Gothic" charset="0"/>
                <a:ea typeface="Century Gothic" charset="0"/>
                <a:cs typeface="Century Gothic"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fld id="{BC3BBC56-5B77-964C-A5B4-F225189E1B1A}" type="slidenum">
              <a:rPr kumimoji="0" lang="en-US" sz="800" b="0" i="0" u="none" strike="noStrike" kern="1200" cap="none" spc="0" normalizeH="0" baseline="0" noProof="0" smtClean="0">
                <a:ln>
                  <a:noFill/>
                </a:ln>
                <a:solidFill>
                  <a:srgbClr val="000000"/>
                </a:solidFill>
                <a:effectLst/>
                <a:uLnTx/>
                <a:uFillTx/>
                <a:latin typeface="Century Gothic" charset="0"/>
              </a:rPr>
              <a:pPr marL="0" marR="0" lvl="0" indent="0" algn="l" defTabSz="914400" rtl="0" eaLnBrk="1" fontAlgn="auto" latinLnBrk="0" hangingPunct="1">
                <a:lnSpc>
                  <a:spcPct val="100000"/>
                </a:lnSpc>
                <a:spcBef>
                  <a:spcPts val="0"/>
                </a:spcBef>
                <a:spcAft>
                  <a:spcPts val="0"/>
                </a:spcAft>
                <a:buClrTx/>
                <a:buSzTx/>
                <a:buFontTx/>
                <a:buNone/>
                <a:tabLst/>
                <a:defRPr/>
              </a:pPr>
              <a:t>10</a:t>
            </a:fld>
            <a:endParaRPr kumimoji="0" lang="en-US" sz="800" b="0" i="0" u="none" strike="noStrike" kern="1200" cap="none" spc="0" normalizeH="0" baseline="0" noProof="0" dirty="0">
              <a:ln>
                <a:noFill/>
              </a:ln>
              <a:solidFill>
                <a:srgbClr val="000000"/>
              </a:solidFill>
              <a:effectLst/>
              <a:uLnTx/>
              <a:uFillTx/>
              <a:latin typeface="Century Gothic" charset="0"/>
            </a:endParaRPr>
          </a:p>
        </p:txBody>
      </p:sp>
    </p:spTree>
    <p:extLst>
      <p:ext uri="{BB962C8B-B14F-4D97-AF65-F5344CB8AC3E}">
        <p14:creationId xmlns:p14="http://schemas.microsoft.com/office/powerpoint/2010/main" val="402823288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2EBDA8C4-6422-4109-867C-929A389D9AEE}"/>
              </a:ext>
            </a:extLst>
          </p:cNvPr>
          <p:cNvSpPr>
            <a:spLocks noGrp="1"/>
          </p:cNvSpPr>
          <p:nvPr>
            <p:ph type="body" sz="quarter" idx="18"/>
          </p:nvPr>
        </p:nvSpPr>
        <p:spPr/>
        <p:txBody>
          <a:bodyPr/>
          <a:lstStyle/>
          <a:p>
            <a:r>
              <a:rPr lang="en-GB" dirty="0"/>
              <a:t>Section 2</a:t>
            </a:r>
          </a:p>
        </p:txBody>
      </p:sp>
      <p:sp>
        <p:nvSpPr>
          <p:cNvPr id="3" name="Text Placeholder 4">
            <a:extLst>
              <a:ext uri="{FF2B5EF4-FFF2-40B4-BE49-F238E27FC236}">
                <a16:creationId xmlns:a16="http://schemas.microsoft.com/office/drawing/2014/main" id="{4525F100-14F6-436F-BB25-FC9F6BAAE97A}"/>
              </a:ext>
            </a:extLst>
          </p:cNvPr>
          <p:cNvSpPr txBox="1">
            <a:spLocks/>
          </p:cNvSpPr>
          <p:nvPr/>
        </p:nvSpPr>
        <p:spPr>
          <a:xfrm>
            <a:off x="337855" y="1173163"/>
            <a:ext cx="10580349" cy="744538"/>
          </a:xfrm>
          <a:prstGeom prst="rect">
            <a:avLst/>
          </a:prstGeom>
        </p:spPr>
        <p:txBody>
          <a:bodyPr vert="horz" lIns="91440" tIns="45720" rIns="91440" bIns="45720" rtlCol="0">
            <a:normAutofit/>
          </a:bodyPr>
          <a:lstStyle>
            <a:lvl1pPr marL="0" indent="0" algn="l" defTabSz="914400" rtl="0" eaLnBrk="1" latinLnBrk="0" hangingPunct="1">
              <a:lnSpc>
                <a:spcPct val="90000"/>
              </a:lnSpc>
              <a:spcBef>
                <a:spcPts val="0"/>
              </a:spcBef>
              <a:spcAft>
                <a:spcPts val="1200"/>
              </a:spcAft>
              <a:buFont typeface="Arial"/>
              <a:buNone/>
              <a:defRPr sz="2800" b="1" i="0" kern="1200">
                <a:solidFill>
                  <a:schemeClr val="bg1"/>
                </a:solidFill>
                <a:latin typeface="+mn-lt"/>
                <a:ea typeface="+mn-ea"/>
                <a:cs typeface="Poppins" pitchFamily="2" charset="77"/>
              </a:defRPr>
            </a:lvl1pPr>
            <a:lvl2pPr marL="4763" indent="0" algn="l" defTabSz="914400" rtl="0" eaLnBrk="1" latinLnBrk="0" hangingPunct="1">
              <a:lnSpc>
                <a:spcPct val="90000"/>
              </a:lnSpc>
              <a:spcBef>
                <a:spcPts val="500"/>
              </a:spcBef>
              <a:buFont typeface="Arial"/>
              <a:buNone/>
              <a:tabLst/>
              <a:defRPr sz="1400" b="0" i="0" kern="1200">
                <a:solidFill>
                  <a:schemeClr val="bg2"/>
                </a:solidFill>
                <a:latin typeface="Poppins" pitchFamily="2" charset="77"/>
                <a:ea typeface="+mn-ea"/>
                <a:cs typeface="Poppins" pitchFamily="2" charset="77"/>
              </a:defRPr>
            </a:lvl2pPr>
            <a:lvl3pPr marL="4763" indent="0" algn="l" defTabSz="914400" rtl="0" eaLnBrk="1" latinLnBrk="0" hangingPunct="1">
              <a:lnSpc>
                <a:spcPct val="90000"/>
              </a:lnSpc>
              <a:spcBef>
                <a:spcPts val="500"/>
              </a:spcBef>
              <a:buFont typeface="Arial"/>
              <a:buNone/>
              <a:tabLst/>
              <a:defRPr sz="1400" b="0" i="0" kern="1200">
                <a:solidFill>
                  <a:schemeClr val="tx1"/>
                </a:solidFill>
                <a:latin typeface="Poppins" pitchFamily="2" charset="77"/>
                <a:ea typeface="+mn-ea"/>
                <a:cs typeface="Poppins" pitchFamily="2" charset="77"/>
              </a:defRPr>
            </a:lvl3pPr>
            <a:lvl4pPr marL="4763" indent="0" algn="l" defTabSz="914400" rtl="0" eaLnBrk="1" latinLnBrk="0" hangingPunct="1">
              <a:lnSpc>
                <a:spcPct val="90000"/>
              </a:lnSpc>
              <a:spcBef>
                <a:spcPts val="500"/>
              </a:spcBef>
              <a:buFont typeface="Arial"/>
              <a:buNone/>
              <a:tabLst/>
              <a:defRPr sz="1400" b="0" i="0" kern="1200">
                <a:solidFill>
                  <a:schemeClr val="tx1"/>
                </a:solidFill>
                <a:latin typeface="Poppins" pitchFamily="2" charset="77"/>
                <a:ea typeface="+mn-ea"/>
                <a:cs typeface="Poppins" pitchFamily="2" charset="77"/>
              </a:defRPr>
            </a:lvl4pPr>
            <a:lvl5pPr marL="179388" indent="-174625" algn="l" defTabSz="914400" rtl="0" eaLnBrk="1" latinLnBrk="0" hangingPunct="1">
              <a:lnSpc>
                <a:spcPct val="90000"/>
              </a:lnSpc>
              <a:spcBef>
                <a:spcPts val="500"/>
              </a:spcBef>
              <a:buClr>
                <a:schemeClr val="accent4"/>
              </a:buClr>
              <a:buFont typeface="Arial" panose="020B0604020202020204" pitchFamily="34" charset="0"/>
              <a:buChar char="•"/>
              <a:tabLst/>
              <a:defRPr sz="1400" b="0" i="0" kern="1200">
                <a:solidFill>
                  <a:schemeClr val="tx1"/>
                </a:solidFill>
                <a:latin typeface="Poppins" pitchFamily="2" charset="77"/>
                <a:ea typeface="+mn-ea"/>
                <a:cs typeface="Poppins" pitchFamily="2" charset="77"/>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r>
              <a:rPr lang="en-GB" dirty="0"/>
              <a:t>Engagement findings</a:t>
            </a:r>
          </a:p>
        </p:txBody>
      </p:sp>
    </p:spTree>
    <p:extLst>
      <p:ext uri="{BB962C8B-B14F-4D97-AF65-F5344CB8AC3E}">
        <p14:creationId xmlns:p14="http://schemas.microsoft.com/office/powerpoint/2010/main" val="5341752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extBox 15">
            <a:extLst>
              <a:ext uri="{FF2B5EF4-FFF2-40B4-BE49-F238E27FC236}">
                <a16:creationId xmlns:a16="http://schemas.microsoft.com/office/drawing/2014/main" id="{3FD9C546-EF61-4A44-BE25-328C27DF468A}"/>
              </a:ext>
            </a:extLst>
          </p:cNvPr>
          <p:cNvSpPr txBox="1"/>
          <p:nvPr/>
        </p:nvSpPr>
        <p:spPr>
          <a:xfrm>
            <a:off x="337855" y="1273419"/>
            <a:ext cx="10684641" cy="830997"/>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500"/>
              </a:spcBef>
              <a:spcAft>
                <a:spcPts val="600"/>
              </a:spcAft>
              <a:buClrTx/>
              <a:buSzTx/>
              <a:buFont typeface="Arial" panose="020B0604020202020204" pitchFamily="34" charset="0"/>
              <a:buNone/>
              <a:tabLst/>
              <a:defRPr/>
            </a:pPr>
            <a:r>
              <a:rPr lang="en-US" sz="1200" b="1" dirty="0">
                <a:solidFill>
                  <a:prstClr val="black"/>
                </a:solidFill>
                <a:latin typeface="Calibri" panose="020F0502020204030204"/>
                <a:ea typeface="Calibri" panose="020F0502020204030204" pitchFamily="34" charset="0"/>
                <a:cs typeface="Times New Roman" panose="02020603050405020304" pitchFamily="18" charset="0"/>
              </a:rPr>
              <a:t>K</a:t>
            </a:r>
            <a:r>
              <a:rPr kumimoji="0" lang="en-US" sz="1200" b="1" i="0" u="none" strike="noStrike" kern="1200" cap="none" spc="0" normalizeH="0" baseline="0" noProof="0" dirty="0">
                <a:ln>
                  <a:noFill/>
                </a:ln>
                <a:solidFill>
                  <a:prstClr val="black"/>
                </a:solidFill>
                <a:effectLst/>
                <a:uLnTx/>
                <a:uFillTx/>
                <a:latin typeface="Calibri" panose="020F0502020204030204"/>
                <a:ea typeface="Calibri" panose="020F0502020204030204" pitchFamily="34" charset="0"/>
                <a:cs typeface="Times New Roman" panose="02020603050405020304" pitchFamily="18" charset="0"/>
              </a:rPr>
              <a:t>ey Lines of Enquiry (KLOEs) </a:t>
            </a:r>
            <a:r>
              <a:rPr kumimoji="0" lang="en-US" sz="1200" i="0" u="none" strike="noStrike" kern="1200" cap="none" spc="0" normalizeH="0" baseline="0" noProof="0" dirty="0">
                <a:ln>
                  <a:noFill/>
                </a:ln>
                <a:solidFill>
                  <a:prstClr val="black"/>
                </a:solidFill>
                <a:effectLst/>
                <a:uLnTx/>
                <a:uFillTx/>
                <a:latin typeface="Calibri" panose="020F0502020204030204"/>
                <a:ea typeface="Calibri" panose="020F0502020204030204" pitchFamily="34" charset="0"/>
                <a:cs typeface="Times New Roman" panose="02020603050405020304" pitchFamily="18" charset="0"/>
              </a:rPr>
              <a:t>were jointly developed with the </a:t>
            </a:r>
            <a:r>
              <a:rPr kumimoji="0" lang="en-GB" sz="1200" i="0" u="none" strike="noStrike" kern="1200" cap="none" spc="0" normalizeH="0" baseline="0" noProof="0" dirty="0">
                <a:ln>
                  <a:noFill/>
                </a:ln>
                <a:solidFill>
                  <a:prstClr val="black"/>
                </a:solidFill>
                <a:effectLst/>
                <a:uLnTx/>
                <a:uFillTx/>
                <a:latin typeface="Calibri" panose="020F0502020204030204"/>
                <a:ea typeface="Calibri" panose="020F0502020204030204" pitchFamily="34" charset="0"/>
                <a:cs typeface="Times New Roman" panose="02020603050405020304" pitchFamily="18" charset="0"/>
              </a:rPr>
              <a:t>London Health and Care Leaders’ Group, which represents the senior London leadership teams of Public Health England, NHS England &amp; Improvement, the Greater London Authority and London Councils.  </a:t>
            </a:r>
            <a:r>
              <a:rPr kumimoji="0" lang="en-US" sz="1200" i="0" u="none" strike="noStrike" kern="1200" cap="none" spc="0" normalizeH="0" baseline="0" noProof="0" dirty="0">
                <a:ln>
                  <a:noFill/>
                </a:ln>
                <a:solidFill>
                  <a:prstClr val="black"/>
                </a:solidFill>
                <a:effectLst/>
                <a:uLnTx/>
                <a:uFillTx/>
                <a:latin typeface="Calibri" panose="020F0502020204030204"/>
                <a:ea typeface="Calibri" panose="020F0502020204030204" pitchFamily="34" charset="0"/>
                <a:cs typeface="Times New Roman" panose="02020603050405020304" pitchFamily="18" charset="0"/>
              </a:rPr>
              <a:t>The KLOEs were applied to a critical literature review examining sources identified in the period of January 2018 through to April 2021, covering the last three years and developments prior to and during the COVID-19 pandemic.  The literature review was then supplemented by a series of semi-structured interviews </a:t>
            </a:r>
            <a:r>
              <a:rPr lang="en-US" sz="1200" dirty="0">
                <a:solidFill>
                  <a:prstClr val="black"/>
                </a:solidFill>
                <a:latin typeface="Calibri" panose="020F0502020204030204"/>
                <a:ea typeface="Calibri" panose="020F0502020204030204" pitchFamily="34" charset="0"/>
                <a:cs typeface="Times New Roman" panose="02020603050405020304" pitchFamily="18" charset="0"/>
              </a:rPr>
              <a:t>and broader group engagements across London.</a:t>
            </a:r>
            <a:endParaRPr kumimoji="0" lang="en-US" sz="1200" i="0" u="none" strike="noStrike" kern="1200" cap="none" spc="0" normalizeH="0" baseline="0" noProof="0" dirty="0">
              <a:ln>
                <a:noFill/>
              </a:ln>
              <a:solidFill>
                <a:prstClr val="black"/>
              </a:solidFill>
              <a:effectLst/>
              <a:uLnTx/>
              <a:uFillTx/>
              <a:latin typeface="Calibri" panose="020F0502020204030204"/>
              <a:ea typeface="Calibri" panose="020F0502020204030204" pitchFamily="34" charset="0"/>
              <a:cs typeface="Times New Roman" panose="02020603050405020304" pitchFamily="18" charset="0"/>
            </a:endParaRPr>
          </a:p>
        </p:txBody>
      </p:sp>
      <p:sp>
        <p:nvSpPr>
          <p:cNvPr id="2" name="Text Placeholder 1">
            <a:extLst>
              <a:ext uri="{FF2B5EF4-FFF2-40B4-BE49-F238E27FC236}">
                <a16:creationId xmlns:a16="http://schemas.microsoft.com/office/drawing/2014/main" id="{1805BA6F-C83C-4395-94DD-48C7234B1C54}"/>
              </a:ext>
            </a:extLst>
          </p:cNvPr>
          <p:cNvSpPr>
            <a:spLocks noGrp="1"/>
          </p:cNvSpPr>
          <p:nvPr>
            <p:ph type="body" sz="quarter" idx="18"/>
          </p:nvPr>
        </p:nvSpPr>
        <p:spPr/>
        <p:txBody>
          <a:bodyPr/>
          <a:lstStyle/>
          <a:p>
            <a:r>
              <a:rPr lang="en-GB" dirty="0"/>
              <a:t>Key lines of enquiry</a:t>
            </a:r>
          </a:p>
        </p:txBody>
      </p:sp>
      <p:sp>
        <p:nvSpPr>
          <p:cNvPr id="4" name="Rectangle 3">
            <a:extLst>
              <a:ext uri="{FF2B5EF4-FFF2-40B4-BE49-F238E27FC236}">
                <a16:creationId xmlns:a16="http://schemas.microsoft.com/office/drawing/2014/main" id="{6EDB4D6E-58A5-4696-AFC4-9380F40D340C}"/>
              </a:ext>
            </a:extLst>
          </p:cNvPr>
          <p:cNvSpPr/>
          <p:nvPr/>
        </p:nvSpPr>
        <p:spPr>
          <a:xfrm>
            <a:off x="10287001" y="0"/>
            <a:ext cx="1905000" cy="335908"/>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rIns="72000" rtlCol="0" anchor="ctr"/>
          <a:lstStyle/>
          <a:p>
            <a:r>
              <a:rPr lang="en-GB" sz="1400" dirty="0"/>
              <a:t>Engagement Summary</a:t>
            </a:r>
          </a:p>
        </p:txBody>
      </p:sp>
      <p:sp>
        <p:nvSpPr>
          <p:cNvPr id="5" name="TextBox 8">
            <a:extLst>
              <a:ext uri="{FF2B5EF4-FFF2-40B4-BE49-F238E27FC236}">
                <a16:creationId xmlns:a16="http://schemas.microsoft.com/office/drawing/2014/main" id="{7FAA4061-6DA2-4CF9-B446-AA9CB66C23BD}"/>
              </a:ext>
            </a:extLst>
          </p:cNvPr>
          <p:cNvSpPr txBox="1"/>
          <p:nvPr/>
        </p:nvSpPr>
        <p:spPr>
          <a:xfrm>
            <a:off x="271460" y="2151423"/>
            <a:ext cx="3620058" cy="839875"/>
          </a:xfrm>
          <a:prstGeom prst="rect">
            <a:avLst/>
          </a:prstGeom>
          <a:solidFill>
            <a:schemeClr val="bg2">
              <a:lumMod val="40000"/>
              <a:lumOff val="60000"/>
            </a:schemeClr>
          </a:solidFill>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180000" tIns="180000" rIns="180000" bIns="180000" numCol="1" spcCol="1270" anchor="ctr" anchorCtr="0">
            <a:noAutofit/>
          </a:bodyPr>
          <a:lstStyle>
            <a:defPPr>
              <a:defRPr lang="en-US"/>
            </a:defPPr>
            <a:lvl1pPr marL="0" algn="l" defTabSz="457200" rtl="0" eaLnBrk="1" latinLnBrk="0" hangingPunct="1">
              <a:defRPr sz="1800" kern="1200">
                <a:solidFill>
                  <a:schemeClr val="tx1">
                    <a:hueOff val="0"/>
                    <a:satOff val="0"/>
                    <a:lumOff val="0"/>
                    <a:alphaOff val="0"/>
                  </a:schemeClr>
                </a:solidFill>
                <a:latin typeface="+mn-lt"/>
                <a:ea typeface="+mn-ea"/>
                <a:cs typeface="+mn-cs"/>
              </a:defRPr>
            </a:lvl1pPr>
            <a:lvl2pPr marL="457200" algn="l" defTabSz="457200" rtl="0" eaLnBrk="1" latinLnBrk="0" hangingPunct="1">
              <a:defRPr sz="1800" kern="1200">
                <a:solidFill>
                  <a:schemeClr val="tx1">
                    <a:hueOff val="0"/>
                    <a:satOff val="0"/>
                    <a:lumOff val="0"/>
                    <a:alphaOff val="0"/>
                  </a:schemeClr>
                </a:solidFill>
                <a:latin typeface="+mn-lt"/>
                <a:ea typeface="+mn-ea"/>
                <a:cs typeface="+mn-cs"/>
              </a:defRPr>
            </a:lvl2pPr>
            <a:lvl3pPr marL="914400" algn="l" defTabSz="457200" rtl="0" eaLnBrk="1" latinLnBrk="0" hangingPunct="1">
              <a:defRPr sz="1800" kern="1200">
                <a:solidFill>
                  <a:schemeClr val="tx1">
                    <a:hueOff val="0"/>
                    <a:satOff val="0"/>
                    <a:lumOff val="0"/>
                    <a:alphaOff val="0"/>
                  </a:schemeClr>
                </a:solidFill>
                <a:latin typeface="+mn-lt"/>
                <a:ea typeface="+mn-ea"/>
                <a:cs typeface="+mn-cs"/>
              </a:defRPr>
            </a:lvl3pPr>
            <a:lvl4pPr marL="1371600" algn="l" defTabSz="457200" rtl="0" eaLnBrk="1" latinLnBrk="0" hangingPunct="1">
              <a:defRPr sz="1800" kern="1200">
                <a:solidFill>
                  <a:schemeClr val="tx1">
                    <a:hueOff val="0"/>
                    <a:satOff val="0"/>
                    <a:lumOff val="0"/>
                    <a:alphaOff val="0"/>
                  </a:schemeClr>
                </a:solidFill>
                <a:latin typeface="+mn-lt"/>
                <a:ea typeface="+mn-ea"/>
                <a:cs typeface="+mn-cs"/>
              </a:defRPr>
            </a:lvl4pPr>
            <a:lvl5pPr marL="1828800" algn="l" defTabSz="457200" rtl="0" eaLnBrk="1" latinLnBrk="0" hangingPunct="1">
              <a:defRPr sz="1800" kern="1200">
                <a:solidFill>
                  <a:schemeClr val="tx1">
                    <a:hueOff val="0"/>
                    <a:satOff val="0"/>
                    <a:lumOff val="0"/>
                    <a:alphaOff val="0"/>
                  </a:schemeClr>
                </a:solidFill>
                <a:latin typeface="+mn-lt"/>
                <a:ea typeface="+mn-ea"/>
                <a:cs typeface="+mn-cs"/>
              </a:defRPr>
            </a:lvl5pPr>
            <a:lvl6pPr marL="2286000" algn="l" defTabSz="457200" rtl="0" eaLnBrk="1" latinLnBrk="0" hangingPunct="1">
              <a:defRPr sz="1800" kern="1200">
                <a:solidFill>
                  <a:schemeClr val="tx1">
                    <a:hueOff val="0"/>
                    <a:satOff val="0"/>
                    <a:lumOff val="0"/>
                    <a:alphaOff val="0"/>
                  </a:schemeClr>
                </a:solidFill>
                <a:latin typeface="+mn-lt"/>
                <a:ea typeface="+mn-ea"/>
                <a:cs typeface="+mn-cs"/>
              </a:defRPr>
            </a:lvl6pPr>
            <a:lvl7pPr marL="2743200" algn="l" defTabSz="457200" rtl="0" eaLnBrk="1" latinLnBrk="0" hangingPunct="1">
              <a:defRPr sz="1800" kern="1200">
                <a:solidFill>
                  <a:schemeClr val="tx1">
                    <a:hueOff val="0"/>
                    <a:satOff val="0"/>
                    <a:lumOff val="0"/>
                    <a:alphaOff val="0"/>
                  </a:schemeClr>
                </a:solidFill>
                <a:latin typeface="+mn-lt"/>
                <a:ea typeface="+mn-ea"/>
                <a:cs typeface="+mn-cs"/>
              </a:defRPr>
            </a:lvl7pPr>
            <a:lvl8pPr marL="3200400" algn="l" defTabSz="457200" rtl="0" eaLnBrk="1" latinLnBrk="0" hangingPunct="1">
              <a:defRPr sz="1800" kern="1200">
                <a:solidFill>
                  <a:schemeClr val="tx1">
                    <a:hueOff val="0"/>
                    <a:satOff val="0"/>
                    <a:lumOff val="0"/>
                    <a:alphaOff val="0"/>
                  </a:schemeClr>
                </a:solidFill>
                <a:latin typeface="+mn-lt"/>
                <a:ea typeface="+mn-ea"/>
                <a:cs typeface="+mn-cs"/>
              </a:defRPr>
            </a:lvl8pPr>
            <a:lvl9pPr marL="3657600" algn="l" defTabSz="457200" rtl="0" eaLnBrk="1" latinLnBrk="0" hangingPunct="1">
              <a:defRPr sz="1800" kern="1200">
                <a:solidFill>
                  <a:schemeClr val="tx1">
                    <a:hueOff val="0"/>
                    <a:satOff val="0"/>
                    <a:lumOff val="0"/>
                    <a:alphaOff val="0"/>
                  </a:schemeClr>
                </a:solidFill>
                <a:latin typeface="+mn-lt"/>
                <a:ea typeface="+mn-ea"/>
                <a:cs typeface="+mn-cs"/>
              </a:defRPr>
            </a:lvl9pPr>
          </a:lstStyle>
          <a:p>
            <a:pPr marL="0" marR="0" lvl="0" indent="0" algn="l" defTabSz="622300" rtl="0" eaLnBrk="1" fontAlgn="auto" latinLnBrk="0" hangingPunct="1">
              <a:lnSpc>
                <a:spcPct val="100000"/>
              </a:lnSpc>
              <a:spcBef>
                <a:spcPct val="0"/>
              </a:spcBef>
              <a:spcAft>
                <a:spcPts val="0"/>
              </a:spcAft>
              <a:buClrTx/>
              <a:buSzTx/>
              <a:buFontTx/>
              <a:buNone/>
              <a:tabLst/>
              <a:defRPr/>
            </a:pPr>
            <a:r>
              <a:rPr kumimoji="0" lang="en-GB" sz="1200" b="1"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a. What are the specific things that systems and boroughs will do to address the challenges of long-standing inequalities </a:t>
            </a:r>
            <a:r>
              <a:rPr kumimoji="0" lang="en-GB" sz="1200"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highlighted by the pandemic and new inequalities arising from it?</a:t>
            </a:r>
          </a:p>
        </p:txBody>
      </p:sp>
      <p:sp>
        <p:nvSpPr>
          <p:cNvPr id="6" name="TextBox 9">
            <a:extLst>
              <a:ext uri="{FF2B5EF4-FFF2-40B4-BE49-F238E27FC236}">
                <a16:creationId xmlns:a16="http://schemas.microsoft.com/office/drawing/2014/main" id="{F56BE8FA-F1B6-49AD-96AC-6E57EAE05676}"/>
              </a:ext>
            </a:extLst>
          </p:cNvPr>
          <p:cNvSpPr txBox="1"/>
          <p:nvPr/>
        </p:nvSpPr>
        <p:spPr>
          <a:xfrm>
            <a:off x="3971591" y="2148532"/>
            <a:ext cx="3620058" cy="839875"/>
          </a:xfrm>
          <a:prstGeom prst="rect">
            <a:avLst/>
          </a:prstGeom>
          <a:solidFill>
            <a:schemeClr val="bg2">
              <a:lumMod val="40000"/>
              <a:lumOff val="60000"/>
            </a:schemeClr>
          </a:solidFill>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180000" tIns="180000" rIns="180000" bIns="180000" numCol="1" spcCol="1270" anchor="ctr" anchorCtr="0">
            <a:noAutofit/>
          </a:bodyPr>
          <a:lstStyle>
            <a:defPPr>
              <a:defRPr lang="en-US"/>
            </a:defPPr>
            <a:lvl1pPr marL="0" algn="l" defTabSz="457200" rtl="0" eaLnBrk="1" latinLnBrk="0" hangingPunct="1">
              <a:defRPr sz="1800" kern="1200">
                <a:solidFill>
                  <a:schemeClr val="tx1">
                    <a:hueOff val="0"/>
                    <a:satOff val="0"/>
                    <a:lumOff val="0"/>
                    <a:alphaOff val="0"/>
                  </a:schemeClr>
                </a:solidFill>
                <a:latin typeface="+mn-lt"/>
                <a:ea typeface="+mn-ea"/>
                <a:cs typeface="+mn-cs"/>
              </a:defRPr>
            </a:lvl1pPr>
            <a:lvl2pPr marL="457200" algn="l" defTabSz="457200" rtl="0" eaLnBrk="1" latinLnBrk="0" hangingPunct="1">
              <a:defRPr sz="1800" kern="1200">
                <a:solidFill>
                  <a:schemeClr val="tx1">
                    <a:hueOff val="0"/>
                    <a:satOff val="0"/>
                    <a:lumOff val="0"/>
                    <a:alphaOff val="0"/>
                  </a:schemeClr>
                </a:solidFill>
                <a:latin typeface="+mn-lt"/>
                <a:ea typeface="+mn-ea"/>
                <a:cs typeface="+mn-cs"/>
              </a:defRPr>
            </a:lvl2pPr>
            <a:lvl3pPr marL="914400" algn="l" defTabSz="457200" rtl="0" eaLnBrk="1" latinLnBrk="0" hangingPunct="1">
              <a:defRPr sz="1800" kern="1200">
                <a:solidFill>
                  <a:schemeClr val="tx1">
                    <a:hueOff val="0"/>
                    <a:satOff val="0"/>
                    <a:lumOff val="0"/>
                    <a:alphaOff val="0"/>
                  </a:schemeClr>
                </a:solidFill>
                <a:latin typeface="+mn-lt"/>
                <a:ea typeface="+mn-ea"/>
                <a:cs typeface="+mn-cs"/>
              </a:defRPr>
            </a:lvl3pPr>
            <a:lvl4pPr marL="1371600" algn="l" defTabSz="457200" rtl="0" eaLnBrk="1" latinLnBrk="0" hangingPunct="1">
              <a:defRPr sz="1800" kern="1200">
                <a:solidFill>
                  <a:schemeClr val="tx1">
                    <a:hueOff val="0"/>
                    <a:satOff val="0"/>
                    <a:lumOff val="0"/>
                    <a:alphaOff val="0"/>
                  </a:schemeClr>
                </a:solidFill>
                <a:latin typeface="+mn-lt"/>
                <a:ea typeface="+mn-ea"/>
                <a:cs typeface="+mn-cs"/>
              </a:defRPr>
            </a:lvl4pPr>
            <a:lvl5pPr marL="1828800" algn="l" defTabSz="457200" rtl="0" eaLnBrk="1" latinLnBrk="0" hangingPunct="1">
              <a:defRPr sz="1800" kern="1200">
                <a:solidFill>
                  <a:schemeClr val="tx1">
                    <a:hueOff val="0"/>
                    <a:satOff val="0"/>
                    <a:lumOff val="0"/>
                    <a:alphaOff val="0"/>
                  </a:schemeClr>
                </a:solidFill>
                <a:latin typeface="+mn-lt"/>
                <a:ea typeface="+mn-ea"/>
                <a:cs typeface="+mn-cs"/>
              </a:defRPr>
            </a:lvl5pPr>
            <a:lvl6pPr marL="2286000" algn="l" defTabSz="457200" rtl="0" eaLnBrk="1" latinLnBrk="0" hangingPunct="1">
              <a:defRPr sz="1800" kern="1200">
                <a:solidFill>
                  <a:schemeClr val="tx1">
                    <a:hueOff val="0"/>
                    <a:satOff val="0"/>
                    <a:lumOff val="0"/>
                    <a:alphaOff val="0"/>
                  </a:schemeClr>
                </a:solidFill>
                <a:latin typeface="+mn-lt"/>
                <a:ea typeface="+mn-ea"/>
                <a:cs typeface="+mn-cs"/>
              </a:defRPr>
            </a:lvl6pPr>
            <a:lvl7pPr marL="2743200" algn="l" defTabSz="457200" rtl="0" eaLnBrk="1" latinLnBrk="0" hangingPunct="1">
              <a:defRPr sz="1800" kern="1200">
                <a:solidFill>
                  <a:schemeClr val="tx1">
                    <a:hueOff val="0"/>
                    <a:satOff val="0"/>
                    <a:lumOff val="0"/>
                    <a:alphaOff val="0"/>
                  </a:schemeClr>
                </a:solidFill>
                <a:latin typeface="+mn-lt"/>
                <a:ea typeface="+mn-ea"/>
                <a:cs typeface="+mn-cs"/>
              </a:defRPr>
            </a:lvl7pPr>
            <a:lvl8pPr marL="3200400" algn="l" defTabSz="457200" rtl="0" eaLnBrk="1" latinLnBrk="0" hangingPunct="1">
              <a:defRPr sz="1800" kern="1200">
                <a:solidFill>
                  <a:schemeClr val="tx1">
                    <a:hueOff val="0"/>
                    <a:satOff val="0"/>
                    <a:lumOff val="0"/>
                    <a:alphaOff val="0"/>
                  </a:schemeClr>
                </a:solidFill>
                <a:latin typeface="+mn-lt"/>
                <a:ea typeface="+mn-ea"/>
                <a:cs typeface="+mn-cs"/>
              </a:defRPr>
            </a:lvl8pPr>
            <a:lvl9pPr marL="3657600" algn="l" defTabSz="457200" rtl="0" eaLnBrk="1" latinLnBrk="0" hangingPunct="1">
              <a:defRPr sz="1800" kern="1200">
                <a:solidFill>
                  <a:schemeClr val="tx1">
                    <a:hueOff val="0"/>
                    <a:satOff val="0"/>
                    <a:lumOff val="0"/>
                    <a:alphaOff val="0"/>
                  </a:schemeClr>
                </a:solidFill>
                <a:latin typeface="+mn-lt"/>
                <a:ea typeface="+mn-ea"/>
                <a:cs typeface="+mn-cs"/>
              </a:defRPr>
            </a:lvl9pPr>
          </a:lstStyle>
          <a:p>
            <a:pPr marL="0" marR="0" lvl="0" indent="0" algn="l" defTabSz="622300" rtl="0" eaLnBrk="1" fontAlgn="auto" latinLnBrk="0" hangingPunct="1">
              <a:lnSpc>
                <a:spcPct val="100000"/>
              </a:lnSpc>
              <a:spcBef>
                <a:spcPct val="0"/>
              </a:spcBef>
              <a:spcAft>
                <a:spcPts val="0"/>
              </a:spcAft>
              <a:buClrTx/>
              <a:buSzTx/>
              <a:buFontTx/>
              <a:buNone/>
              <a:tabLst/>
              <a:defRPr/>
            </a:pPr>
            <a:r>
              <a:rPr kumimoji="0" lang="en-GB" sz="1200" b="1"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b. How are the experiences of social care in the pandemic, including residential and domiciliary care, </a:t>
            </a:r>
            <a:r>
              <a:rPr kumimoji="0" lang="en-GB" sz="1200"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best reflected and addressed in future plans</a:t>
            </a:r>
            <a:r>
              <a:rPr lang="en-GB" sz="1200" dirty="0">
                <a:solidFill>
                  <a:srgbClr val="000000"/>
                </a:solidFill>
                <a:latin typeface="Calibri" panose="020F0502020204030204" pitchFamily="34" charset="0"/>
                <a:cs typeface="Calibri" panose="020F0502020204030204" pitchFamily="34" charset="0"/>
              </a:rPr>
              <a:t>,</a:t>
            </a:r>
            <a:r>
              <a:rPr kumimoji="0" lang="en-GB" sz="1200"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 linking in with the work of London ADASS?</a:t>
            </a:r>
          </a:p>
        </p:txBody>
      </p:sp>
      <p:sp>
        <p:nvSpPr>
          <p:cNvPr id="7" name="TextBox 10">
            <a:extLst>
              <a:ext uri="{FF2B5EF4-FFF2-40B4-BE49-F238E27FC236}">
                <a16:creationId xmlns:a16="http://schemas.microsoft.com/office/drawing/2014/main" id="{17D0D5AC-507E-472E-8ED3-79418545FAF4}"/>
              </a:ext>
            </a:extLst>
          </p:cNvPr>
          <p:cNvSpPr txBox="1"/>
          <p:nvPr/>
        </p:nvSpPr>
        <p:spPr>
          <a:xfrm>
            <a:off x="7671722" y="2143744"/>
            <a:ext cx="4248819" cy="847554"/>
          </a:xfrm>
          <a:prstGeom prst="rect">
            <a:avLst/>
          </a:prstGeom>
          <a:solidFill>
            <a:schemeClr val="bg2">
              <a:lumMod val="40000"/>
              <a:lumOff val="60000"/>
            </a:schemeClr>
          </a:solidFill>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180000" tIns="180000" rIns="180000" bIns="180000" numCol="1" spcCol="1270" anchor="ctr" anchorCtr="0">
            <a:noAutofit/>
          </a:bodyPr>
          <a:lstStyle>
            <a:defPPr>
              <a:defRPr lang="en-US"/>
            </a:defPPr>
            <a:lvl1pPr marL="0" algn="l" defTabSz="457200" rtl="0" eaLnBrk="1" latinLnBrk="0" hangingPunct="1">
              <a:defRPr sz="1800" kern="1200">
                <a:solidFill>
                  <a:schemeClr val="tx1">
                    <a:hueOff val="0"/>
                    <a:satOff val="0"/>
                    <a:lumOff val="0"/>
                    <a:alphaOff val="0"/>
                  </a:schemeClr>
                </a:solidFill>
                <a:latin typeface="+mn-lt"/>
                <a:ea typeface="+mn-ea"/>
                <a:cs typeface="+mn-cs"/>
              </a:defRPr>
            </a:lvl1pPr>
            <a:lvl2pPr marL="457200" algn="l" defTabSz="457200" rtl="0" eaLnBrk="1" latinLnBrk="0" hangingPunct="1">
              <a:defRPr sz="1800" kern="1200">
                <a:solidFill>
                  <a:schemeClr val="tx1">
                    <a:hueOff val="0"/>
                    <a:satOff val="0"/>
                    <a:lumOff val="0"/>
                    <a:alphaOff val="0"/>
                  </a:schemeClr>
                </a:solidFill>
                <a:latin typeface="+mn-lt"/>
                <a:ea typeface="+mn-ea"/>
                <a:cs typeface="+mn-cs"/>
              </a:defRPr>
            </a:lvl2pPr>
            <a:lvl3pPr marL="914400" algn="l" defTabSz="457200" rtl="0" eaLnBrk="1" latinLnBrk="0" hangingPunct="1">
              <a:defRPr sz="1800" kern="1200">
                <a:solidFill>
                  <a:schemeClr val="tx1">
                    <a:hueOff val="0"/>
                    <a:satOff val="0"/>
                    <a:lumOff val="0"/>
                    <a:alphaOff val="0"/>
                  </a:schemeClr>
                </a:solidFill>
                <a:latin typeface="+mn-lt"/>
                <a:ea typeface="+mn-ea"/>
                <a:cs typeface="+mn-cs"/>
              </a:defRPr>
            </a:lvl3pPr>
            <a:lvl4pPr marL="1371600" algn="l" defTabSz="457200" rtl="0" eaLnBrk="1" latinLnBrk="0" hangingPunct="1">
              <a:defRPr sz="1800" kern="1200">
                <a:solidFill>
                  <a:schemeClr val="tx1">
                    <a:hueOff val="0"/>
                    <a:satOff val="0"/>
                    <a:lumOff val="0"/>
                    <a:alphaOff val="0"/>
                  </a:schemeClr>
                </a:solidFill>
                <a:latin typeface="+mn-lt"/>
                <a:ea typeface="+mn-ea"/>
                <a:cs typeface="+mn-cs"/>
              </a:defRPr>
            </a:lvl4pPr>
            <a:lvl5pPr marL="1828800" algn="l" defTabSz="457200" rtl="0" eaLnBrk="1" latinLnBrk="0" hangingPunct="1">
              <a:defRPr sz="1800" kern="1200">
                <a:solidFill>
                  <a:schemeClr val="tx1">
                    <a:hueOff val="0"/>
                    <a:satOff val="0"/>
                    <a:lumOff val="0"/>
                    <a:alphaOff val="0"/>
                  </a:schemeClr>
                </a:solidFill>
                <a:latin typeface="+mn-lt"/>
                <a:ea typeface="+mn-ea"/>
                <a:cs typeface="+mn-cs"/>
              </a:defRPr>
            </a:lvl5pPr>
            <a:lvl6pPr marL="2286000" algn="l" defTabSz="457200" rtl="0" eaLnBrk="1" latinLnBrk="0" hangingPunct="1">
              <a:defRPr sz="1800" kern="1200">
                <a:solidFill>
                  <a:schemeClr val="tx1">
                    <a:hueOff val="0"/>
                    <a:satOff val="0"/>
                    <a:lumOff val="0"/>
                    <a:alphaOff val="0"/>
                  </a:schemeClr>
                </a:solidFill>
                <a:latin typeface="+mn-lt"/>
                <a:ea typeface="+mn-ea"/>
                <a:cs typeface="+mn-cs"/>
              </a:defRPr>
            </a:lvl6pPr>
            <a:lvl7pPr marL="2743200" algn="l" defTabSz="457200" rtl="0" eaLnBrk="1" latinLnBrk="0" hangingPunct="1">
              <a:defRPr sz="1800" kern="1200">
                <a:solidFill>
                  <a:schemeClr val="tx1">
                    <a:hueOff val="0"/>
                    <a:satOff val="0"/>
                    <a:lumOff val="0"/>
                    <a:alphaOff val="0"/>
                  </a:schemeClr>
                </a:solidFill>
                <a:latin typeface="+mn-lt"/>
                <a:ea typeface="+mn-ea"/>
                <a:cs typeface="+mn-cs"/>
              </a:defRPr>
            </a:lvl7pPr>
            <a:lvl8pPr marL="3200400" algn="l" defTabSz="457200" rtl="0" eaLnBrk="1" latinLnBrk="0" hangingPunct="1">
              <a:defRPr sz="1800" kern="1200">
                <a:solidFill>
                  <a:schemeClr val="tx1">
                    <a:hueOff val="0"/>
                    <a:satOff val="0"/>
                    <a:lumOff val="0"/>
                    <a:alphaOff val="0"/>
                  </a:schemeClr>
                </a:solidFill>
                <a:latin typeface="+mn-lt"/>
                <a:ea typeface="+mn-ea"/>
                <a:cs typeface="+mn-cs"/>
              </a:defRPr>
            </a:lvl8pPr>
            <a:lvl9pPr marL="3657600" algn="l" defTabSz="457200" rtl="0" eaLnBrk="1" latinLnBrk="0" hangingPunct="1">
              <a:defRPr sz="1800" kern="1200">
                <a:solidFill>
                  <a:schemeClr val="tx1">
                    <a:hueOff val="0"/>
                    <a:satOff val="0"/>
                    <a:lumOff val="0"/>
                    <a:alphaOff val="0"/>
                  </a:schemeClr>
                </a:solidFill>
                <a:latin typeface="+mn-lt"/>
                <a:ea typeface="+mn-ea"/>
                <a:cs typeface="+mn-cs"/>
              </a:defRPr>
            </a:lvl9pPr>
          </a:lstStyle>
          <a:p>
            <a:pPr marL="0" marR="0" lvl="0" indent="0" algn="l" defTabSz="622300" rtl="0" eaLnBrk="1" fontAlgn="auto" latinLnBrk="0" hangingPunct="1">
              <a:lnSpc>
                <a:spcPct val="100000"/>
              </a:lnSpc>
              <a:spcBef>
                <a:spcPct val="0"/>
              </a:spcBef>
              <a:spcAft>
                <a:spcPts val="0"/>
              </a:spcAft>
              <a:buClrTx/>
              <a:buSzTx/>
              <a:buFontTx/>
              <a:buNone/>
              <a:tabLst/>
              <a:defRPr/>
            </a:pPr>
            <a:r>
              <a:rPr kumimoji="0" lang="en-GB" sz="1200" b="1"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c. How will we manage the transition from pandemic response to a renewed focus on improving population health and wellbeing</a:t>
            </a:r>
            <a:r>
              <a:rPr kumimoji="0" lang="en-GB" sz="1200"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 including translating lessons learned into forward-facing and replicable strategies for improvement?</a:t>
            </a:r>
          </a:p>
        </p:txBody>
      </p:sp>
      <p:sp>
        <p:nvSpPr>
          <p:cNvPr id="8" name="TextBox 11">
            <a:extLst>
              <a:ext uri="{FF2B5EF4-FFF2-40B4-BE49-F238E27FC236}">
                <a16:creationId xmlns:a16="http://schemas.microsoft.com/office/drawing/2014/main" id="{83ED5657-C92A-412C-9A32-A80BE022690C}"/>
              </a:ext>
            </a:extLst>
          </p:cNvPr>
          <p:cNvSpPr txBox="1"/>
          <p:nvPr/>
        </p:nvSpPr>
        <p:spPr>
          <a:xfrm>
            <a:off x="8839752" y="3074593"/>
            <a:ext cx="3080789" cy="839875"/>
          </a:xfrm>
          <a:prstGeom prst="rect">
            <a:avLst/>
          </a:prstGeom>
          <a:solidFill>
            <a:schemeClr val="bg2">
              <a:lumMod val="40000"/>
              <a:lumOff val="60000"/>
            </a:schemeClr>
          </a:solidFill>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180000" tIns="180000" rIns="180000" bIns="180000" numCol="1" spcCol="1270" anchor="ctr" anchorCtr="0">
            <a:noAutofit/>
          </a:bodyPr>
          <a:lstStyle>
            <a:defPPr>
              <a:defRPr lang="en-US"/>
            </a:defPPr>
            <a:lvl1pPr marL="0" algn="l" defTabSz="457200" rtl="0" eaLnBrk="1" latinLnBrk="0" hangingPunct="1">
              <a:defRPr sz="1800" kern="1200">
                <a:solidFill>
                  <a:schemeClr val="tx1">
                    <a:hueOff val="0"/>
                    <a:satOff val="0"/>
                    <a:lumOff val="0"/>
                    <a:alphaOff val="0"/>
                  </a:schemeClr>
                </a:solidFill>
                <a:latin typeface="+mn-lt"/>
                <a:ea typeface="+mn-ea"/>
                <a:cs typeface="+mn-cs"/>
              </a:defRPr>
            </a:lvl1pPr>
            <a:lvl2pPr marL="457200" algn="l" defTabSz="457200" rtl="0" eaLnBrk="1" latinLnBrk="0" hangingPunct="1">
              <a:defRPr sz="1800" kern="1200">
                <a:solidFill>
                  <a:schemeClr val="tx1">
                    <a:hueOff val="0"/>
                    <a:satOff val="0"/>
                    <a:lumOff val="0"/>
                    <a:alphaOff val="0"/>
                  </a:schemeClr>
                </a:solidFill>
                <a:latin typeface="+mn-lt"/>
                <a:ea typeface="+mn-ea"/>
                <a:cs typeface="+mn-cs"/>
              </a:defRPr>
            </a:lvl2pPr>
            <a:lvl3pPr marL="914400" algn="l" defTabSz="457200" rtl="0" eaLnBrk="1" latinLnBrk="0" hangingPunct="1">
              <a:defRPr sz="1800" kern="1200">
                <a:solidFill>
                  <a:schemeClr val="tx1">
                    <a:hueOff val="0"/>
                    <a:satOff val="0"/>
                    <a:lumOff val="0"/>
                    <a:alphaOff val="0"/>
                  </a:schemeClr>
                </a:solidFill>
                <a:latin typeface="+mn-lt"/>
                <a:ea typeface="+mn-ea"/>
                <a:cs typeface="+mn-cs"/>
              </a:defRPr>
            </a:lvl3pPr>
            <a:lvl4pPr marL="1371600" algn="l" defTabSz="457200" rtl="0" eaLnBrk="1" latinLnBrk="0" hangingPunct="1">
              <a:defRPr sz="1800" kern="1200">
                <a:solidFill>
                  <a:schemeClr val="tx1">
                    <a:hueOff val="0"/>
                    <a:satOff val="0"/>
                    <a:lumOff val="0"/>
                    <a:alphaOff val="0"/>
                  </a:schemeClr>
                </a:solidFill>
                <a:latin typeface="+mn-lt"/>
                <a:ea typeface="+mn-ea"/>
                <a:cs typeface="+mn-cs"/>
              </a:defRPr>
            </a:lvl4pPr>
            <a:lvl5pPr marL="1828800" algn="l" defTabSz="457200" rtl="0" eaLnBrk="1" latinLnBrk="0" hangingPunct="1">
              <a:defRPr sz="1800" kern="1200">
                <a:solidFill>
                  <a:schemeClr val="tx1">
                    <a:hueOff val="0"/>
                    <a:satOff val="0"/>
                    <a:lumOff val="0"/>
                    <a:alphaOff val="0"/>
                  </a:schemeClr>
                </a:solidFill>
                <a:latin typeface="+mn-lt"/>
                <a:ea typeface="+mn-ea"/>
                <a:cs typeface="+mn-cs"/>
              </a:defRPr>
            </a:lvl5pPr>
            <a:lvl6pPr marL="2286000" algn="l" defTabSz="457200" rtl="0" eaLnBrk="1" latinLnBrk="0" hangingPunct="1">
              <a:defRPr sz="1800" kern="1200">
                <a:solidFill>
                  <a:schemeClr val="tx1">
                    <a:hueOff val="0"/>
                    <a:satOff val="0"/>
                    <a:lumOff val="0"/>
                    <a:alphaOff val="0"/>
                  </a:schemeClr>
                </a:solidFill>
                <a:latin typeface="+mn-lt"/>
                <a:ea typeface="+mn-ea"/>
                <a:cs typeface="+mn-cs"/>
              </a:defRPr>
            </a:lvl6pPr>
            <a:lvl7pPr marL="2743200" algn="l" defTabSz="457200" rtl="0" eaLnBrk="1" latinLnBrk="0" hangingPunct="1">
              <a:defRPr sz="1800" kern="1200">
                <a:solidFill>
                  <a:schemeClr val="tx1">
                    <a:hueOff val="0"/>
                    <a:satOff val="0"/>
                    <a:lumOff val="0"/>
                    <a:alphaOff val="0"/>
                  </a:schemeClr>
                </a:solidFill>
                <a:latin typeface="+mn-lt"/>
                <a:ea typeface="+mn-ea"/>
                <a:cs typeface="+mn-cs"/>
              </a:defRPr>
            </a:lvl7pPr>
            <a:lvl8pPr marL="3200400" algn="l" defTabSz="457200" rtl="0" eaLnBrk="1" latinLnBrk="0" hangingPunct="1">
              <a:defRPr sz="1800" kern="1200">
                <a:solidFill>
                  <a:schemeClr val="tx1">
                    <a:hueOff val="0"/>
                    <a:satOff val="0"/>
                    <a:lumOff val="0"/>
                    <a:alphaOff val="0"/>
                  </a:schemeClr>
                </a:solidFill>
                <a:latin typeface="+mn-lt"/>
                <a:ea typeface="+mn-ea"/>
                <a:cs typeface="+mn-cs"/>
              </a:defRPr>
            </a:lvl8pPr>
            <a:lvl9pPr marL="3657600" algn="l" defTabSz="457200" rtl="0" eaLnBrk="1" latinLnBrk="0" hangingPunct="1">
              <a:defRPr sz="1800" kern="1200">
                <a:solidFill>
                  <a:schemeClr val="tx1">
                    <a:hueOff val="0"/>
                    <a:satOff val="0"/>
                    <a:lumOff val="0"/>
                    <a:alphaOff val="0"/>
                  </a:schemeClr>
                </a:solidFill>
                <a:latin typeface="+mn-lt"/>
                <a:ea typeface="+mn-ea"/>
                <a:cs typeface="+mn-cs"/>
              </a:defRPr>
            </a:lvl9pPr>
          </a:lstStyle>
          <a:p>
            <a:pPr marL="0" marR="0" lvl="0" indent="0" algn="l" defTabSz="622300" rtl="0" eaLnBrk="1" fontAlgn="auto" latinLnBrk="0" hangingPunct="1">
              <a:lnSpc>
                <a:spcPct val="100000"/>
              </a:lnSpc>
              <a:spcBef>
                <a:spcPct val="0"/>
              </a:spcBef>
              <a:spcAft>
                <a:spcPts val="0"/>
              </a:spcAft>
              <a:buClrTx/>
              <a:buSzTx/>
              <a:buFontTx/>
              <a:buNone/>
              <a:tabLst/>
              <a:defRPr/>
            </a:pPr>
            <a:r>
              <a:rPr kumimoji="0" lang="en-GB" sz="1200" b="1"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f. What are the decision-making and participatory structures </a:t>
            </a:r>
            <a:r>
              <a:rPr kumimoji="0" lang="en-GB" sz="1200"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that are required at a system and place level to support the above?</a:t>
            </a:r>
          </a:p>
        </p:txBody>
      </p:sp>
      <p:sp>
        <p:nvSpPr>
          <p:cNvPr id="9" name="TextBox 12">
            <a:extLst>
              <a:ext uri="{FF2B5EF4-FFF2-40B4-BE49-F238E27FC236}">
                <a16:creationId xmlns:a16="http://schemas.microsoft.com/office/drawing/2014/main" id="{E20BA478-1494-4BFB-AA8A-1215AA939624}"/>
              </a:ext>
            </a:extLst>
          </p:cNvPr>
          <p:cNvSpPr txBox="1"/>
          <p:nvPr/>
        </p:nvSpPr>
        <p:spPr>
          <a:xfrm>
            <a:off x="271459" y="3074595"/>
            <a:ext cx="4683314" cy="839875"/>
          </a:xfrm>
          <a:prstGeom prst="rect">
            <a:avLst/>
          </a:prstGeom>
          <a:solidFill>
            <a:schemeClr val="bg2">
              <a:lumMod val="40000"/>
              <a:lumOff val="60000"/>
            </a:schemeClr>
          </a:solidFill>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180000" tIns="180000" rIns="180000" bIns="180000" numCol="1" spcCol="1270" anchor="ctr" anchorCtr="0">
            <a:noAutofit/>
          </a:bodyPr>
          <a:lstStyle>
            <a:defPPr>
              <a:defRPr lang="en-US"/>
            </a:defPPr>
            <a:lvl1pPr marL="0" algn="l" defTabSz="457200" rtl="0" eaLnBrk="1" latinLnBrk="0" hangingPunct="1">
              <a:defRPr sz="1800" kern="1200">
                <a:solidFill>
                  <a:schemeClr val="tx1">
                    <a:hueOff val="0"/>
                    <a:satOff val="0"/>
                    <a:lumOff val="0"/>
                    <a:alphaOff val="0"/>
                  </a:schemeClr>
                </a:solidFill>
                <a:latin typeface="+mn-lt"/>
                <a:ea typeface="+mn-ea"/>
                <a:cs typeface="+mn-cs"/>
              </a:defRPr>
            </a:lvl1pPr>
            <a:lvl2pPr marL="457200" algn="l" defTabSz="457200" rtl="0" eaLnBrk="1" latinLnBrk="0" hangingPunct="1">
              <a:defRPr sz="1800" kern="1200">
                <a:solidFill>
                  <a:schemeClr val="tx1">
                    <a:hueOff val="0"/>
                    <a:satOff val="0"/>
                    <a:lumOff val="0"/>
                    <a:alphaOff val="0"/>
                  </a:schemeClr>
                </a:solidFill>
                <a:latin typeface="+mn-lt"/>
                <a:ea typeface="+mn-ea"/>
                <a:cs typeface="+mn-cs"/>
              </a:defRPr>
            </a:lvl2pPr>
            <a:lvl3pPr marL="914400" algn="l" defTabSz="457200" rtl="0" eaLnBrk="1" latinLnBrk="0" hangingPunct="1">
              <a:defRPr sz="1800" kern="1200">
                <a:solidFill>
                  <a:schemeClr val="tx1">
                    <a:hueOff val="0"/>
                    <a:satOff val="0"/>
                    <a:lumOff val="0"/>
                    <a:alphaOff val="0"/>
                  </a:schemeClr>
                </a:solidFill>
                <a:latin typeface="+mn-lt"/>
                <a:ea typeface="+mn-ea"/>
                <a:cs typeface="+mn-cs"/>
              </a:defRPr>
            </a:lvl3pPr>
            <a:lvl4pPr marL="1371600" algn="l" defTabSz="457200" rtl="0" eaLnBrk="1" latinLnBrk="0" hangingPunct="1">
              <a:defRPr sz="1800" kern="1200">
                <a:solidFill>
                  <a:schemeClr val="tx1">
                    <a:hueOff val="0"/>
                    <a:satOff val="0"/>
                    <a:lumOff val="0"/>
                    <a:alphaOff val="0"/>
                  </a:schemeClr>
                </a:solidFill>
                <a:latin typeface="+mn-lt"/>
                <a:ea typeface="+mn-ea"/>
                <a:cs typeface="+mn-cs"/>
              </a:defRPr>
            </a:lvl4pPr>
            <a:lvl5pPr marL="1828800" algn="l" defTabSz="457200" rtl="0" eaLnBrk="1" latinLnBrk="0" hangingPunct="1">
              <a:defRPr sz="1800" kern="1200">
                <a:solidFill>
                  <a:schemeClr val="tx1">
                    <a:hueOff val="0"/>
                    <a:satOff val="0"/>
                    <a:lumOff val="0"/>
                    <a:alphaOff val="0"/>
                  </a:schemeClr>
                </a:solidFill>
                <a:latin typeface="+mn-lt"/>
                <a:ea typeface="+mn-ea"/>
                <a:cs typeface="+mn-cs"/>
              </a:defRPr>
            </a:lvl5pPr>
            <a:lvl6pPr marL="2286000" algn="l" defTabSz="457200" rtl="0" eaLnBrk="1" latinLnBrk="0" hangingPunct="1">
              <a:defRPr sz="1800" kern="1200">
                <a:solidFill>
                  <a:schemeClr val="tx1">
                    <a:hueOff val="0"/>
                    <a:satOff val="0"/>
                    <a:lumOff val="0"/>
                    <a:alphaOff val="0"/>
                  </a:schemeClr>
                </a:solidFill>
                <a:latin typeface="+mn-lt"/>
                <a:ea typeface="+mn-ea"/>
                <a:cs typeface="+mn-cs"/>
              </a:defRPr>
            </a:lvl6pPr>
            <a:lvl7pPr marL="2743200" algn="l" defTabSz="457200" rtl="0" eaLnBrk="1" latinLnBrk="0" hangingPunct="1">
              <a:defRPr sz="1800" kern="1200">
                <a:solidFill>
                  <a:schemeClr val="tx1">
                    <a:hueOff val="0"/>
                    <a:satOff val="0"/>
                    <a:lumOff val="0"/>
                    <a:alphaOff val="0"/>
                  </a:schemeClr>
                </a:solidFill>
                <a:latin typeface="+mn-lt"/>
                <a:ea typeface="+mn-ea"/>
                <a:cs typeface="+mn-cs"/>
              </a:defRPr>
            </a:lvl7pPr>
            <a:lvl8pPr marL="3200400" algn="l" defTabSz="457200" rtl="0" eaLnBrk="1" latinLnBrk="0" hangingPunct="1">
              <a:defRPr sz="1800" kern="1200">
                <a:solidFill>
                  <a:schemeClr val="tx1">
                    <a:hueOff val="0"/>
                    <a:satOff val="0"/>
                    <a:lumOff val="0"/>
                    <a:alphaOff val="0"/>
                  </a:schemeClr>
                </a:solidFill>
                <a:latin typeface="+mn-lt"/>
                <a:ea typeface="+mn-ea"/>
                <a:cs typeface="+mn-cs"/>
              </a:defRPr>
            </a:lvl8pPr>
            <a:lvl9pPr marL="3657600" algn="l" defTabSz="457200" rtl="0" eaLnBrk="1" latinLnBrk="0" hangingPunct="1">
              <a:defRPr sz="1800" kern="1200">
                <a:solidFill>
                  <a:schemeClr val="tx1">
                    <a:hueOff val="0"/>
                    <a:satOff val="0"/>
                    <a:lumOff val="0"/>
                    <a:alphaOff val="0"/>
                  </a:schemeClr>
                </a:solidFill>
                <a:latin typeface="+mn-lt"/>
                <a:ea typeface="+mn-ea"/>
                <a:cs typeface="+mn-cs"/>
              </a:defRPr>
            </a:lvl9pPr>
          </a:lstStyle>
          <a:p>
            <a:pPr marL="0" marR="0" lvl="0" indent="0" algn="l" defTabSz="622300" rtl="0" eaLnBrk="1" fontAlgn="auto" latinLnBrk="0" hangingPunct="1">
              <a:lnSpc>
                <a:spcPct val="100000"/>
              </a:lnSpc>
              <a:spcBef>
                <a:spcPct val="0"/>
              </a:spcBef>
              <a:spcAft>
                <a:spcPts val="0"/>
              </a:spcAft>
              <a:buClrTx/>
              <a:buSzTx/>
              <a:buFontTx/>
              <a:buNone/>
              <a:tabLst/>
              <a:defRPr/>
            </a:pPr>
            <a:r>
              <a:rPr kumimoji="0" lang="en-GB" sz="1200" b="1"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d. What can we learn from the experience of the pandemic, regional and local responses in relation to the priorities of the London Vision</a:t>
            </a:r>
            <a:r>
              <a:rPr kumimoji="0" lang="en-GB" sz="1200"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 including for the health and wellbeing of young Londoners, homeless people and those approaching the end of their lives?</a:t>
            </a:r>
          </a:p>
        </p:txBody>
      </p:sp>
      <p:sp>
        <p:nvSpPr>
          <p:cNvPr id="10" name="TextBox 13">
            <a:extLst>
              <a:ext uri="{FF2B5EF4-FFF2-40B4-BE49-F238E27FC236}">
                <a16:creationId xmlns:a16="http://schemas.microsoft.com/office/drawing/2014/main" id="{8D1872E2-A7B8-4ACF-BC11-0F524E35EDFA}"/>
              </a:ext>
            </a:extLst>
          </p:cNvPr>
          <p:cNvSpPr txBox="1"/>
          <p:nvPr/>
        </p:nvSpPr>
        <p:spPr>
          <a:xfrm>
            <a:off x="5043929" y="3074594"/>
            <a:ext cx="3706667" cy="839875"/>
          </a:xfrm>
          <a:prstGeom prst="rect">
            <a:avLst/>
          </a:prstGeom>
          <a:solidFill>
            <a:schemeClr val="bg2">
              <a:lumMod val="40000"/>
              <a:lumOff val="60000"/>
            </a:schemeClr>
          </a:solidFill>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180000" tIns="180000" rIns="180000" bIns="180000" numCol="1" spcCol="1270" anchor="ctr" anchorCtr="0">
            <a:noAutofit/>
          </a:bodyPr>
          <a:lstStyle>
            <a:defPPr>
              <a:defRPr lang="en-US"/>
            </a:defPPr>
            <a:lvl1pPr marL="0" algn="l" defTabSz="457200" rtl="0" eaLnBrk="1" latinLnBrk="0" hangingPunct="1">
              <a:defRPr sz="1800" kern="1200">
                <a:solidFill>
                  <a:schemeClr val="tx1">
                    <a:hueOff val="0"/>
                    <a:satOff val="0"/>
                    <a:lumOff val="0"/>
                    <a:alphaOff val="0"/>
                  </a:schemeClr>
                </a:solidFill>
                <a:latin typeface="+mn-lt"/>
                <a:ea typeface="+mn-ea"/>
                <a:cs typeface="+mn-cs"/>
              </a:defRPr>
            </a:lvl1pPr>
            <a:lvl2pPr marL="457200" algn="l" defTabSz="457200" rtl="0" eaLnBrk="1" latinLnBrk="0" hangingPunct="1">
              <a:defRPr sz="1800" kern="1200">
                <a:solidFill>
                  <a:schemeClr val="tx1">
                    <a:hueOff val="0"/>
                    <a:satOff val="0"/>
                    <a:lumOff val="0"/>
                    <a:alphaOff val="0"/>
                  </a:schemeClr>
                </a:solidFill>
                <a:latin typeface="+mn-lt"/>
                <a:ea typeface="+mn-ea"/>
                <a:cs typeface="+mn-cs"/>
              </a:defRPr>
            </a:lvl2pPr>
            <a:lvl3pPr marL="914400" algn="l" defTabSz="457200" rtl="0" eaLnBrk="1" latinLnBrk="0" hangingPunct="1">
              <a:defRPr sz="1800" kern="1200">
                <a:solidFill>
                  <a:schemeClr val="tx1">
                    <a:hueOff val="0"/>
                    <a:satOff val="0"/>
                    <a:lumOff val="0"/>
                    <a:alphaOff val="0"/>
                  </a:schemeClr>
                </a:solidFill>
                <a:latin typeface="+mn-lt"/>
                <a:ea typeface="+mn-ea"/>
                <a:cs typeface="+mn-cs"/>
              </a:defRPr>
            </a:lvl3pPr>
            <a:lvl4pPr marL="1371600" algn="l" defTabSz="457200" rtl="0" eaLnBrk="1" latinLnBrk="0" hangingPunct="1">
              <a:defRPr sz="1800" kern="1200">
                <a:solidFill>
                  <a:schemeClr val="tx1">
                    <a:hueOff val="0"/>
                    <a:satOff val="0"/>
                    <a:lumOff val="0"/>
                    <a:alphaOff val="0"/>
                  </a:schemeClr>
                </a:solidFill>
                <a:latin typeface="+mn-lt"/>
                <a:ea typeface="+mn-ea"/>
                <a:cs typeface="+mn-cs"/>
              </a:defRPr>
            </a:lvl4pPr>
            <a:lvl5pPr marL="1828800" algn="l" defTabSz="457200" rtl="0" eaLnBrk="1" latinLnBrk="0" hangingPunct="1">
              <a:defRPr sz="1800" kern="1200">
                <a:solidFill>
                  <a:schemeClr val="tx1">
                    <a:hueOff val="0"/>
                    <a:satOff val="0"/>
                    <a:lumOff val="0"/>
                    <a:alphaOff val="0"/>
                  </a:schemeClr>
                </a:solidFill>
                <a:latin typeface="+mn-lt"/>
                <a:ea typeface="+mn-ea"/>
                <a:cs typeface="+mn-cs"/>
              </a:defRPr>
            </a:lvl5pPr>
            <a:lvl6pPr marL="2286000" algn="l" defTabSz="457200" rtl="0" eaLnBrk="1" latinLnBrk="0" hangingPunct="1">
              <a:defRPr sz="1800" kern="1200">
                <a:solidFill>
                  <a:schemeClr val="tx1">
                    <a:hueOff val="0"/>
                    <a:satOff val="0"/>
                    <a:lumOff val="0"/>
                    <a:alphaOff val="0"/>
                  </a:schemeClr>
                </a:solidFill>
                <a:latin typeface="+mn-lt"/>
                <a:ea typeface="+mn-ea"/>
                <a:cs typeface="+mn-cs"/>
              </a:defRPr>
            </a:lvl6pPr>
            <a:lvl7pPr marL="2743200" algn="l" defTabSz="457200" rtl="0" eaLnBrk="1" latinLnBrk="0" hangingPunct="1">
              <a:defRPr sz="1800" kern="1200">
                <a:solidFill>
                  <a:schemeClr val="tx1">
                    <a:hueOff val="0"/>
                    <a:satOff val="0"/>
                    <a:lumOff val="0"/>
                    <a:alphaOff val="0"/>
                  </a:schemeClr>
                </a:solidFill>
                <a:latin typeface="+mn-lt"/>
                <a:ea typeface="+mn-ea"/>
                <a:cs typeface="+mn-cs"/>
              </a:defRPr>
            </a:lvl7pPr>
            <a:lvl8pPr marL="3200400" algn="l" defTabSz="457200" rtl="0" eaLnBrk="1" latinLnBrk="0" hangingPunct="1">
              <a:defRPr sz="1800" kern="1200">
                <a:solidFill>
                  <a:schemeClr val="tx1">
                    <a:hueOff val="0"/>
                    <a:satOff val="0"/>
                    <a:lumOff val="0"/>
                    <a:alphaOff val="0"/>
                  </a:schemeClr>
                </a:solidFill>
                <a:latin typeface="+mn-lt"/>
                <a:ea typeface="+mn-ea"/>
                <a:cs typeface="+mn-cs"/>
              </a:defRPr>
            </a:lvl8pPr>
            <a:lvl9pPr marL="3657600" algn="l" defTabSz="457200" rtl="0" eaLnBrk="1" latinLnBrk="0" hangingPunct="1">
              <a:defRPr sz="1800" kern="1200">
                <a:solidFill>
                  <a:schemeClr val="tx1">
                    <a:hueOff val="0"/>
                    <a:satOff val="0"/>
                    <a:lumOff val="0"/>
                    <a:alphaOff val="0"/>
                  </a:schemeClr>
                </a:solidFill>
                <a:latin typeface="+mn-lt"/>
                <a:ea typeface="+mn-ea"/>
                <a:cs typeface="+mn-cs"/>
              </a:defRPr>
            </a:lvl9pPr>
          </a:lstStyle>
          <a:p>
            <a:pPr marL="0" marR="0" lvl="0" indent="0" algn="l" defTabSz="622300" rtl="0" eaLnBrk="1" fontAlgn="auto" latinLnBrk="0" hangingPunct="1">
              <a:lnSpc>
                <a:spcPct val="100000"/>
              </a:lnSpc>
              <a:spcBef>
                <a:spcPct val="0"/>
              </a:spcBef>
              <a:spcAft>
                <a:spcPts val="0"/>
              </a:spcAft>
              <a:buClrTx/>
              <a:buSzTx/>
              <a:buFontTx/>
              <a:buNone/>
              <a:tabLst/>
              <a:defRPr/>
            </a:pPr>
            <a:r>
              <a:rPr kumimoji="0" lang="en-GB" sz="1200" b="1"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e. What are the individual and shared enablers required to support and to sustain </a:t>
            </a:r>
            <a:r>
              <a:rPr kumimoji="0" lang="en-GB" sz="1200"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the continuation of progress and the restoration of services which are vital to Londoners’ health and wellbeing, </a:t>
            </a:r>
            <a:r>
              <a:rPr lang="en-GB" sz="1200" dirty="0">
                <a:solidFill>
                  <a:srgbClr val="000000"/>
                </a:solidFill>
                <a:latin typeface="Calibri" panose="020F0502020204030204" pitchFamily="34" charset="0"/>
                <a:cs typeface="Calibri" panose="020F0502020204030204" pitchFamily="34" charset="0"/>
              </a:rPr>
              <a:t>post-COVID</a:t>
            </a:r>
            <a:r>
              <a:rPr kumimoji="0" lang="en-GB" sz="1200"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a:t>
            </a:r>
          </a:p>
        </p:txBody>
      </p:sp>
      <p:sp>
        <p:nvSpPr>
          <p:cNvPr id="11" name="TextBox 14">
            <a:extLst>
              <a:ext uri="{FF2B5EF4-FFF2-40B4-BE49-F238E27FC236}">
                <a16:creationId xmlns:a16="http://schemas.microsoft.com/office/drawing/2014/main" id="{5EF5F60C-AAAA-43E7-AE9F-FC8D72F6B210}"/>
              </a:ext>
            </a:extLst>
          </p:cNvPr>
          <p:cNvSpPr txBox="1"/>
          <p:nvPr/>
        </p:nvSpPr>
        <p:spPr>
          <a:xfrm>
            <a:off x="271459" y="4014300"/>
            <a:ext cx="11649082" cy="507807"/>
          </a:xfrm>
          <a:prstGeom prst="rect">
            <a:avLst/>
          </a:prstGeom>
          <a:solidFill>
            <a:schemeClr val="bg2">
              <a:lumMod val="40000"/>
              <a:lumOff val="60000"/>
            </a:schemeClr>
          </a:solidFill>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180000" tIns="180000" rIns="180000" bIns="180000" numCol="1" spcCol="1270" anchor="ctr" anchorCtr="0">
            <a:noAutofit/>
          </a:bodyPr>
          <a:lstStyle>
            <a:defPPr>
              <a:defRPr lang="en-US"/>
            </a:defPPr>
            <a:lvl1pPr marL="0" algn="l" defTabSz="457200" rtl="0" eaLnBrk="1" latinLnBrk="0" hangingPunct="1">
              <a:defRPr sz="1800" kern="1200">
                <a:solidFill>
                  <a:schemeClr val="tx1">
                    <a:hueOff val="0"/>
                    <a:satOff val="0"/>
                    <a:lumOff val="0"/>
                    <a:alphaOff val="0"/>
                  </a:schemeClr>
                </a:solidFill>
                <a:latin typeface="+mn-lt"/>
                <a:ea typeface="+mn-ea"/>
                <a:cs typeface="+mn-cs"/>
              </a:defRPr>
            </a:lvl1pPr>
            <a:lvl2pPr marL="457200" algn="l" defTabSz="457200" rtl="0" eaLnBrk="1" latinLnBrk="0" hangingPunct="1">
              <a:defRPr sz="1800" kern="1200">
                <a:solidFill>
                  <a:schemeClr val="tx1">
                    <a:hueOff val="0"/>
                    <a:satOff val="0"/>
                    <a:lumOff val="0"/>
                    <a:alphaOff val="0"/>
                  </a:schemeClr>
                </a:solidFill>
                <a:latin typeface="+mn-lt"/>
                <a:ea typeface="+mn-ea"/>
                <a:cs typeface="+mn-cs"/>
              </a:defRPr>
            </a:lvl2pPr>
            <a:lvl3pPr marL="914400" algn="l" defTabSz="457200" rtl="0" eaLnBrk="1" latinLnBrk="0" hangingPunct="1">
              <a:defRPr sz="1800" kern="1200">
                <a:solidFill>
                  <a:schemeClr val="tx1">
                    <a:hueOff val="0"/>
                    <a:satOff val="0"/>
                    <a:lumOff val="0"/>
                    <a:alphaOff val="0"/>
                  </a:schemeClr>
                </a:solidFill>
                <a:latin typeface="+mn-lt"/>
                <a:ea typeface="+mn-ea"/>
                <a:cs typeface="+mn-cs"/>
              </a:defRPr>
            </a:lvl3pPr>
            <a:lvl4pPr marL="1371600" algn="l" defTabSz="457200" rtl="0" eaLnBrk="1" latinLnBrk="0" hangingPunct="1">
              <a:defRPr sz="1800" kern="1200">
                <a:solidFill>
                  <a:schemeClr val="tx1">
                    <a:hueOff val="0"/>
                    <a:satOff val="0"/>
                    <a:lumOff val="0"/>
                    <a:alphaOff val="0"/>
                  </a:schemeClr>
                </a:solidFill>
                <a:latin typeface="+mn-lt"/>
                <a:ea typeface="+mn-ea"/>
                <a:cs typeface="+mn-cs"/>
              </a:defRPr>
            </a:lvl4pPr>
            <a:lvl5pPr marL="1828800" algn="l" defTabSz="457200" rtl="0" eaLnBrk="1" latinLnBrk="0" hangingPunct="1">
              <a:defRPr sz="1800" kern="1200">
                <a:solidFill>
                  <a:schemeClr val="tx1">
                    <a:hueOff val="0"/>
                    <a:satOff val="0"/>
                    <a:lumOff val="0"/>
                    <a:alphaOff val="0"/>
                  </a:schemeClr>
                </a:solidFill>
                <a:latin typeface="+mn-lt"/>
                <a:ea typeface="+mn-ea"/>
                <a:cs typeface="+mn-cs"/>
              </a:defRPr>
            </a:lvl5pPr>
            <a:lvl6pPr marL="2286000" algn="l" defTabSz="457200" rtl="0" eaLnBrk="1" latinLnBrk="0" hangingPunct="1">
              <a:defRPr sz="1800" kern="1200">
                <a:solidFill>
                  <a:schemeClr val="tx1">
                    <a:hueOff val="0"/>
                    <a:satOff val="0"/>
                    <a:lumOff val="0"/>
                    <a:alphaOff val="0"/>
                  </a:schemeClr>
                </a:solidFill>
                <a:latin typeface="+mn-lt"/>
                <a:ea typeface="+mn-ea"/>
                <a:cs typeface="+mn-cs"/>
              </a:defRPr>
            </a:lvl6pPr>
            <a:lvl7pPr marL="2743200" algn="l" defTabSz="457200" rtl="0" eaLnBrk="1" latinLnBrk="0" hangingPunct="1">
              <a:defRPr sz="1800" kern="1200">
                <a:solidFill>
                  <a:schemeClr val="tx1">
                    <a:hueOff val="0"/>
                    <a:satOff val="0"/>
                    <a:lumOff val="0"/>
                    <a:alphaOff val="0"/>
                  </a:schemeClr>
                </a:solidFill>
                <a:latin typeface="+mn-lt"/>
                <a:ea typeface="+mn-ea"/>
                <a:cs typeface="+mn-cs"/>
              </a:defRPr>
            </a:lvl7pPr>
            <a:lvl8pPr marL="3200400" algn="l" defTabSz="457200" rtl="0" eaLnBrk="1" latinLnBrk="0" hangingPunct="1">
              <a:defRPr sz="1800" kern="1200">
                <a:solidFill>
                  <a:schemeClr val="tx1">
                    <a:hueOff val="0"/>
                    <a:satOff val="0"/>
                    <a:lumOff val="0"/>
                    <a:alphaOff val="0"/>
                  </a:schemeClr>
                </a:solidFill>
                <a:latin typeface="+mn-lt"/>
                <a:ea typeface="+mn-ea"/>
                <a:cs typeface="+mn-cs"/>
              </a:defRPr>
            </a:lvl8pPr>
            <a:lvl9pPr marL="3657600" algn="l" defTabSz="457200" rtl="0" eaLnBrk="1" latinLnBrk="0" hangingPunct="1">
              <a:defRPr sz="1800" kern="1200">
                <a:solidFill>
                  <a:schemeClr val="tx1">
                    <a:hueOff val="0"/>
                    <a:satOff val="0"/>
                    <a:lumOff val="0"/>
                    <a:alphaOff val="0"/>
                  </a:schemeClr>
                </a:solidFill>
                <a:latin typeface="+mn-lt"/>
                <a:ea typeface="+mn-ea"/>
                <a:cs typeface="+mn-cs"/>
              </a:defRPr>
            </a:lvl9pPr>
          </a:lstStyle>
          <a:p>
            <a:pPr marL="0" marR="0" lvl="0" indent="0" algn="l" defTabSz="622300" rtl="0" eaLnBrk="1" fontAlgn="auto" latinLnBrk="0" hangingPunct="1">
              <a:lnSpc>
                <a:spcPct val="100000"/>
              </a:lnSpc>
              <a:spcBef>
                <a:spcPct val="0"/>
              </a:spcBef>
              <a:spcAft>
                <a:spcPts val="0"/>
              </a:spcAft>
              <a:buClrTx/>
              <a:buSzTx/>
              <a:buFontTx/>
              <a:buNone/>
              <a:tabLst/>
              <a:defRPr/>
            </a:pPr>
            <a:r>
              <a:rPr kumimoji="0" lang="en-GB" sz="1200" b="1"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g. In the context of ongoing funding challenges across all parts of London’s public and voluntary and community sector, how do we optimise “allocative value”, </a:t>
            </a:r>
            <a:r>
              <a:rPr kumimoji="0" lang="en-GB" sz="1200"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applying London’s assets where they are needed most and  will have the greatest impact?</a:t>
            </a:r>
          </a:p>
        </p:txBody>
      </p:sp>
      <p:sp>
        <p:nvSpPr>
          <p:cNvPr id="13" name="TextBox 12">
            <a:extLst>
              <a:ext uri="{FF2B5EF4-FFF2-40B4-BE49-F238E27FC236}">
                <a16:creationId xmlns:a16="http://schemas.microsoft.com/office/drawing/2014/main" id="{9DDA5F86-2588-447D-920E-185055B07EE4}"/>
              </a:ext>
            </a:extLst>
          </p:cNvPr>
          <p:cNvSpPr txBox="1"/>
          <p:nvPr/>
        </p:nvSpPr>
        <p:spPr>
          <a:xfrm>
            <a:off x="271459" y="4621937"/>
            <a:ext cx="11649082" cy="1926168"/>
          </a:xfrm>
          <a:prstGeom prst="rect">
            <a:avLst/>
          </a:prstGeom>
          <a:solidFill>
            <a:srgbClr val="F2F2F2"/>
          </a:solidFill>
        </p:spPr>
        <p:txBody>
          <a:bodyPr wrap="square" bIns="0">
            <a:spAutoFit/>
          </a:bodyPr>
          <a:lstStyle/>
          <a:p>
            <a:pPr defTabSz="914400">
              <a:spcBef>
                <a:spcPts val="500"/>
              </a:spcBef>
              <a:spcAft>
                <a:spcPts val="600"/>
              </a:spcAft>
              <a:defRPr/>
            </a:pPr>
            <a:r>
              <a:rPr kumimoji="0" lang="en-US" sz="1200" b="1" i="1" u="none" strike="noStrike" kern="1200" cap="none" spc="0" normalizeH="0" baseline="0" noProof="0" dirty="0">
                <a:ln>
                  <a:noFill/>
                </a:ln>
                <a:solidFill>
                  <a:prstClr val="black"/>
                </a:solidFill>
                <a:effectLst/>
                <a:uLnTx/>
                <a:uFillTx/>
                <a:latin typeface="Calibri" panose="020F0502020204030204"/>
                <a:ea typeface="Calibri" panose="020F0502020204030204" pitchFamily="34" charset="0"/>
                <a:cs typeface="Times New Roman" panose="02020603050405020304" pitchFamily="18" charset="0"/>
              </a:rPr>
              <a:t>Example questions</a:t>
            </a:r>
          </a:p>
          <a:p>
            <a:pPr marL="268288" marR="0" lvl="0" indent="-179388" algn="l" defTabSz="914400" rtl="0" eaLnBrk="1" fontAlgn="auto" latinLnBrk="0" hangingPunct="1">
              <a:lnSpc>
                <a:spcPct val="100000"/>
              </a:lnSpc>
              <a:spcBef>
                <a:spcPts val="100"/>
              </a:spcBef>
              <a:spcAft>
                <a:spcPts val="100"/>
              </a:spcAft>
              <a:buClrTx/>
              <a:buSzTx/>
              <a:buFont typeface="Arial" panose="020B0604020202020204" pitchFamily="34" charset="0"/>
              <a:buChar char="•"/>
              <a:tabLst/>
              <a:defRPr/>
            </a:pPr>
            <a:r>
              <a:rPr kumimoji="0" lang="en-US" sz="1200" b="0" i="1" u="none" strike="noStrike" kern="1200" cap="none" spc="0" normalizeH="0" baseline="0" noProof="0" dirty="0">
                <a:ln>
                  <a:noFill/>
                </a:ln>
                <a:solidFill>
                  <a:prstClr val="black"/>
                </a:solidFill>
                <a:effectLst/>
                <a:uLnTx/>
                <a:uFillTx/>
                <a:latin typeface="Calibri" panose="020F0502020204030204"/>
                <a:ea typeface="Calibri" panose="020F0502020204030204" pitchFamily="34" charset="0"/>
                <a:cs typeface="Times New Roman" panose="02020603050405020304" pitchFamily="18" charset="0"/>
              </a:rPr>
              <a:t>If all goes well over the next 10 years, what will be different about the way in which integrated health and care services are delivered in London? </a:t>
            </a:r>
          </a:p>
          <a:p>
            <a:pPr marL="268288" marR="0" lvl="0" indent="-179388" algn="l" defTabSz="914400" rtl="0" eaLnBrk="1" fontAlgn="auto" latinLnBrk="0" hangingPunct="1">
              <a:lnSpc>
                <a:spcPct val="100000"/>
              </a:lnSpc>
              <a:spcBef>
                <a:spcPts val="100"/>
              </a:spcBef>
              <a:spcAft>
                <a:spcPts val="100"/>
              </a:spcAft>
              <a:buClrTx/>
              <a:buSzTx/>
              <a:buFont typeface="Arial" panose="020B0604020202020204" pitchFamily="34" charset="0"/>
              <a:buChar char="•"/>
              <a:tabLst/>
              <a:defRPr/>
            </a:pPr>
            <a:r>
              <a:rPr kumimoji="0" lang="en-US" sz="1200" b="0" i="1" u="none" strike="noStrike" kern="1200" cap="none" spc="0" normalizeH="0" baseline="0" noProof="0" dirty="0">
                <a:ln>
                  <a:noFill/>
                </a:ln>
                <a:solidFill>
                  <a:prstClr val="black"/>
                </a:solidFill>
                <a:effectLst/>
                <a:uLnTx/>
                <a:uFillTx/>
                <a:latin typeface="Calibri" panose="020F0502020204030204"/>
                <a:ea typeface="Calibri" panose="020F0502020204030204" pitchFamily="34" charset="0"/>
                <a:cs typeface="Times New Roman" panose="02020603050405020304" pitchFamily="18" charset="0"/>
              </a:rPr>
              <a:t>How have our responses to the pandemic at a regional and local level affected our progress in relation to the priorities outlined in the London Vision? </a:t>
            </a:r>
          </a:p>
          <a:p>
            <a:pPr marL="268288" marR="0" lvl="0" indent="-179388" algn="l" defTabSz="914400" rtl="0" eaLnBrk="1" fontAlgn="auto" latinLnBrk="0" hangingPunct="1">
              <a:lnSpc>
                <a:spcPct val="100000"/>
              </a:lnSpc>
              <a:spcBef>
                <a:spcPts val="100"/>
              </a:spcBef>
              <a:spcAft>
                <a:spcPts val="100"/>
              </a:spcAft>
              <a:buClrTx/>
              <a:buSzTx/>
              <a:buFont typeface="Arial" panose="020B0604020202020204" pitchFamily="34" charset="0"/>
              <a:buChar char="•"/>
              <a:tabLst/>
              <a:defRPr/>
            </a:pPr>
            <a:r>
              <a:rPr kumimoji="0" lang="en-US" sz="1200" b="0" i="1" u="none" strike="noStrike" kern="1200" cap="none" spc="0" normalizeH="0" baseline="0" noProof="0" dirty="0">
                <a:ln>
                  <a:noFill/>
                </a:ln>
                <a:solidFill>
                  <a:prstClr val="black"/>
                </a:solidFill>
                <a:effectLst/>
                <a:uLnTx/>
                <a:uFillTx/>
                <a:latin typeface="Calibri" panose="020F0502020204030204"/>
                <a:ea typeface="Calibri" panose="020F0502020204030204" pitchFamily="34" charset="0"/>
                <a:cs typeface="Times New Roman" panose="02020603050405020304" pitchFamily="18" charset="0"/>
              </a:rPr>
              <a:t>Reflecting on your vision for the future, what obstacles will you have overcome / what will need to be in place to realise this? </a:t>
            </a:r>
          </a:p>
          <a:p>
            <a:pPr marL="268288" marR="0" lvl="0" indent="-179388" algn="l" defTabSz="914400" rtl="0" eaLnBrk="1" fontAlgn="auto" latinLnBrk="0" hangingPunct="1">
              <a:lnSpc>
                <a:spcPct val="100000"/>
              </a:lnSpc>
              <a:spcBef>
                <a:spcPts val="100"/>
              </a:spcBef>
              <a:spcAft>
                <a:spcPts val="100"/>
              </a:spcAft>
              <a:buClrTx/>
              <a:buSzTx/>
              <a:buFont typeface="Arial" panose="020B0604020202020204" pitchFamily="34" charset="0"/>
              <a:buChar char="•"/>
              <a:tabLst/>
              <a:defRPr/>
            </a:pPr>
            <a:r>
              <a:rPr kumimoji="0" lang="en-US" sz="1200" b="0" i="1" u="none" strike="noStrike" kern="1200" cap="none" spc="0" normalizeH="0" baseline="0" noProof="0" dirty="0">
                <a:ln>
                  <a:noFill/>
                </a:ln>
                <a:solidFill>
                  <a:prstClr val="black"/>
                </a:solidFill>
                <a:effectLst/>
                <a:uLnTx/>
                <a:uFillTx/>
                <a:latin typeface="Calibri" panose="020F0502020204030204"/>
                <a:ea typeface="Calibri" panose="020F0502020204030204" pitchFamily="34" charset="0"/>
                <a:cs typeface="Times New Roman" panose="02020603050405020304" pitchFamily="18" charset="0"/>
              </a:rPr>
              <a:t>What are the specific things that integrated care systems (ICSs) and borough-based partnerships will need to do to address the challenges of long-standing inequalities highlighted by the pandemic and new inequalities arising from it? </a:t>
            </a:r>
          </a:p>
          <a:p>
            <a:pPr marL="268288" marR="0" lvl="0" indent="-179388" algn="l" defTabSz="914400" rtl="0" eaLnBrk="1" fontAlgn="auto" latinLnBrk="0" hangingPunct="1">
              <a:lnSpc>
                <a:spcPct val="100000"/>
              </a:lnSpc>
              <a:spcBef>
                <a:spcPts val="100"/>
              </a:spcBef>
              <a:spcAft>
                <a:spcPts val="100"/>
              </a:spcAft>
              <a:buClrTx/>
              <a:buSzTx/>
              <a:buFont typeface="Arial" panose="020B0604020202020204" pitchFamily="34" charset="0"/>
              <a:buChar char="•"/>
              <a:tabLst/>
              <a:defRPr/>
            </a:pPr>
            <a:r>
              <a:rPr kumimoji="0" lang="en-US" sz="1200" b="0" i="1" u="none" strike="noStrike" kern="1200" cap="none" spc="0" normalizeH="0" baseline="0" noProof="0" dirty="0">
                <a:ln>
                  <a:noFill/>
                </a:ln>
                <a:solidFill>
                  <a:prstClr val="black"/>
                </a:solidFill>
                <a:effectLst/>
                <a:uLnTx/>
                <a:uFillTx/>
                <a:latin typeface="Calibri" panose="020F0502020204030204"/>
                <a:ea typeface="Calibri" panose="020F0502020204030204" pitchFamily="34" charset="0"/>
                <a:cs typeface="Times New Roman" panose="02020603050405020304" pitchFamily="18" charset="0"/>
              </a:rPr>
              <a:t>In the context of ongoing funding challenges across all parts of London’s public and voluntary and community sector, how do we apply London’s assets where they are needed most and will have the greatest impact? </a:t>
            </a:r>
          </a:p>
          <a:p>
            <a:pPr marL="268288" marR="0" lvl="0" indent="-179388" algn="l" defTabSz="914400" rtl="0" eaLnBrk="1" fontAlgn="auto" latinLnBrk="0" hangingPunct="1">
              <a:lnSpc>
                <a:spcPct val="100000"/>
              </a:lnSpc>
              <a:spcBef>
                <a:spcPts val="100"/>
              </a:spcBef>
              <a:buClrTx/>
              <a:buSzTx/>
              <a:buFont typeface="Arial" panose="020B0604020202020204" pitchFamily="34" charset="0"/>
              <a:buChar char="•"/>
              <a:tabLst/>
              <a:defRPr/>
            </a:pPr>
            <a:r>
              <a:rPr kumimoji="0" lang="en-US" sz="1200" b="0" i="1" u="none" strike="noStrike" kern="1200" cap="none" spc="0" normalizeH="0" baseline="0" noProof="0" dirty="0">
                <a:ln>
                  <a:noFill/>
                </a:ln>
                <a:solidFill>
                  <a:prstClr val="black"/>
                </a:solidFill>
                <a:effectLst/>
                <a:uLnTx/>
                <a:uFillTx/>
                <a:latin typeface="Calibri" panose="020F0502020204030204"/>
                <a:ea typeface="Calibri" panose="020F0502020204030204" pitchFamily="34" charset="0"/>
                <a:cs typeface="Times New Roman" panose="02020603050405020304" pitchFamily="18" charset="0"/>
              </a:rPr>
              <a:t>What are the immediate next steps you will need to take towards achieving the 10-year vision for integrated health and care? </a:t>
            </a:r>
          </a:p>
        </p:txBody>
      </p:sp>
    </p:spTree>
    <p:extLst>
      <p:ext uri="{BB962C8B-B14F-4D97-AF65-F5344CB8AC3E}">
        <p14:creationId xmlns:p14="http://schemas.microsoft.com/office/powerpoint/2010/main" val="129896636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AC78F737-F090-4A20-AAEC-C317DCD34575}"/>
              </a:ext>
            </a:extLst>
          </p:cNvPr>
          <p:cNvSpPr>
            <a:spLocks noGrp="1"/>
          </p:cNvSpPr>
          <p:nvPr>
            <p:ph type="body" sz="quarter" idx="18"/>
          </p:nvPr>
        </p:nvSpPr>
        <p:spPr/>
        <p:txBody>
          <a:bodyPr/>
          <a:lstStyle/>
          <a:p>
            <a:r>
              <a:rPr lang="en-GB" dirty="0"/>
              <a:t>Developing this report</a:t>
            </a:r>
          </a:p>
        </p:txBody>
      </p:sp>
      <p:sp>
        <p:nvSpPr>
          <p:cNvPr id="4" name="Oval 3">
            <a:extLst>
              <a:ext uri="{FF2B5EF4-FFF2-40B4-BE49-F238E27FC236}">
                <a16:creationId xmlns:a16="http://schemas.microsoft.com/office/drawing/2014/main" id="{F7A6994B-1870-416B-A5D0-FA863B15DEC9}"/>
              </a:ext>
            </a:extLst>
          </p:cNvPr>
          <p:cNvSpPr>
            <a:spLocks noChangeAspect="1"/>
          </p:cNvSpPr>
          <p:nvPr/>
        </p:nvSpPr>
        <p:spPr>
          <a:xfrm>
            <a:off x="337855" y="1968014"/>
            <a:ext cx="4263820" cy="4263820"/>
          </a:xfrm>
          <a:prstGeom prst="ellipse">
            <a:avLst/>
          </a:prstGeom>
          <a:solidFill>
            <a:srgbClr val="C21C6F"/>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rIns="72000" rtlCol="0" anchor="ctr"/>
          <a:lstStyle/>
          <a:p>
            <a:pPr algn="ctr"/>
            <a:r>
              <a:rPr lang="en-GB" sz="3600" b="1" dirty="0">
                <a:solidFill>
                  <a:schemeClr val="bg1"/>
                </a:solidFill>
              </a:rPr>
              <a:t>Over 100 individual contributors</a:t>
            </a:r>
          </a:p>
        </p:txBody>
      </p:sp>
      <p:sp>
        <p:nvSpPr>
          <p:cNvPr id="7" name="Oval 6">
            <a:extLst>
              <a:ext uri="{FF2B5EF4-FFF2-40B4-BE49-F238E27FC236}">
                <a16:creationId xmlns:a16="http://schemas.microsoft.com/office/drawing/2014/main" id="{58E2D9D1-66B0-46FB-AF50-DE4658292FF6}"/>
              </a:ext>
            </a:extLst>
          </p:cNvPr>
          <p:cNvSpPr>
            <a:spLocks noChangeAspect="1"/>
          </p:cNvSpPr>
          <p:nvPr/>
        </p:nvSpPr>
        <p:spPr>
          <a:xfrm>
            <a:off x="3984888" y="234397"/>
            <a:ext cx="2423905" cy="2423905"/>
          </a:xfrm>
          <a:prstGeom prst="ellipse">
            <a:avLst/>
          </a:prstGeom>
          <a:solidFill>
            <a:srgbClr val="E6549D"/>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rIns="72000" rtlCol="0" anchor="ctr"/>
          <a:lstStyle/>
          <a:p>
            <a:pPr algn="ctr"/>
            <a:r>
              <a:rPr lang="en-GB" b="1" dirty="0">
                <a:solidFill>
                  <a:schemeClr val="bg1"/>
                </a:solidFill>
              </a:rPr>
              <a:t>29 individual semi-structured interviews</a:t>
            </a:r>
          </a:p>
        </p:txBody>
      </p:sp>
      <p:sp>
        <p:nvSpPr>
          <p:cNvPr id="8" name="Oval 7">
            <a:extLst>
              <a:ext uri="{FF2B5EF4-FFF2-40B4-BE49-F238E27FC236}">
                <a16:creationId xmlns:a16="http://schemas.microsoft.com/office/drawing/2014/main" id="{B8A13C77-6A04-4007-8FCA-3F701F688487}"/>
              </a:ext>
            </a:extLst>
          </p:cNvPr>
          <p:cNvSpPr>
            <a:spLocks noChangeAspect="1"/>
          </p:cNvSpPr>
          <p:nvPr/>
        </p:nvSpPr>
        <p:spPr>
          <a:xfrm>
            <a:off x="4773516" y="4408286"/>
            <a:ext cx="2423905" cy="2423905"/>
          </a:xfrm>
          <a:prstGeom prst="ellipse">
            <a:avLst/>
          </a:prstGeom>
          <a:solidFill>
            <a:srgbClr val="E6549D"/>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rIns="72000" rtlCol="0" anchor="ctr"/>
          <a:lstStyle/>
          <a:p>
            <a:pPr algn="ctr"/>
            <a:r>
              <a:rPr lang="en-GB" b="1" dirty="0">
                <a:solidFill>
                  <a:schemeClr val="bg1"/>
                </a:solidFill>
              </a:rPr>
              <a:t>Five “Task &amp; Finish” Group sessions</a:t>
            </a:r>
          </a:p>
        </p:txBody>
      </p:sp>
      <p:sp>
        <p:nvSpPr>
          <p:cNvPr id="12" name="Oval 11">
            <a:extLst>
              <a:ext uri="{FF2B5EF4-FFF2-40B4-BE49-F238E27FC236}">
                <a16:creationId xmlns:a16="http://schemas.microsoft.com/office/drawing/2014/main" id="{D2DA0032-EA7D-4411-BEF9-33C4AE5A78B3}"/>
              </a:ext>
            </a:extLst>
          </p:cNvPr>
          <p:cNvSpPr>
            <a:spLocks noChangeAspect="1"/>
          </p:cNvSpPr>
          <p:nvPr/>
        </p:nvSpPr>
        <p:spPr>
          <a:xfrm>
            <a:off x="6432000" y="25809"/>
            <a:ext cx="5760000" cy="5970628"/>
          </a:xfrm>
          <a:prstGeom prst="ellipse">
            <a:avLst/>
          </a:prstGeom>
          <a:solidFill>
            <a:srgbClr val="E6549D"/>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rIns="72000" rtlCol="0" anchor="ctr"/>
          <a:lstStyle/>
          <a:p>
            <a:pPr algn="ctr"/>
            <a:endParaRPr lang="en-GB" b="1" dirty="0">
              <a:solidFill>
                <a:schemeClr val="bg1"/>
              </a:solidFill>
            </a:endParaRPr>
          </a:p>
          <a:p>
            <a:pPr algn="ctr"/>
            <a:r>
              <a:rPr lang="en-GB" b="1" dirty="0">
                <a:solidFill>
                  <a:schemeClr val="bg1"/>
                </a:solidFill>
              </a:rPr>
              <a:t>Contributions from London ADASS, London’s five CCG Chairs, Chief Executives of London’s NHS Providers, London’s Council Officers, Elected Members, the GLA, London’s local Healthwatch organisations, Healthy London Partnership, London Councils, London Health and Care Leaders’ Group, London Health &amp; Wellbeing Board Chairs Network, London’s five ICSs and Place-based leadership teams, London’s Directors of Public Health, Public Health England, NHS England &amp; Improvement Regional Team, VCSE leaders from across London and the London </a:t>
            </a:r>
          </a:p>
          <a:p>
            <a:pPr algn="ctr"/>
            <a:r>
              <a:rPr lang="en-GB" b="1" dirty="0">
                <a:solidFill>
                  <a:schemeClr val="bg1"/>
                </a:solidFill>
              </a:rPr>
              <a:t>VCSE Network</a:t>
            </a:r>
          </a:p>
        </p:txBody>
      </p:sp>
      <p:cxnSp>
        <p:nvCxnSpPr>
          <p:cNvPr id="14" name="Straight Connector 13">
            <a:extLst>
              <a:ext uri="{FF2B5EF4-FFF2-40B4-BE49-F238E27FC236}">
                <a16:creationId xmlns:a16="http://schemas.microsoft.com/office/drawing/2014/main" id="{08FB34FF-E220-46A7-B43D-FDAB41CDB9C1}"/>
              </a:ext>
            </a:extLst>
          </p:cNvPr>
          <p:cNvCxnSpPr>
            <a:cxnSpLocks/>
          </p:cNvCxnSpPr>
          <p:nvPr/>
        </p:nvCxnSpPr>
        <p:spPr>
          <a:xfrm flipV="1">
            <a:off x="3816626" y="2126974"/>
            <a:ext cx="387626" cy="367748"/>
          </a:xfrm>
          <a:prstGeom prst="line">
            <a:avLst/>
          </a:prstGeom>
          <a:ln w="57150">
            <a:solidFill>
              <a:srgbClr val="C21C6F"/>
            </a:solidFil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9DB2F974-DC00-4105-9E6A-F28DE7380795}"/>
              </a:ext>
            </a:extLst>
          </p:cNvPr>
          <p:cNvCxnSpPr>
            <a:cxnSpLocks/>
          </p:cNvCxnSpPr>
          <p:nvPr/>
        </p:nvCxnSpPr>
        <p:spPr>
          <a:xfrm flipV="1">
            <a:off x="4591737" y="3304694"/>
            <a:ext cx="1840262" cy="581506"/>
          </a:xfrm>
          <a:prstGeom prst="line">
            <a:avLst/>
          </a:prstGeom>
          <a:ln w="57150">
            <a:solidFill>
              <a:srgbClr val="C21C6F"/>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E549B591-565D-454C-834D-C693C6F542D8}"/>
              </a:ext>
            </a:extLst>
          </p:cNvPr>
          <p:cNvCxnSpPr>
            <a:cxnSpLocks/>
          </p:cNvCxnSpPr>
          <p:nvPr/>
        </p:nvCxnSpPr>
        <p:spPr>
          <a:xfrm>
            <a:off x="4151680" y="5257800"/>
            <a:ext cx="631775" cy="168965"/>
          </a:xfrm>
          <a:prstGeom prst="line">
            <a:avLst/>
          </a:prstGeom>
          <a:ln w="57150">
            <a:solidFill>
              <a:srgbClr val="C21C6F"/>
            </a:solidFill>
          </a:ln>
        </p:spPr>
        <p:style>
          <a:lnRef idx="1">
            <a:schemeClr val="accent1"/>
          </a:lnRef>
          <a:fillRef idx="0">
            <a:schemeClr val="accent1"/>
          </a:fillRef>
          <a:effectRef idx="0">
            <a:schemeClr val="accent1"/>
          </a:effectRef>
          <a:fontRef idx="minor">
            <a:schemeClr val="tx1"/>
          </a:fontRef>
        </p:style>
      </p:cxnSp>
      <p:sp>
        <p:nvSpPr>
          <p:cNvPr id="11" name="Rectangle 10">
            <a:extLst>
              <a:ext uri="{FF2B5EF4-FFF2-40B4-BE49-F238E27FC236}">
                <a16:creationId xmlns:a16="http://schemas.microsoft.com/office/drawing/2014/main" id="{5C99039C-76A7-42C5-9C00-4D312DD5A7F2}"/>
              </a:ext>
            </a:extLst>
          </p:cNvPr>
          <p:cNvSpPr/>
          <p:nvPr/>
        </p:nvSpPr>
        <p:spPr>
          <a:xfrm>
            <a:off x="10287001" y="0"/>
            <a:ext cx="1905000" cy="335908"/>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rIns="72000" rtlCol="0" anchor="ctr"/>
          <a:lstStyle/>
          <a:p>
            <a:r>
              <a:rPr lang="en-GB" sz="1400" dirty="0"/>
              <a:t>Engagement Summary</a:t>
            </a:r>
          </a:p>
        </p:txBody>
      </p:sp>
    </p:spTree>
    <p:extLst>
      <p:ext uri="{BB962C8B-B14F-4D97-AF65-F5344CB8AC3E}">
        <p14:creationId xmlns:p14="http://schemas.microsoft.com/office/powerpoint/2010/main" val="338496892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B8BEA1E7-4235-4843-A3D2-62B03678211D}"/>
              </a:ext>
            </a:extLst>
          </p:cNvPr>
          <p:cNvSpPr txBox="1"/>
          <p:nvPr/>
        </p:nvSpPr>
        <p:spPr>
          <a:xfrm>
            <a:off x="337855" y="1265860"/>
            <a:ext cx="10751903"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500"/>
              </a:spcBef>
              <a:spcAft>
                <a:spcPts val="600"/>
              </a:spcAft>
              <a:buClrTx/>
              <a:buSzTx/>
              <a:buFont typeface="Arial" panose="020B0604020202020204" pitchFamily="34" charset="0"/>
              <a:buNone/>
              <a:tabLst/>
              <a:defRPr/>
            </a:pPr>
            <a:r>
              <a:rPr kumimoji="0" lang="en-US" sz="1200" b="1" i="0" u="none" strike="noStrike" kern="1200" cap="none" spc="0" normalizeH="0" baseline="0" noProof="0" dirty="0">
                <a:ln>
                  <a:noFill/>
                </a:ln>
                <a:solidFill>
                  <a:prstClr val="black"/>
                </a:solidFill>
                <a:effectLst/>
                <a:uLnTx/>
                <a:uFillTx/>
                <a:latin typeface="Calibri" panose="020F0502020204030204"/>
                <a:ea typeface="Calibri" panose="020F0502020204030204" pitchFamily="34" charset="0"/>
                <a:cs typeface="Times New Roman" panose="02020603050405020304" pitchFamily="18" charset="0"/>
              </a:rPr>
              <a:t>A dedicated Task &amp; Finish Group supported the development of this </a:t>
            </a:r>
            <a:r>
              <a:rPr lang="en-US" sz="1200" b="1" dirty="0">
                <a:solidFill>
                  <a:prstClr val="black"/>
                </a:solidFill>
                <a:latin typeface="Calibri" panose="020F0502020204030204"/>
                <a:ea typeface="Calibri" panose="020F0502020204030204" pitchFamily="34" charset="0"/>
                <a:cs typeface="Times New Roman" panose="02020603050405020304" pitchFamily="18" charset="0"/>
              </a:rPr>
              <a:t>report by bringing </a:t>
            </a:r>
            <a:r>
              <a:rPr kumimoji="0" lang="en-US" sz="1200" b="1" i="0" u="none" strike="noStrike" kern="1200" cap="none" spc="0" normalizeH="0" baseline="0" noProof="0" dirty="0">
                <a:ln>
                  <a:noFill/>
                </a:ln>
                <a:solidFill>
                  <a:prstClr val="black"/>
                </a:solidFill>
                <a:effectLst/>
                <a:uLnTx/>
                <a:uFillTx/>
                <a:latin typeface="Calibri" panose="020F0502020204030204"/>
                <a:ea typeface="Calibri" panose="020F0502020204030204" pitchFamily="34" charset="0"/>
                <a:cs typeface="Times New Roman" panose="02020603050405020304" pitchFamily="18" charset="0"/>
              </a:rPr>
              <a:t>together a breadth of experience, expertise and perspectives from across London, including representatives from key partners to provide direction and input into the</a:t>
            </a:r>
            <a:r>
              <a:rPr lang="en-US" sz="1200" b="1" dirty="0">
                <a:solidFill>
                  <a:prstClr val="black"/>
                </a:solidFill>
                <a:latin typeface="Calibri" panose="020F0502020204030204"/>
                <a:ea typeface="Calibri" panose="020F0502020204030204" pitchFamily="34" charset="0"/>
                <a:cs typeface="Times New Roman" panose="02020603050405020304" pitchFamily="18" charset="0"/>
              </a:rPr>
              <a:t> engagement and </a:t>
            </a:r>
            <a:r>
              <a:rPr kumimoji="0" lang="en-US" sz="1200" b="1" i="0" u="none" strike="noStrike" kern="1200" cap="none" spc="0" normalizeH="0" baseline="0" noProof="0" dirty="0">
                <a:ln>
                  <a:noFill/>
                </a:ln>
                <a:solidFill>
                  <a:prstClr val="black"/>
                </a:solidFill>
                <a:effectLst/>
                <a:uLnTx/>
                <a:uFillTx/>
                <a:latin typeface="Calibri" panose="020F0502020204030204"/>
                <a:ea typeface="Calibri" panose="020F0502020204030204" pitchFamily="34" charset="0"/>
                <a:cs typeface="Times New Roman" panose="02020603050405020304" pitchFamily="18" charset="0"/>
              </a:rPr>
              <a:t>development specific recommendations.</a:t>
            </a:r>
            <a:endParaRPr kumimoji="0" lang="en-US" sz="11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2" name="Text Placeholder 1">
            <a:extLst>
              <a:ext uri="{FF2B5EF4-FFF2-40B4-BE49-F238E27FC236}">
                <a16:creationId xmlns:a16="http://schemas.microsoft.com/office/drawing/2014/main" id="{C34D8164-E910-4AB5-BECE-9EFA682A7B13}"/>
              </a:ext>
            </a:extLst>
          </p:cNvPr>
          <p:cNvSpPr>
            <a:spLocks noGrp="1"/>
          </p:cNvSpPr>
          <p:nvPr>
            <p:ph type="body" sz="quarter" idx="18"/>
          </p:nvPr>
        </p:nvSpPr>
        <p:spPr/>
        <p:txBody>
          <a:bodyPr/>
          <a:lstStyle/>
          <a:p>
            <a:r>
              <a:rPr lang="en-US" dirty="0"/>
              <a:t>The Task &amp; Finish Group​</a:t>
            </a:r>
            <a:endParaRPr lang="en-GB" dirty="0"/>
          </a:p>
        </p:txBody>
      </p:sp>
      <p:sp>
        <p:nvSpPr>
          <p:cNvPr id="6" name="Content Placeholder 4">
            <a:extLst>
              <a:ext uri="{FF2B5EF4-FFF2-40B4-BE49-F238E27FC236}">
                <a16:creationId xmlns:a16="http://schemas.microsoft.com/office/drawing/2014/main" id="{03AAABDF-D15B-4775-8E01-6DB460F4528C}"/>
              </a:ext>
            </a:extLst>
          </p:cNvPr>
          <p:cNvSpPr txBox="1">
            <a:spLocks/>
          </p:cNvSpPr>
          <p:nvPr/>
        </p:nvSpPr>
        <p:spPr>
          <a:xfrm>
            <a:off x="337855" y="1714077"/>
            <a:ext cx="8112863" cy="2328779"/>
          </a:xfrm>
          <a:prstGeom prst="rect">
            <a:avLst/>
          </a:prstGeom>
        </p:spPr>
        <p:txBody>
          <a:bodyPr vert="horz" lIns="91440" tIns="45720" rIns="91440" bIns="45720" rtlCol="0">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spcAft>
                <a:spcPts val="600"/>
              </a:spcAft>
              <a:buFont typeface="Arial" panose="020B0604020202020204" pitchFamily="34" charset="0"/>
              <a:buNone/>
            </a:pPr>
            <a:r>
              <a:rPr lang="en-US" sz="1200" b="1" dirty="0">
                <a:cs typeface="Arial" panose="020B0604020202020204" pitchFamily="34" charset="0"/>
              </a:rPr>
              <a:t>Members:</a:t>
            </a:r>
          </a:p>
          <a:p>
            <a:pPr>
              <a:lnSpc>
                <a:spcPct val="100000"/>
              </a:lnSpc>
              <a:spcBef>
                <a:spcPts val="0"/>
              </a:spcBef>
              <a:spcAft>
                <a:spcPts val="100"/>
              </a:spcAft>
              <a:buFont typeface="+mj-lt"/>
              <a:buAutoNum type="arabicPeriod"/>
            </a:pPr>
            <a:r>
              <a:rPr lang="en-US" sz="1100" dirty="0">
                <a:cs typeface="Arial" panose="020B0604020202020204" pitchFamily="34" charset="0"/>
              </a:rPr>
              <a:t>Anisa Goodwin, </a:t>
            </a:r>
            <a:r>
              <a:rPr lang="en-GB" sz="1100" dirty="0">
                <a:cs typeface="Arial" panose="020B0604020202020204" pitchFamily="34" charset="0"/>
              </a:rPr>
              <a:t>Director of the Office of London Partnerships </a:t>
            </a:r>
            <a:endParaRPr lang="en-US" sz="1100" dirty="0">
              <a:cs typeface="Arial" panose="020B0604020202020204" pitchFamily="34" charset="0"/>
            </a:endParaRPr>
          </a:p>
          <a:p>
            <a:pPr>
              <a:lnSpc>
                <a:spcPct val="100000"/>
              </a:lnSpc>
              <a:spcBef>
                <a:spcPts val="0"/>
              </a:spcBef>
              <a:spcAft>
                <a:spcPts val="100"/>
              </a:spcAft>
              <a:buFont typeface="+mj-lt"/>
              <a:buAutoNum type="arabicPeriod"/>
            </a:pPr>
            <a:r>
              <a:rPr lang="en-US" sz="1100" dirty="0">
                <a:cs typeface="Arial" panose="020B0604020202020204" pitchFamily="34" charset="0"/>
              </a:rPr>
              <a:t>Clive Grimshaw, Strategic Lead for Health &amp; Social Care at London Councils</a:t>
            </a:r>
          </a:p>
          <a:p>
            <a:pPr>
              <a:lnSpc>
                <a:spcPct val="100000"/>
              </a:lnSpc>
              <a:spcBef>
                <a:spcPts val="0"/>
              </a:spcBef>
              <a:spcAft>
                <a:spcPts val="100"/>
              </a:spcAft>
              <a:buFont typeface="+mj-lt"/>
              <a:buAutoNum type="arabicPeriod"/>
            </a:pPr>
            <a:r>
              <a:rPr lang="en-US" sz="1100" dirty="0">
                <a:cs typeface="Arial" panose="020B0604020202020204" pitchFamily="34" charset="0"/>
              </a:rPr>
              <a:t>Elena Bechberger, Director at the London STP Network</a:t>
            </a:r>
          </a:p>
          <a:p>
            <a:pPr>
              <a:lnSpc>
                <a:spcPct val="100000"/>
              </a:lnSpc>
              <a:spcBef>
                <a:spcPts val="0"/>
              </a:spcBef>
              <a:spcAft>
                <a:spcPts val="100"/>
              </a:spcAft>
              <a:buFont typeface="+mj-lt"/>
              <a:buAutoNum type="arabicPeriod"/>
            </a:pPr>
            <a:r>
              <a:rPr lang="en-US" sz="1100" dirty="0">
                <a:cs typeface="Arial" panose="020B0604020202020204" pitchFamily="34" charset="0"/>
              </a:rPr>
              <a:t>Geoff Alltimes CBE, Co-Chair of the London Estates Board </a:t>
            </a:r>
          </a:p>
          <a:p>
            <a:pPr>
              <a:lnSpc>
                <a:spcPct val="100000"/>
              </a:lnSpc>
              <a:spcBef>
                <a:spcPts val="0"/>
              </a:spcBef>
              <a:spcAft>
                <a:spcPts val="100"/>
              </a:spcAft>
              <a:buFont typeface="+mj-lt"/>
              <a:buAutoNum type="arabicPeriod"/>
            </a:pPr>
            <a:r>
              <a:rPr lang="en-GB" sz="1100" dirty="0">
                <a:cs typeface="Arial" panose="020B0604020202020204" pitchFamily="34" charset="0"/>
              </a:rPr>
              <a:t>Halima Khan, Sarah Mulley, </a:t>
            </a:r>
            <a:r>
              <a:rPr lang="en-US" sz="1100" dirty="0">
                <a:cs typeface="Arial" panose="020B0604020202020204" pitchFamily="34" charset="0"/>
              </a:rPr>
              <a:t>Executive Directors of Communities &amp; Skills at the GLA</a:t>
            </a:r>
            <a:endParaRPr lang="en-GB" sz="1100" dirty="0">
              <a:cs typeface="Arial" panose="020B0604020202020204" pitchFamily="34" charset="0"/>
            </a:endParaRPr>
          </a:p>
          <a:p>
            <a:pPr>
              <a:lnSpc>
                <a:spcPct val="100000"/>
              </a:lnSpc>
              <a:spcBef>
                <a:spcPts val="0"/>
              </a:spcBef>
              <a:spcAft>
                <a:spcPts val="100"/>
              </a:spcAft>
              <a:buFont typeface="+mj-lt"/>
              <a:buAutoNum type="arabicPeriod"/>
            </a:pPr>
            <a:r>
              <a:rPr lang="en-US" sz="1100" dirty="0">
                <a:cs typeface="Arial" panose="020B0604020202020204" pitchFamily="34" charset="0"/>
              </a:rPr>
              <a:t>Henry Black, Accountable Officer for North East London Integrated Care System</a:t>
            </a:r>
          </a:p>
          <a:p>
            <a:pPr>
              <a:lnSpc>
                <a:spcPct val="100000"/>
              </a:lnSpc>
              <a:spcBef>
                <a:spcPts val="0"/>
              </a:spcBef>
              <a:spcAft>
                <a:spcPts val="100"/>
              </a:spcAft>
              <a:buFont typeface="+mj-lt"/>
              <a:buAutoNum type="arabicPeriod"/>
            </a:pPr>
            <a:r>
              <a:rPr lang="en-US" sz="1100" dirty="0">
                <a:cs typeface="Arial" panose="020B0604020202020204" pitchFamily="34" charset="0"/>
              </a:rPr>
              <a:t>Helen Coombes, SWL ICS NHS &amp; London Boroughs Place Development Director</a:t>
            </a:r>
          </a:p>
          <a:p>
            <a:pPr>
              <a:lnSpc>
                <a:spcPct val="100000"/>
              </a:lnSpc>
              <a:spcBef>
                <a:spcPts val="0"/>
              </a:spcBef>
              <a:spcAft>
                <a:spcPts val="100"/>
              </a:spcAft>
              <a:buFont typeface="+mj-lt"/>
              <a:buAutoNum type="arabicPeriod"/>
            </a:pPr>
            <a:r>
              <a:rPr lang="en-GB" sz="1100" dirty="0">
                <a:cs typeface="Arial" panose="020B0604020202020204" pitchFamily="34" charset="0"/>
              </a:rPr>
              <a:t>Maggie Mbanefo-Obi, </a:t>
            </a:r>
            <a:r>
              <a:rPr lang="en-US" sz="1100" dirty="0">
                <a:cs typeface="Arial" panose="020B0604020202020204" pitchFamily="34" charset="0"/>
              </a:rPr>
              <a:t>Policy Lead, Health Protection (London) at</a:t>
            </a:r>
            <a:r>
              <a:rPr lang="en-GB" sz="1100" dirty="0">
                <a:cs typeface="Arial" panose="020B0604020202020204" pitchFamily="34" charset="0"/>
              </a:rPr>
              <a:t> Public Health England</a:t>
            </a:r>
            <a:endParaRPr lang="en-US" sz="1100" dirty="0">
              <a:cs typeface="Arial" panose="020B0604020202020204" pitchFamily="34" charset="0"/>
            </a:endParaRPr>
          </a:p>
          <a:p>
            <a:pPr>
              <a:lnSpc>
                <a:spcPct val="100000"/>
              </a:lnSpc>
              <a:spcBef>
                <a:spcPts val="0"/>
              </a:spcBef>
              <a:spcAft>
                <a:spcPts val="100"/>
              </a:spcAft>
              <a:buFont typeface="+mj-lt"/>
              <a:buAutoNum type="arabicPeriod"/>
            </a:pPr>
            <a:r>
              <a:rPr lang="en-US" sz="1100" dirty="0">
                <a:cs typeface="Arial" panose="020B0604020202020204" pitchFamily="34" charset="0"/>
              </a:rPr>
              <a:t>Mark Kewley, Director at Imperial College Health Partners</a:t>
            </a:r>
          </a:p>
          <a:p>
            <a:pPr>
              <a:lnSpc>
                <a:spcPct val="100000"/>
              </a:lnSpc>
              <a:spcBef>
                <a:spcPts val="0"/>
              </a:spcBef>
              <a:spcAft>
                <a:spcPts val="100"/>
              </a:spcAft>
              <a:buFont typeface="+mj-lt"/>
              <a:buAutoNum type="arabicPeriod"/>
            </a:pPr>
            <a:r>
              <a:rPr lang="en-US" sz="1100" dirty="0">
                <a:cs typeface="Arial" panose="020B0604020202020204" pitchFamily="34" charset="0"/>
              </a:rPr>
              <a:t>Sarah McClinton, Director of Health &amp; Adult Services at Royal Borough of Greenwich</a:t>
            </a:r>
          </a:p>
          <a:p>
            <a:pPr>
              <a:lnSpc>
                <a:spcPct val="100000"/>
              </a:lnSpc>
              <a:spcBef>
                <a:spcPts val="0"/>
              </a:spcBef>
              <a:spcAft>
                <a:spcPts val="100"/>
              </a:spcAft>
              <a:buFont typeface="+mj-lt"/>
              <a:buAutoNum type="arabicPeriod"/>
            </a:pPr>
            <a:r>
              <a:rPr lang="en-US" sz="1100" dirty="0">
                <a:cs typeface="Arial" panose="020B0604020202020204" pitchFamily="34" charset="0"/>
              </a:rPr>
              <a:t>Tom Shakespeare, Director of Integrated Care at Brent CCG &amp; Council</a:t>
            </a:r>
          </a:p>
          <a:p>
            <a:pPr>
              <a:lnSpc>
                <a:spcPct val="100000"/>
              </a:lnSpc>
              <a:spcBef>
                <a:spcPts val="0"/>
              </a:spcBef>
              <a:buFont typeface="+mj-lt"/>
              <a:buAutoNum type="arabicPeriod"/>
            </a:pPr>
            <a:r>
              <a:rPr lang="en-US" sz="1100" dirty="0">
                <a:cs typeface="Arial" panose="020B0604020202020204" pitchFamily="34" charset="0"/>
              </a:rPr>
              <a:t>Will Huxter, Director of Primary Care &amp; Public Health Commissioning for the London Region</a:t>
            </a:r>
          </a:p>
          <a:p>
            <a:pPr>
              <a:spcAft>
                <a:spcPts val="600"/>
              </a:spcAft>
              <a:buFont typeface="+mj-lt"/>
              <a:buAutoNum type="arabicPeriod"/>
            </a:pPr>
            <a:endParaRPr lang="en-US" sz="1100" dirty="0">
              <a:cs typeface="Arial" panose="020B0604020202020204" pitchFamily="34" charset="0"/>
            </a:endParaRPr>
          </a:p>
        </p:txBody>
      </p:sp>
      <p:sp>
        <p:nvSpPr>
          <p:cNvPr id="13" name="TextBox 12">
            <a:extLst>
              <a:ext uri="{FF2B5EF4-FFF2-40B4-BE49-F238E27FC236}">
                <a16:creationId xmlns:a16="http://schemas.microsoft.com/office/drawing/2014/main" id="{FED8C42D-EBC1-4EAA-947E-AA241DD2EE40}"/>
              </a:ext>
            </a:extLst>
          </p:cNvPr>
          <p:cNvSpPr txBox="1"/>
          <p:nvPr/>
        </p:nvSpPr>
        <p:spPr>
          <a:xfrm>
            <a:off x="337855" y="4057611"/>
            <a:ext cx="5172965" cy="27699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500"/>
              </a:spcBef>
              <a:spcAft>
                <a:spcPts val="600"/>
              </a:spcAft>
              <a:buClrTx/>
              <a:buSzTx/>
              <a:buFont typeface="Arial" panose="020B0604020202020204" pitchFamily="34" charset="0"/>
              <a:buNone/>
              <a:tabLst/>
              <a:defRPr/>
            </a:pPr>
            <a:r>
              <a:rPr lang="en-US" sz="1200" b="1" dirty="0">
                <a:cs typeface="Arial" panose="020B0604020202020204" pitchFamily="34" charset="0"/>
              </a:rPr>
              <a:t>Terms of Reference:</a:t>
            </a:r>
          </a:p>
        </p:txBody>
      </p:sp>
      <p:sp>
        <p:nvSpPr>
          <p:cNvPr id="14" name="Rectangle: Diagonal Corners Rounded 13">
            <a:extLst>
              <a:ext uri="{FF2B5EF4-FFF2-40B4-BE49-F238E27FC236}">
                <a16:creationId xmlns:a16="http://schemas.microsoft.com/office/drawing/2014/main" id="{579C38A6-2D3D-4A5F-921B-113E0418EBB4}"/>
              </a:ext>
            </a:extLst>
          </p:cNvPr>
          <p:cNvSpPr/>
          <p:nvPr/>
        </p:nvSpPr>
        <p:spPr>
          <a:xfrm>
            <a:off x="8273286" y="4334610"/>
            <a:ext cx="2816472" cy="2115691"/>
          </a:xfrm>
          <a:prstGeom prst="round2DiagRect">
            <a:avLst/>
          </a:prstGeom>
          <a:solidFill>
            <a:srgbClr val="F2F2F2">
              <a:alpha val="80000"/>
            </a:srgbClr>
          </a:solidFill>
          <a:ln>
            <a:solidFill>
              <a:schemeClr val="bg1"/>
            </a:solidFill>
          </a:ln>
        </p:spPr>
        <p:style>
          <a:lnRef idx="2">
            <a:schemeClr val="accent1"/>
          </a:lnRef>
          <a:fillRef idx="1">
            <a:schemeClr val="lt1"/>
          </a:fillRef>
          <a:effectRef idx="0">
            <a:schemeClr val="accent1"/>
          </a:effectRef>
          <a:fontRef idx="minor">
            <a:schemeClr val="dk1"/>
          </a:fontRef>
        </p:style>
        <p:txBody>
          <a:bodyPr lIns="91440" tIns="45720" rIns="91440" bIns="45720" rtlCol="0" anchor="t"/>
          <a:lstStyle/>
          <a:p>
            <a:pPr marL="285750" indent="-285750">
              <a:buFont typeface="Arial" panose="020B0604020202020204" pitchFamily="34" charset="0"/>
              <a:buChar char="•"/>
            </a:pPr>
            <a:endParaRPr lang="en-GB" sz="1400" dirty="0">
              <a:solidFill>
                <a:srgbClr val="000000"/>
              </a:solidFill>
              <a:cs typeface="Arial" panose="020B0604020202020204" pitchFamily="34" charset="0"/>
            </a:endParaRPr>
          </a:p>
        </p:txBody>
      </p:sp>
      <p:sp>
        <p:nvSpPr>
          <p:cNvPr id="16" name="Rectangle: Diagonal Corners Rounded 15">
            <a:extLst>
              <a:ext uri="{FF2B5EF4-FFF2-40B4-BE49-F238E27FC236}">
                <a16:creationId xmlns:a16="http://schemas.microsoft.com/office/drawing/2014/main" id="{1847D56B-2C97-41F6-9E7B-E248F78BE88B}"/>
              </a:ext>
            </a:extLst>
          </p:cNvPr>
          <p:cNvSpPr/>
          <p:nvPr/>
        </p:nvSpPr>
        <p:spPr>
          <a:xfrm>
            <a:off x="295554" y="4379182"/>
            <a:ext cx="3254204" cy="2072021"/>
          </a:xfrm>
          <a:prstGeom prst="round2DiagRect">
            <a:avLst/>
          </a:prstGeom>
          <a:solidFill>
            <a:schemeClr val="bg1">
              <a:lumMod val="95000"/>
            </a:schemeClr>
          </a:solidFill>
          <a:ln>
            <a:solidFill>
              <a:schemeClr val="bg1"/>
            </a:solidFill>
          </a:ln>
        </p:spPr>
        <p:style>
          <a:lnRef idx="2">
            <a:schemeClr val="accent1"/>
          </a:lnRef>
          <a:fillRef idx="1">
            <a:schemeClr val="lt1"/>
          </a:fillRef>
          <a:effectRef idx="0">
            <a:schemeClr val="accent1"/>
          </a:effectRef>
          <a:fontRef idx="minor">
            <a:schemeClr val="dk1"/>
          </a:fontRef>
        </p:style>
        <p:txBody>
          <a:bodyPr lIns="91440" tIns="45720" rIns="91440" bIns="45720" rtlCol="0" anchor="t"/>
          <a:lstStyle/>
          <a:p>
            <a:pPr marL="285750" indent="-285750">
              <a:buFont typeface="Arial" panose="020B0604020202020204" pitchFamily="34" charset="0"/>
              <a:buChar char="•"/>
            </a:pPr>
            <a:endParaRPr lang="en-GB" sz="1400" dirty="0">
              <a:solidFill>
                <a:srgbClr val="000000"/>
              </a:solidFill>
              <a:cs typeface="Arial" panose="020B0604020202020204" pitchFamily="34" charset="0"/>
            </a:endParaRPr>
          </a:p>
        </p:txBody>
      </p:sp>
      <p:sp>
        <p:nvSpPr>
          <p:cNvPr id="17" name="Rectangle: Diagonal Corners Rounded 16">
            <a:extLst>
              <a:ext uri="{FF2B5EF4-FFF2-40B4-BE49-F238E27FC236}">
                <a16:creationId xmlns:a16="http://schemas.microsoft.com/office/drawing/2014/main" id="{82E9CDA8-2BD7-455A-A8BC-BC2E63F8048C}"/>
              </a:ext>
            </a:extLst>
          </p:cNvPr>
          <p:cNvSpPr/>
          <p:nvPr/>
        </p:nvSpPr>
        <p:spPr>
          <a:xfrm>
            <a:off x="3663609" y="4343314"/>
            <a:ext cx="4495826" cy="2106987"/>
          </a:xfrm>
          <a:prstGeom prst="round2DiagRect">
            <a:avLst/>
          </a:prstGeom>
          <a:solidFill>
            <a:srgbClr val="F2F2F2">
              <a:alpha val="80000"/>
            </a:srgbClr>
          </a:solidFill>
          <a:ln>
            <a:solidFill>
              <a:schemeClr val="bg1"/>
            </a:solidFill>
          </a:ln>
        </p:spPr>
        <p:style>
          <a:lnRef idx="2">
            <a:schemeClr val="accent1"/>
          </a:lnRef>
          <a:fillRef idx="1">
            <a:schemeClr val="lt1"/>
          </a:fillRef>
          <a:effectRef idx="0">
            <a:schemeClr val="accent1"/>
          </a:effectRef>
          <a:fontRef idx="minor">
            <a:schemeClr val="dk1"/>
          </a:fontRef>
        </p:style>
        <p:txBody>
          <a:bodyPr lIns="91440" tIns="45720" rIns="91440" bIns="45720" rtlCol="0" anchor="t"/>
          <a:lstStyle/>
          <a:p>
            <a:pPr marL="285750" indent="-285750">
              <a:buFont typeface="Arial" panose="020B0604020202020204" pitchFamily="34" charset="0"/>
              <a:buChar char="•"/>
            </a:pPr>
            <a:endParaRPr lang="en-GB" sz="1400" dirty="0">
              <a:solidFill>
                <a:srgbClr val="000000"/>
              </a:solidFill>
              <a:cs typeface="Arial" panose="020B0604020202020204" pitchFamily="34" charset="0"/>
            </a:endParaRPr>
          </a:p>
        </p:txBody>
      </p:sp>
      <p:sp>
        <p:nvSpPr>
          <p:cNvPr id="20" name="TextBox 19">
            <a:extLst>
              <a:ext uri="{FF2B5EF4-FFF2-40B4-BE49-F238E27FC236}">
                <a16:creationId xmlns:a16="http://schemas.microsoft.com/office/drawing/2014/main" id="{21A56B11-FE87-45A3-ADAC-37C0926E8CF0}"/>
              </a:ext>
            </a:extLst>
          </p:cNvPr>
          <p:cNvSpPr txBox="1"/>
          <p:nvPr/>
        </p:nvSpPr>
        <p:spPr>
          <a:xfrm>
            <a:off x="475081" y="4392830"/>
            <a:ext cx="2579613" cy="276999"/>
          </a:xfrm>
          <a:prstGeom prst="rect">
            <a:avLst/>
          </a:prstGeom>
          <a:noFill/>
        </p:spPr>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r>
              <a:rPr lang="en-GB" sz="1200" b="1" dirty="0">
                <a:solidFill>
                  <a:srgbClr val="000000"/>
                </a:solidFill>
                <a:ea typeface="+mn-lt"/>
                <a:cs typeface="Arial" panose="020B0604020202020204" pitchFamily="34" charset="0"/>
              </a:rPr>
              <a:t>Provide advice and guidance </a:t>
            </a:r>
            <a:endParaRPr lang="en-US" sz="1200" b="1" dirty="0">
              <a:solidFill>
                <a:srgbClr val="000000"/>
              </a:solidFill>
              <a:cs typeface="Arial" panose="020B0604020202020204" pitchFamily="34" charset="0"/>
            </a:endParaRPr>
          </a:p>
        </p:txBody>
      </p:sp>
      <p:sp>
        <p:nvSpPr>
          <p:cNvPr id="21" name="TextBox 20">
            <a:extLst>
              <a:ext uri="{FF2B5EF4-FFF2-40B4-BE49-F238E27FC236}">
                <a16:creationId xmlns:a16="http://schemas.microsoft.com/office/drawing/2014/main" id="{7967A9CF-C5CA-4334-B7B9-353D83687AFF}"/>
              </a:ext>
            </a:extLst>
          </p:cNvPr>
          <p:cNvSpPr txBox="1"/>
          <p:nvPr/>
        </p:nvSpPr>
        <p:spPr>
          <a:xfrm>
            <a:off x="3835916" y="4390008"/>
            <a:ext cx="4323520" cy="276999"/>
          </a:xfrm>
          <a:prstGeom prst="rect">
            <a:avLst/>
          </a:prstGeom>
          <a:noFill/>
        </p:spPr>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r>
              <a:rPr lang="en-GB" sz="1200" b="1" dirty="0">
                <a:ea typeface="+mn-lt"/>
                <a:cs typeface="Arial" panose="020B0604020202020204" pitchFamily="34" charset="0"/>
              </a:rPr>
              <a:t>Support conversations with stakeholders and facilitate consensus</a:t>
            </a:r>
            <a:endParaRPr lang="en-US" sz="1200" b="1" dirty="0">
              <a:cs typeface="Arial" panose="020B0604020202020204" pitchFamily="34" charset="0"/>
            </a:endParaRPr>
          </a:p>
        </p:txBody>
      </p:sp>
      <p:sp>
        <p:nvSpPr>
          <p:cNvPr id="22" name="TextBox 21">
            <a:extLst>
              <a:ext uri="{FF2B5EF4-FFF2-40B4-BE49-F238E27FC236}">
                <a16:creationId xmlns:a16="http://schemas.microsoft.com/office/drawing/2014/main" id="{226ED984-8720-4749-AB9B-7D91FA8337C3}"/>
              </a:ext>
            </a:extLst>
          </p:cNvPr>
          <p:cNvSpPr txBox="1"/>
          <p:nvPr/>
        </p:nvSpPr>
        <p:spPr>
          <a:xfrm>
            <a:off x="369804" y="4602865"/>
            <a:ext cx="3179954" cy="1354217"/>
          </a:xfrm>
          <a:prstGeom prst="rect">
            <a:avLst/>
          </a:prstGeom>
          <a:solidFill>
            <a:srgbClr val="F2F2F2">
              <a:alpha val="80000"/>
            </a:srgbClr>
          </a:solid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171450" indent="-171450">
              <a:spcAft>
                <a:spcPts val="200"/>
              </a:spcAft>
              <a:buFont typeface="Arial,Sans-Serif"/>
              <a:buChar char="•"/>
            </a:pPr>
            <a:r>
              <a:rPr lang="en-US" sz="1100" dirty="0">
                <a:ea typeface="+mn-lt"/>
                <a:cs typeface="Arial" panose="020B0604020202020204" pitchFamily="34" charset="0"/>
              </a:rPr>
              <a:t>Identify opportunities to improve integration in London’s five systems and across all 32 boroughs.</a:t>
            </a:r>
          </a:p>
          <a:p>
            <a:pPr marL="171450" indent="-171450">
              <a:spcAft>
                <a:spcPts val="200"/>
              </a:spcAft>
              <a:buFont typeface="Arial,Sans-Serif"/>
              <a:buChar char="•"/>
            </a:pPr>
            <a:r>
              <a:rPr lang="en-GB" sz="1100" dirty="0">
                <a:ea typeface="+mn-lt"/>
                <a:cs typeface="Arial" panose="020B0604020202020204" pitchFamily="34" charset="0"/>
              </a:rPr>
              <a:t>Prioritise local, sub-regional  and regional </a:t>
            </a:r>
            <a:r>
              <a:rPr lang="en-US" sz="1100" dirty="0">
                <a:ea typeface="+mn-lt"/>
                <a:cs typeface="Arial" panose="020B0604020202020204" pitchFamily="34" charset="0"/>
              </a:rPr>
              <a:t>actions to be taken to drive improvement.</a:t>
            </a:r>
          </a:p>
          <a:p>
            <a:pPr marL="171450" indent="-171450">
              <a:spcAft>
                <a:spcPts val="200"/>
              </a:spcAft>
              <a:buFont typeface="Arial,Sans-Serif"/>
              <a:buChar char="•"/>
            </a:pPr>
            <a:r>
              <a:rPr lang="en-US" sz="1100" dirty="0">
                <a:ea typeface="+mn-lt"/>
                <a:cs typeface="Arial" panose="020B0604020202020204" pitchFamily="34" charset="0"/>
              </a:rPr>
              <a:t>Advise on issues and barriers to overcome.</a:t>
            </a:r>
            <a:endParaRPr lang="en-US" sz="1100" b="1" dirty="0">
              <a:ea typeface="+mn-lt"/>
              <a:cs typeface="Arial" panose="020B0604020202020204" pitchFamily="34" charset="0"/>
            </a:endParaRPr>
          </a:p>
          <a:p>
            <a:pPr marL="171450" indent="-171450">
              <a:spcAft>
                <a:spcPts val="200"/>
              </a:spcAft>
              <a:buFont typeface="Arial,Sans-Serif"/>
              <a:buChar char="•"/>
            </a:pPr>
            <a:r>
              <a:rPr lang="en-US" sz="1100" dirty="0">
                <a:ea typeface="+mn-lt"/>
                <a:cs typeface="Arial" panose="020B0604020202020204" pitchFamily="34" charset="0"/>
              </a:rPr>
              <a:t>Represent the views and needs of your sector(s) and area(s) of expertise.</a:t>
            </a:r>
          </a:p>
        </p:txBody>
      </p:sp>
      <p:sp>
        <p:nvSpPr>
          <p:cNvPr id="23" name="TextBox 22">
            <a:extLst>
              <a:ext uri="{FF2B5EF4-FFF2-40B4-BE49-F238E27FC236}">
                <a16:creationId xmlns:a16="http://schemas.microsoft.com/office/drawing/2014/main" id="{10BD3699-A348-4387-8FED-6CCE4C5F0F7B}"/>
              </a:ext>
            </a:extLst>
          </p:cNvPr>
          <p:cNvSpPr txBox="1"/>
          <p:nvPr/>
        </p:nvSpPr>
        <p:spPr>
          <a:xfrm>
            <a:off x="3835914" y="4602865"/>
            <a:ext cx="4268124" cy="171841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171450" indent="-171450">
              <a:spcAft>
                <a:spcPts val="200"/>
              </a:spcAft>
              <a:buFont typeface="Arial,Sans-Serif"/>
              <a:buChar char="•"/>
            </a:pPr>
            <a:r>
              <a:rPr lang="en-GB" sz="1100" dirty="0">
                <a:ea typeface="+mn-lt"/>
                <a:cs typeface="Arial" panose="020B0604020202020204" pitchFamily="34" charset="0"/>
              </a:rPr>
              <a:t>Support the project in navigating relationships with key stakeholders.</a:t>
            </a:r>
          </a:p>
          <a:p>
            <a:pPr marL="171450" indent="-171450">
              <a:spcAft>
                <a:spcPts val="200"/>
              </a:spcAft>
              <a:buFont typeface="Arial,Sans-Serif"/>
              <a:buChar char="•"/>
            </a:pPr>
            <a:r>
              <a:rPr lang="en-US" sz="1100" dirty="0">
                <a:ea typeface="+mn-lt"/>
                <a:cs typeface="Arial" panose="020B0604020202020204" pitchFamily="34" charset="0"/>
              </a:rPr>
              <a:t>Use </a:t>
            </a:r>
            <a:r>
              <a:rPr lang="en-GB" sz="1100" dirty="0">
                <a:ea typeface="+mn-lt"/>
                <a:cs typeface="Arial" panose="020B0604020202020204" pitchFamily="34" charset="0"/>
              </a:rPr>
              <a:t>influence to gain buy-in and support for the project and its aims.</a:t>
            </a:r>
          </a:p>
          <a:p>
            <a:pPr marL="171450" indent="-171450">
              <a:spcAft>
                <a:spcPts val="200"/>
              </a:spcAft>
              <a:buFont typeface="Arial,Sans-Serif"/>
              <a:buChar char="•"/>
            </a:pPr>
            <a:r>
              <a:rPr lang="en-GB" sz="1100" dirty="0">
                <a:ea typeface="+mn-lt"/>
                <a:cs typeface="Arial" panose="020B0604020202020204" pitchFamily="34" charset="0"/>
              </a:rPr>
              <a:t>Provide direction to unlock existing issues and respond to new challenges </a:t>
            </a:r>
            <a:r>
              <a:rPr lang="en-US" sz="1100" dirty="0">
                <a:ea typeface="+mn-lt"/>
                <a:cs typeface="Arial" panose="020B0604020202020204" pitchFamily="34" charset="0"/>
              </a:rPr>
              <a:t>as they arise.</a:t>
            </a:r>
          </a:p>
          <a:p>
            <a:pPr marL="171450" indent="-171450">
              <a:spcAft>
                <a:spcPts val="200"/>
              </a:spcAft>
              <a:buFont typeface="Arial,Sans-Serif"/>
              <a:buChar char="•"/>
            </a:pPr>
            <a:r>
              <a:rPr lang="en-US" sz="1100" dirty="0">
                <a:ea typeface="+mn-lt"/>
                <a:cs typeface="Arial" panose="020B0604020202020204" pitchFamily="34" charset="0"/>
              </a:rPr>
              <a:t>Promote the aims of the project and support the project within organisation(s).</a:t>
            </a:r>
          </a:p>
          <a:p>
            <a:pPr marL="171450" indent="-171450">
              <a:spcAft>
                <a:spcPts val="200"/>
              </a:spcAft>
              <a:buFont typeface="Arial,Sans-Serif"/>
              <a:buChar char="•"/>
            </a:pPr>
            <a:r>
              <a:rPr lang="en-US" sz="1100" dirty="0">
                <a:ea typeface="+mn-lt"/>
                <a:cs typeface="Arial" panose="020B0604020202020204" pitchFamily="34" charset="0"/>
              </a:rPr>
              <a:t>Lead on the development and delivery of discrete areas of the workplan.</a:t>
            </a:r>
          </a:p>
        </p:txBody>
      </p:sp>
      <p:sp>
        <p:nvSpPr>
          <p:cNvPr id="24" name="TextBox 23">
            <a:extLst>
              <a:ext uri="{FF2B5EF4-FFF2-40B4-BE49-F238E27FC236}">
                <a16:creationId xmlns:a16="http://schemas.microsoft.com/office/drawing/2014/main" id="{7F29369C-8DB6-40A2-9AD4-0602F67F6B7C}"/>
              </a:ext>
            </a:extLst>
          </p:cNvPr>
          <p:cNvSpPr txBox="1"/>
          <p:nvPr/>
        </p:nvSpPr>
        <p:spPr>
          <a:xfrm>
            <a:off x="8331740" y="4588253"/>
            <a:ext cx="2868214" cy="1862048"/>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171450" indent="-171450">
              <a:spcAft>
                <a:spcPts val="200"/>
              </a:spcAft>
              <a:buFont typeface="Arial,Sans-Serif"/>
              <a:buChar char="•"/>
            </a:pPr>
            <a:r>
              <a:rPr lang="en-US" sz="1100" dirty="0">
                <a:ea typeface="+mn-lt"/>
                <a:cs typeface="Arial" panose="020B0604020202020204" pitchFamily="34" charset="0"/>
              </a:rPr>
              <a:t>Endorse the priorities for London and the proposals for change at a place, local, sub-regional and regional level. </a:t>
            </a:r>
          </a:p>
          <a:p>
            <a:pPr marL="171450" indent="-171450">
              <a:spcAft>
                <a:spcPts val="200"/>
              </a:spcAft>
              <a:buFont typeface="Arial,Sans-Serif"/>
              <a:buChar char="•"/>
            </a:pPr>
            <a:r>
              <a:rPr lang="en-US" sz="1100" dirty="0">
                <a:ea typeface="+mn-lt"/>
                <a:cs typeface="Arial" panose="020B0604020202020204" pitchFamily="34" charset="0"/>
              </a:rPr>
              <a:t>Agree practical next steps London can take to support the establishment of our five ICSs as statutory bodies.</a:t>
            </a:r>
          </a:p>
          <a:p>
            <a:pPr marL="171450" indent="-171450">
              <a:spcAft>
                <a:spcPts val="200"/>
              </a:spcAft>
              <a:buFont typeface="Arial,Sans-Serif"/>
              <a:buChar char="•"/>
            </a:pPr>
            <a:r>
              <a:rPr lang="en-US" sz="1100" dirty="0">
                <a:ea typeface="+mn-lt"/>
                <a:cs typeface="Arial" panose="020B0604020202020204" pitchFamily="34" charset="0"/>
              </a:rPr>
              <a:t>Agree the future direction of travel in London, whilst enabling remaining shared barriers to be overcome.</a:t>
            </a:r>
          </a:p>
          <a:p>
            <a:pPr marL="171450" indent="-171450">
              <a:spcAft>
                <a:spcPts val="200"/>
              </a:spcAft>
              <a:buFont typeface="Arial,Sans-Serif"/>
              <a:buChar char="•"/>
            </a:pPr>
            <a:r>
              <a:rPr lang="en-US" sz="1100" dirty="0">
                <a:ea typeface="+mn-lt"/>
                <a:cs typeface="Arial" panose="020B0604020202020204" pitchFamily="34" charset="0"/>
              </a:rPr>
              <a:t>Hold the project team to account.</a:t>
            </a:r>
          </a:p>
        </p:txBody>
      </p:sp>
      <p:sp>
        <p:nvSpPr>
          <p:cNvPr id="25" name="TextBox 24">
            <a:extLst>
              <a:ext uri="{FF2B5EF4-FFF2-40B4-BE49-F238E27FC236}">
                <a16:creationId xmlns:a16="http://schemas.microsoft.com/office/drawing/2014/main" id="{1CD2ED47-779F-4109-ACE5-D5295ACB2D8B}"/>
              </a:ext>
            </a:extLst>
          </p:cNvPr>
          <p:cNvSpPr txBox="1"/>
          <p:nvPr/>
        </p:nvSpPr>
        <p:spPr>
          <a:xfrm>
            <a:off x="8459900" y="4392830"/>
            <a:ext cx="2357136" cy="276999"/>
          </a:xfrm>
          <a:prstGeom prst="rect">
            <a:avLst/>
          </a:prstGeom>
          <a:noFill/>
        </p:spPr>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r>
              <a:rPr lang="en-GB" sz="1200" b="1" dirty="0">
                <a:ea typeface="+mn-lt"/>
                <a:cs typeface="Arial" panose="020B0604020202020204" pitchFamily="34" charset="0"/>
              </a:rPr>
              <a:t>Make recommendations</a:t>
            </a:r>
            <a:endParaRPr lang="en-US" sz="1200" b="1" dirty="0">
              <a:cs typeface="Arial" panose="020B0604020202020204" pitchFamily="34" charset="0"/>
            </a:endParaRPr>
          </a:p>
        </p:txBody>
      </p:sp>
      <p:sp>
        <p:nvSpPr>
          <p:cNvPr id="27" name="Content Placeholder 4">
            <a:extLst>
              <a:ext uri="{FF2B5EF4-FFF2-40B4-BE49-F238E27FC236}">
                <a16:creationId xmlns:a16="http://schemas.microsoft.com/office/drawing/2014/main" id="{685CDA30-88D8-4039-B2ED-B32C9692E4CB}"/>
              </a:ext>
            </a:extLst>
          </p:cNvPr>
          <p:cNvSpPr txBox="1">
            <a:spLocks/>
          </p:cNvSpPr>
          <p:nvPr/>
        </p:nvSpPr>
        <p:spPr>
          <a:xfrm>
            <a:off x="6168741" y="2016491"/>
            <a:ext cx="4648296" cy="2012382"/>
          </a:xfrm>
          <a:prstGeom prst="rect">
            <a:avLst/>
          </a:prstGeom>
          <a:solidFill>
            <a:schemeClr val="bg2">
              <a:lumMod val="20000"/>
              <a:lumOff val="80000"/>
              <a:alpha val="63000"/>
            </a:schemeClr>
          </a:solidFill>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spcAft>
                <a:spcPts val="600"/>
              </a:spcAft>
              <a:buFont typeface="Arial" panose="020B0604020202020204" pitchFamily="34" charset="0"/>
              <a:buNone/>
            </a:pPr>
            <a:r>
              <a:rPr lang="en-US" sz="1200" b="1" dirty="0">
                <a:cs typeface="Arial" panose="020B0604020202020204" pitchFamily="34" charset="0"/>
              </a:rPr>
              <a:t>Meeting themes</a:t>
            </a:r>
          </a:p>
          <a:p>
            <a:pPr algn="l" rtl="0" eaLnBrk="1" fontAlgn="ctr" latinLnBrk="0" hangingPunct="1">
              <a:lnSpc>
                <a:spcPct val="100000"/>
              </a:lnSpc>
              <a:spcBef>
                <a:spcPts val="0"/>
              </a:spcBef>
              <a:spcAft>
                <a:spcPts val="200"/>
              </a:spcAft>
              <a:buFont typeface="+mj-lt"/>
              <a:buAutoNum type="arabicPeriod"/>
            </a:pPr>
            <a:r>
              <a:rPr lang="en-GB" sz="1100" b="1" i="0" u="none" strike="noStrike" kern="1200" dirty="0">
                <a:solidFill>
                  <a:srgbClr val="000000"/>
                </a:solidFill>
                <a:effectLst/>
                <a:latin typeface="Calibri" panose="020F0502020204030204" pitchFamily="34" charset="0"/>
                <a:ea typeface="Times New Roman" panose="02020603050405020304" pitchFamily="18" charset="0"/>
              </a:rPr>
              <a:t>How will we ensure place-based integrated care becomes the “norm” for Londoners</a:t>
            </a:r>
            <a:r>
              <a:rPr lang="en-GB" sz="1100" b="1" dirty="0">
                <a:solidFill>
                  <a:srgbClr val="000000"/>
                </a:solidFill>
                <a:latin typeface="Calibri" panose="020F0502020204030204" pitchFamily="34" charset="0"/>
                <a:ea typeface="Times New Roman" panose="02020603050405020304" pitchFamily="18" charset="0"/>
              </a:rPr>
              <a:t> </a:t>
            </a:r>
            <a:r>
              <a:rPr lang="en-GB" sz="1100" b="1" i="0" u="none" strike="noStrike" kern="1200" dirty="0">
                <a:solidFill>
                  <a:srgbClr val="000000"/>
                </a:solidFill>
                <a:effectLst/>
                <a:latin typeface="Calibri" panose="020F0502020204030204" pitchFamily="34" charset="0"/>
                <a:ea typeface="Times New Roman" panose="02020603050405020304" pitchFamily="18" charset="0"/>
              </a:rPr>
              <a:t>and not the exception?</a:t>
            </a:r>
            <a:endParaRPr lang="en-GB" sz="1100" b="1" i="0" u="none" strike="noStrike" dirty="0">
              <a:effectLst/>
              <a:latin typeface="Arial" panose="020B0604020202020204" pitchFamily="34" charset="0"/>
            </a:endParaRPr>
          </a:p>
          <a:p>
            <a:pPr marR="0" algn="l" rtl="0" eaLnBrk="1" fontAlgn="auto" latinLnBrk="0" hangingPunct="1">
              <a:lnSpc>
                <a:spcPct val="100000"/>
              </a:lnSpc>
              <a:spcBef>
                <a:spcPts val="0"/>
              </a:spcBef>
              <a:spcAft>
                <a:spcPts val="200"/>
              </a:spcAft>
              <a:buFont typeface="+mj-lt"/>
              <a:buAutoNum type="arabicPeriod"/>
            </a:pPr>
            <a:r>
              <a:rPr lang="en-GB" sz="1100" b="1" i="0" u="none" strike="noStrike" kern="1200" dirty="0">
                <a:solidFill>
                  <a:srgbClr val="000000"/>
                </a:solidFill>
                <a:effectLst/>
                <a:latin typeface="Calibri" panose="020F0502020204030204" pitchFamily="34" charset="0"/>
                <a:ea typeface="Times New Roman" panose="02020603050405020304" pitchFamily="18" charset="0"/>
              </a:rPr>
              <a:t>What are we going to do differently from 2021 onwards to deliver on the promise of equality in health outcomes?</a:t>
            </a:r>
            <a:endParaRPr lang="en-GB" sz="1100" b="1" i="0" u="none" strike="noStrike" dirty="0">
              <a:effectLst/>
              <a:latin typeface="Arial" panose="020B0604020202020204" pitchFamily="34" charset="0"/>
            </a:endParaRPr>
          </a:p>
          <a:p>
            <a:pPr marR="0" algn="l" rtl="0" eaLnBrk="1" fontAlgn="auto" latinLnBrk="0" hangingPunct="1">
              <a:lnSpc>
                <a:spcPct val="100000"/>
              </a:lnSpc>
              <a:spcBef>
                <a:spcPts val="0"/>
              </a:spcBef>
              <a:spcAft>
                <a:spcPts val="200"/>
              </a:spcAft>
              <a:buFont typeface="+mj-lt"/>
              <a:buAutoNum type="arabicPeriod"/>
            </a:pPr>
            <a:r>
              <a:rPr lang="en-GB" sz="1100" b="1" i="0" u="none" strike="noStrike" kern="1200" dirty="0">
                <a:solidFill>
                  <a:srgbClr val="000000"/>
                </a:solidFill>
                <a:effectLst/>
                <a:latin typeface="Calibri" panose="020F0502020204030204" pitchFamily="34" charset="0"/>
                <a:ea typeface="Times New Roman" panose="02020603050405020304" pitchFamily="18" charset="0"/>
              </a:rPr>
              <a:t>In the face of overwhelming waiting lists, how can we support each other to enable Londoners to receive timely elective and acute care?</a:t>
            </a:r>
            <a:endParaRPr lang="en-GB" sz="1100" b="1" i="0" u="none" strike="noStrike" dirty="0">
              <a:effectLst/>
              <a:latin typeface="Arial" panose="020B0604020202020204" pitchFamily="34" charset="0"/>
            </a:endParaRPr>
          </a:p>
          <a:p>
            <a:pPr marR="0" algn="l" rtl="0" eaLnBrk="1" fontAlgn="auto" latinLnBrk="0" hangingPunct="1">
              <a:lnSpc>
                <a:spcPct val="100000"/>
              </a:lnSpc>
              <a:spcBef>
                <a:spcPts val="0"/>
              </a:spcBef>
              <a:spcAft>
                <a:spcPts val="200"/>
              </a:spcAft>
              <a:buFont typeface="+mj-lt"/>
              <a:buAutoNum type="arabicPeriod"/>
            </a:pPr>
            <a:r>
              <a:rPr lang="en-GB" sz="1100" b="1" i="0" u="none" strike="noStrike" kern="1200" dirty="0">
                <a:solidFill>
                  <a:srgbClr val="000000"/>
                </a:solidFill>
                <a:effectLst/>
                <a:latin typeface="Calibri" panose="020F0502020204030204" pitchFamily="34" charset="0"/>
                <a:ea typeface="Times New Roman" panose="02020603050405020304" pitchFamily="18" charset="0"/>
              </a:rPr>
              <a:t>What does this mean we need from the London health and care workforce</a:t>
            </a:r>
            <a:r>
              <a:rPr lang="en-GB" sz="1100" b="1" dirty="0">
                <a:solidFill>
                  <a:srgbClr val="000000"/>
                </a:solidFill>
                <a:latin typeface="Calibri" panose="020F0502020204030204" pitchFamily="34" charset="0"/>
                <a:ea typeface="Times New Roman" panose="02020603050405020304" pitchFamily="18" charset="0"/>
              </a:rPr>
              <a:t> and estate?</a:t>
            </a:r>
            <a:endParaRPr lang="en-GB" sz="1100" b="1" i="0" u="none" strike="noStrike" dirty="0">
              <a:effectLst/>
              <a:latin typeface="Arial" panose="020B0604020202020204" pitchFamily="34" charset="0"/>
            </a:endParaRPr>
          </a:p>
          <a:p>
            <a:pPr marR="0" algn="l" rtl="0" eaLnBrk="1" fontAlgn="auto" latinLnBrk="0" hangingPunct="1">
              <a:lnSpc>
                <a:spcPct val="100000"/>
              </a:lnSpc>
              <a:spcBef>
                <a:spcPts val="0"/>
              </a:spcBef>
              <a:spcAft>
                <a:spcPts val="200"/>
              </a:spcAft>
              <a:buFont typeface="+mj-lt"/>
              <a:buAutoNum type="arabicPeriod"/>
            </a:pPr>
            <a:r>
              <a:rPr lang="en-GB" sz="1100" b="1" i="0" u="none" strike="noStrike" kern="1200" dirty="0">
                <a:solidFill>
                  <a:srgbClr val="000000"/>
                </a:solidFill>
                <a:effectLst/>
                <a:latin typeface="Calibri" panose="020F0502020204030204" pitchFamily="34" charset="0"/>
                <a:ea typeface="Times New Roman" panose="02020603050405020304" pitchFamily="18" charset="0"/>
              </a:rPr>
              <a:t>What does all this mean we need to do about money?</a:t>
            </a:r>
            <a:endParaRPr lang="en-GB" sz="1100" b="1" i="0" u="none" strike="noStrike" dirty="0">
              <a:effectLst/>
              <a:latin typeface="Arial" panose="020B0604020202020204" pitchFamily="34" charset="0"/>
            </a:endParaRPr>
          </a:p>
        </p:txBody>
      </p:sp>
      <p:sp>
        <p:nvSpPr>
          <p:cNvPr id="19" name="Rectangle 18">
            <a:extLst>
              <a:ext uri="{FF2B5EF4-FFF2-40B4-BE49-F238E27FC236}">
                <a16:creationId xmlns:a16="http://schemas.microsoft.com/office/drawing/2014/main" id="{B427A544-C92F-417E-B617-098525752C73}"/>
              </a:ext>
            </a:extLst>
          </p:cNvPr>
          <p:cNvSpPr/>
          <p:nvPr/>
        </p:nvSpPr>
        <p:spPr>
          <a:xfrm>
            <a:off x="10287001" y="0"/>
            <a:ext cx="1905000" cy="335908"/>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rIns="72000" rtlCol="0" anchor="ctr"/>
          <a:lstStyle/>
          <a:p>
            <a:r>
              <a:rPr lang="en-GB" sz="1400" dirty="0"/>
              <a:t>Engagement Summary</a:t>
            </a:r>
          </a:p>
        </p:txBody>
      </p:sp>
    </p:spTree>
    <p:extLst>
      <p:ext uri="{BB962C8B-B14F-4D97-AF65-F5344CB8AC3E}">
        <p14:creationId xmlns:p14="http://schemas.microsoft.com/office/powerpoint/2010/main" val="369532099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Rectangle 26">
            <a:extLst>
              <a:ext uri="{FF2B5EF4-FFF2-40B4-BE49-F238E27FC236}">
                <a16:creationId xmlns:a16="http://schemas.microsoft.com/office/drawing/2014/main" id="{43E1BECD-4A97-4FBF-AC53-D816B0DF3100}"/>
              </a:ext>
            </a:extLst>
          </p:cNvPr>
          <p:cNvSpPr/>
          <p:nvPr/>
        </p:nvSpPr>
        <p:spPr>
          <a:xfrm>
            <a:off x="5248275" y="0"/>
            <a:ext cx="6943725"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latin typeface="Century Gothic" charset="0"/>
              <a:ea typeface="Century Gothic" charset="0"/>
              <a:cs typeface="Century Gothic" charset="0"/>
            </a:endParaRPr>
          </a:p>
        </p:txBody>
      </p:sp>
      <p:sp>
        <p:nvSpPr>
          <p:cNvPr id="7" name="TextBox 6">
            <a:extLst>
              <a:ext uri="{FF2B5EF4-FFF2-40B4-BE49-F238E27FC236}">
                <a16:creationId xmlns:a16="http://schemas.microsoft.com/office/drawing/2014/main" id="{964DAC02-7810-4E3B-8027-CF4B840AF0A3}"/>
              </a:ext>
            </a:extLst>
          </p:cNvPr>
          <p:cNvSpPr txBox="1"/>
          <p:nvPr/>
        </p:nvSpPr>
        <p:spPr>
          <a:xfrm>
            <a:off x="337855" y="1420606"/>
            <a:ext cx="5621772" cy="5366982"/>
          </a:xfrm>
          <a:prstGeom prst="rect">
            <a:avLst/>
          </a:prstGeom>
          <a:noFill/>
        </p:spPr>
        <p:txBody>
          <a:bodyPr wrap="square">
            <a:spAutoFit/>
          </a:bodyPr>
          <a:lstStyle/>
          <a:p>
            <a:pPr defTabSz="914400">
              <a:spcAft>
                <a:spcPts val="400"/>
              </a:spcAft>
              <a:tabLst>
                <a:tab pos="457200" algn="l"/>
              </a:tabLst>
              <a:defRPr/>
            </a:pPr>
            <a:r>
              <a:rPr lang="en-US" sz="1000" i="1" kern="1200" dirty="0">
                <a:solidFill>
                  <a:schemeClr val="dk1"/>
                </a:solidFill>
                <a:effectLst/>
                <a:latin typeface="+mn-lt"/>
                <a:ea typeface="+mn-ea"/>
                <a:cs typeface="+mn-cs"/>
              </a:rPr>
              <a:t>”What the system did that made this work was </a:t>
            </a:r>
            <a:r>
              <a:rPr lang="en-US" sz="1000" b="1" dirty="0">
                <a:solidFill>
                  <a:srgbClr val="AF5EA1"/>
                </a:solidFill>
                <a:latin typeface="Calibri" panose="020F0502020204030204"/>
                <a:cs typeface="Times New Roman" panose="02020603050405020304" pitchFamily="18" charset="0"/>
              </a:rPr>
              <a:t>delegate locally, to trust locally, to be agile in providing support </a:t>
            </a:r>
            <a:r>
              <a:rPr lang="en-US" sz="1000" i="1" kern="1200" dirty="0">
                <a:solidFill>
                  <a:schemeClr val="dk1"/>
                </a:solidFill>
                <a:effectLst/>
                <a:latin typeface="+mn-lt"/>
                <a:ea typeface="+mn-ea"/>
                <a:cs typeface="+mn-cs"/>
              </a:rPr>
              <a:t>to local authorities, PCNs etc. and then allowing them to get on with doing it.”</a:t>
            </a:r>
          </a:p>
          <a:p>
            <a:pPr defTabSz="914400">
              <a:spcAft>
                <a:spcPts val="400"/>
              </a:spcAft>
              <a:tabLst>
                <a:tab pos="457200" algn="l"/>
              </a:tabLst>
              <a:defRPr/>
            </a:pPr>
            <a:r>
              <a:rPr lang="en-US" sz="1000" i="1" kern="1200" dirty="0">
                <a:solidFill>
                  <a:schemeClr val="dk1"/>
                </a:solidFill>
                <a:effectLst/>
                <a:latin typeface="+mn-lt"/>
                <a:ea typeface="+mn-ea"/>
                <a:cs typeface="+mn-cs"/>
              </a:rPr>
              <a:t>“There was </a:t>
            </a:r>
            <a:r>
              <a:rPr lang="en-US" sz="1000" b="1" dirty="0">
                <a:solidFill>
                  <a:srgbClr val="AF5EA1"/>
                </a:solidFill>
                <a:latin typeface="Calibri" panose="020F0502020204030204"/>
                <a:cs typeface="Times New Roman" panose="02020603050405020304" pitchFamily="18" charset="0"/>
              </a:rPr>
              <a:t>a really shared purpose, a goal that we all shared</a:t>
            </a:r>
            <a:r>
              <a:rPr lang="en-US" sz="1000" i="1" kern="1200" dirty="0">
                <a:solidFill>
                  <a:schemeClr val="dk1"/>
                </a:solidFill>
                <a:effectLst/>
                <a:latin typeface="+mn-lt"/>
                <a:ea typeface="+mn-ea"/>
                <a:cs typeface="+mn-cs"/>
              </a:rPr>
              <a:t>… fundamentally no one demurred from the ultimate aim of vaccinating. The lack of hesitation and bureaucracy was amazing, people just did things.”</a:t>
            </a:r>
          </a:p>
          <a:p>
            <a:pPr defTabSz="914400">
              <a:spcAft>
                <a:spcPts val="400"/>
              </a:spcAft>
              <a:tabLst>
                <a:tab pos="457200" algn="l"/>
              </a:tabLst>
              <a:defRPr/>
            </a:pPr>
            <a:r>
              <a:rPr lang="en-US" sz="1000" i="1" kern="1200" dirty="0">
                <a:solidFill>
                  <a:schemeClr val="dk1"/>
                </a:solidFill>
                <a:effectLst/>
                <a:latin typeface="+mn-lt"/>
                <a:ea typeface="+mn-ea"/>
                <a:cs typeface="+mn-cs"/>
              </a:rPr>
              <a:t>“On the vaccination programme, rather than saying ‘this is how we, the NHS, does things’, </a:t>
            </a:r>
            <a:r>
              <a:rPr lang="en-US" sz="1000" b="1" dirty="0">
                <a:solidFill>
                  <a:srgbClr val="AF5EA1"/>
                </a:solidFill>
                <a:latin typeface="Calibri" panose="020F0502020204030204"/>
                <a:cs typeface="Times New Roman" panose="02020603050405020304" pitchFamily="18" charset="0"/>
              </a:rPr>
              <a:t>we started with the population and the need and then we built approaches</a:t>
            </a:r>
            <a:r>
              <a:rPr lang="en-US" sz="1000" i="1" kern="1200" dirty="0">
                <a:solidFill>
                  <a:schemeClr val="dk1"/>
                </a:solidFill>
                <a:effectLst/>
                <a:latin typeface="+mn-lt"/>
                <a:ea typeface="+mn-ea"/>
                <a:cs typeface="+mn-cs"/>
              </a:rPr>
              <a:t>.”</a:t>
            </a:r>
            <a:endParaRPr lang="en-US" sz="1000" i="1" dirty="0">
              <a:solidFill>
                <a:schemeClr val="dk1"/>
              </a:solidFill>
            </a:endParaRPr>
          </a:p>
          <a:p>
            <a:pPr defTabSz="914400">
              <a:spcAft>
                <a:spcPts val="400"/>
              </a:spcAft>
              <a:tabLst>
                <a:tab pos="457200" algn="l"/>
              </a:tabLst>
              <a:defRPr/>
            </a:pPr>
            <a:r>
              <a:rPr lang="en-US" sz="1000" i="1" kern="1200" dirty="0">
                <a:solidFill>
                  <a:schemeClr val="dk1"/>
                </a:solidFill>
                <a:effectLst/>
                <a:latin typeface="+mn-lt"/>
                <a:ea typeface="+mn-ea"/>
                <a:cs typeface="+mn-cs"/>
              </a:rPr>
              <a:t>“We have </a:t>
            </a:r>
            <a:r>
              <a:rPr lang="en-US" sz="1000" b="1" dirty="0">
                <a:solidFill>
                  <a:srgbClr val="AF5EA1"/>
                </a:solidFill>
                <a:latin typeface="Calibri" panose="020F0502020204030204"/>
                <a:cs typeface="Times New Roman" panose="02020603050405020304" pitchFamily="18" charset="0"/>
              </a:rPr>
              <a:t>co-chairing arrangements </a:t>
            </a:r>
            <a:r>
              <a:rPr lang="en-US" sz="1000" i="1" kern="1200" dirty="0">
                <a:solidFill>
                  <a:schemeClr val="dk1"/>
                </a:solidFill>
                <a:effectLst/>
                <a:latin typeface="+mn-lt"/>
                <a:ea typeface="+mn-ea"/>
                <a:cs typeface="+mn-cs"/>
              </a:rPr>
              <a:t>now, also meaningful, which can speak on behalf of the boroughs.”</a:t>
            </a:r>
          </a:p>
          <a:p>
            <a:pPr lvl="0" algn="l" defTabSz="914400" rtl="0" eaLnBrk="1" latinLnBrk="0" hangingPunct="1">
              <a:spcAft>
                <a:spcPts val="400"/>
              </a:spcAft>
              <a:tabLst>
                <a:tab pos="457200" algn="l"/>
              </a:tabLst>
              <a:defRPr/>
            </a:pPr>
            <a:r>
              <a:rPr lang="en-US" sz="1000" i="1" kern="1200" dirty="0">
                <a:solidFill>
                  <a:schemeClr val="dk1"/>
                </a:solidFill>
                <a:effectLst/>
                <a:latin typeface="+mn-lt"/>
                <a:ea typeface="+mn-ea"/>
                <a:cs typeface="+mn-cs"/>
              </a:rPr>
              <a:t>“[During the pandemic], </a:t>
            </a:r>
            <a:r>
              <a:rPr lang="en-US" sz="1000" b="1" dirty="0">
                <a:solidFill>
                  <a:srgbClr val="AF5EA1"/>
                </a:solidFill>
                <a:latin typeface="Calibri" panose="020F0502020204030204"/>
                <a:cs typeface="Times New Roman" panose="02020603050405020304" pitchFamily="18" charset="0"/>
              </a:rPr>
              <a:t>senior decision makers met super-frequently</a:t>
            </a:r>
            <a:r>
              <a:rPr lang="en-US" sz="1000" i="1" kern="1200" dirty="0">
                <a:solidFill>
                  <a:schemeClr val="dk1"/>
                </a:solidFill>
                <a:effectLst/>
                <a:latin typeface="+mn-lt"/>
                <a:ea typeface="+mn-ea"/>
                <a:cs typeface="+mn-cs"/>
              </a:rPr>
              <a:t>, daily calls with medical directors etc. - the agility this brings meant less ‘feeding the beast’.”</a:t>
            </a:r>
          </a:p>
          <a:p>
            <a:pPr defTabSz="914400">
              <a:spcAft>
                <a:spcPts val="400"/>
              </a:spcAft>
              <a:tabLst>
                <a:tab pos="457200" algn="l"/>
              </a:tabLst>
              <a:defRPr/>
            </a:pPr>
            <a:r>
              <a:rPr lang="en-US" sz="1000" b="1" i="1" dirty="0">
                <a:solidFill>
                  <a:schemeClr val="dk1"/>
                </a:solidFill>
              </a:rPr>
              <a:t>“</a:t>
            </a:r>
            <a:r>
              <a:rPr lang="en-US" sz="1000" b="1" i="1" dirty="0">
                <a:solidFill>
                  <a:srgbClr val="AF5EA1"/>
                </a:solidFill>
                <a:latin typeface="Calibri" panose="020F0502020204030204"/>
                <a:cs typeface="Times New Roman" panose="02020603050405020304" pitchFamily="18" charset="0"/>
              </a:rPr>
              <a:t>[W]</a:t>
            </a:r>
            <a:r>
              <a:rPr lang="en-US" sz="1000" b="1" dirty="0">
                <a:solidFill>
                  <a:srgbClr val="AF5EA1"/>
                </a:solidFill>
                <a:latin typeface="Calibri" panose="020F0502020204030204"/>
                <a:cs typeface="Times New Roman" panose="02020603050405020304" pitchFamily="18" charset="0"/>
              </a:rPr>
              <a:t>eekly meetings that describe performance at a place level</a:t>
            </a:r>
            <a:r>
              <a:rPr lang="en-US" sz="1000" i="1" kern="1200" dirty="0">
                <a:solidFill>
                  <a:schemeClr val="dk1"/>
                </a:solidFill>
                <a:effectLst/>
                <a:latin typeface="+mn-lt"/>
                <a:ea typeface="+mn-ea"/>
                <a:cs typeface="+mn-cs"/>
              </a:rPr>
              <a:t>.”</a:t>
            </a:r>
          </a:p>
          <a:p>
            <a:pPr defTabSz="914400">
              <a:spcAft>
                <a:spcPts val="400"/>
              </a:spcAft>
              <a:tabLst>
                <a:tab pos="457200" algn="l"/>
              </a:tabLst>
              <a:defRPr/>
            </a:pPr>
            <a:r>
              <a:rPr lang="en-US" sz="1000" i="1" kern="1200" dirty="0">
                <a:solidFill>
                  <a:schemeClr val="dk1"/>
                </a:solidFill>
                <a:effectLst/>
                <a:latin typeface="+mn-lt"/>
                <a:ea typeface="+mn-ea"/>
                <a:cs typeface="+mn-cs"/>
              </a:rPr>
              <a:t>“Now </a:t>
            </a:r>
            <a:r>
              <a:rPr lang="en-US" sz="1000" b="1" dirty="0">
                <a:solidFill>
                  <a:srgbClr val="AF5EA1"/>
                </a:solidFill>
                <a:latin typeface="Calibri" panose="020F0502020204030204"/>
                <a:cs typeface="Times New Roman" panose="02020603050405020304" pitchFamily="18" charset="0"/>
              </a:rPr>
              <a:t>we know if you want to mobilise large amounts of resource it is possible </a:t>
            </a:r>
            <a:r>
              <a:rPr lang="en-US" sz="1000" i="1" kern="1200" dirty="0">
                <a:solidFill>
                  <a:schemeClr val="dk1"/>
                </a:solidFill>
                <a:effectLst/>
                <a:latin typeface="+mn-lt"/>
                <a:ea typeface="+mn-ea"/>
                <a:cs typeface="+mn-cs"/>
              </a:rPr>
              <a:t>to move homeless people into accommodation where it can be addressed… is it within our will to do it?”</a:t>
            </a:r>
            <a:endParaRPr lang="fr-FR" sz="1000" i="1" kern="1200" dirty="0">
              <a:solidFill>
                <a:schemeClr val="dk1"/>
              </a:solidFill>
              <a:effectLst/>
              <a:latin typeface="+mn-lt"/>
              <a:ea typeface="+mn-ea"/>
              <a:cs typeface="+mn-cs"/>
            </a:endParaRPr>
          </a:p>
          <a:p>
            <a:pPr defTabSz="914400">
              <a:spcAft>
                <a:spcPts val="400"/>
              </a:spcAft>
              <a:tabLst>
                <a:tab pos="457200" algn="l"/>
              </a:tabLst>
              <a:defRPr/>
            </a:pPr>
            <a:r>
              <a:rPr lang="en-US" sz="1000" i="1" kern="1200" dirty="0">
                <a:solidFill>
                  <a:schemeClr val="dk1"/>
                </a:solidFill>
                <a:effectLst/>
                <a:latin typeface="+mn-lt"/>
                <a:ea typeface="+mn-ea"/>
                <a:cs typeface="+mn-cs"/>
              </a:rPr>
              <a:t>“[A]t the core, there was </a:t>
            </a:r>
            <a:r>
              <a:rPr lang="en-US" sz="1000" b="1" dirty="0">
                <a:solidFill>
                  <a:srgbClr val="AF5EA1"/>
                </a:solidFill>
                <a:latin typeface="Calibri" panose="020F0502020204030204"/>
                <a:cs typeface="Times New Roman" panose="02020603050405020304" pitchFamily="18" charset="0"/>
              </a:rPr>
              <a:t>a group of people who met at 9am every morning</a:t>
            </a:r>
            <a:r>
              <a:rPr lang="en-US" sz="1000" i="1" kern="1200" dirty="0">
                <a:solidFill>
                  <a:schemeClr val="dk1"/>
                </a:solidFill>
                <a:effectLst/>
                <a:latin typeface="+mn-lt"/>
                <a:ea typeface="+mn-ea"/>
                <a:cs typeface="+mn-cs"/>
              </a:rPr>
              <a:t>.”</a:t>
            </a:r>
          </a:p>
          <a:p>
            <a:pPr defTabSz="914400">
              <a:spcAft>
                <a:spcPts val="400"/>
              </a:spcAft>
              <a:tabLst>
                <a:tab pos="457200" algn="l"/>
              </a:tabLst>
              <a:defRPr/>
            </a:pPr>
            <a:r>
              <a:rPr lang="en-GB" sz="1000" b="0" i="1" u="none" strike="noStrike" kern="1200" noProof="0" dirty="0">
                <a:solidFill>
                  <a:schemeClr val="dk1"/>
                </a:solidFill>
                <a:effectLst/>
                <a:latin typeface="Calibri"/>
              </a:rPr>
              <a:t>"</a:t>
            </a:r>
            <a:r>
              <a:rPr lang="en-GB" sz="1000" b="1" dirty="0">
                <a:solidFill>
                  <a:srgbClr val="AF5EA1"/>
                </a:solidFill>
                <a:latin typeface="Calibri" panose="020F0502020204030204"/>
                <a:cs typeface="Times New Roman" panose="02020603050405020304" pitchFamily="18" charset="0"/>
              </a:rPr>
              <a:t>Mindsets were shifted </a:t>
            </a:r>
            <a:r>
              <a:rPr lang="en-GB" sz="1000" b="0" i="1" u="none" strike="noStrike" kern="1200" noProof="0" dirty="0">
                <a:effectLst/>
              </a:rPr>
              <a:t>around mental health, homelessness and young people as the pandemic forced intervention...and gave us space to rethink pathways and approaches.</a:t>
            </a:r>
            <a:r>
              <a:rPr lang="en-GB" sz="1000" b="0" i="1" u="none" strike="noStrike" kern="1200" noProof="0" dirty="0">
                <a:solidFill>
                  <a:schemeClr val="dk1"/>
                </a:solidFill>
                <a:effectLst/>
                <a:latin typeface="Calibri"/>
              </a:rPr>
              <a:t>"</a:t>
            </a:r>
            <a:endParaRPr lang="en-US" sz="1000" i="1" kern="1200" dirty="0">
              <a:solidFill>
                <a:schemeClr val="dk1"/>
              </a:solidFill>
              <a:effectLst/>
              <a:latin typeface="+mn-lt"/>
              <a:ea typeface="+mn-ea"/>
              <a:cs typeface="+mn-cs"/>
            </a:endParaRPr>
          </a:p>
          <a:p>
            <a:pPr lvl="0" algn="l" rtl="0" eaLnBrk="1" latinLnBrk="0" hangingPunct="1">
              <a:spcAft>
                <a:spcPts val="400"/>
              </a:spcAft>
            </a:pPr>
            <a:r>
              <a:rPr lang="en-US" sz="1000" b="0" i="1" u="none" strike="noStrike" kern="1200" noProof="0" dirty="0">
                <a:effectLst/>
              </a:rPr>
              <a:t>"[The] pandemic has </a:t>
            </a:r>
            <a:r>
              <a:rPr lang="en-US" sz="1000" b="1" dirty="0">
                <a:solidFill>
                  <a:srgbClr val="AF5EA1"/>
                </a:solidFill>
                <a:latin typeface="Calibri" panose="020F0502020204030204"/>
                <a:cs typeface="Times New Roman" panose="02020603050405020304" pitchFamily="18" charset="0"/>
              </a:rPr>
              <a:t>brought the focus on care home</a:t>
            </a:r>
            <a:r>
              <a:rPr lang="en-US" sz="1000" b="0" i="1" u="none" strike="noStrike" kern="1200" noProof="0" dirty="0">
                <a:effectLst/>
              </a:rPr>
              <a:t>s, thinking on how do we take a joined-up approach to supporting both residents and staff."</a:t>
            </a:r>
            <a:endParaRPr lang="en-US" sz="1000" b="0" i="1" u="none" strike="noStrike" kern="1200" noProof="0" dirty="0">
              <a:solidFill>
                <a:schemeClr val="dk1"/>
              </a:solidFill>
              <a:effectLst/>
              <a:latin typeface="Calibri"/>
            </a:endParaRPr>
          </a:p>
          <a:p>
            <a:pPr lvl="0" algn="l" rtl="0" eaLnBrk="1" latinLnBrk="0" hangingPunct="1">
              <a:spcAft>
                <a:spcPts val="400"/>
              </a:spcAft>
            </a:pPr>
            <a:r>
              <a:rPr lang="en-US" sz="1000" i="1" kern="1200" dirty="0">
                <a:solidFill>
                  <a:schemeClr val="dk1"/>
                </a:solidFill>
                <a:effectLst/>
                <a:latin typeface="+mn-lt"/>
                <a:ea typeface="+mn-ea"/>
                <a:cs typeface="+mn-cs"/>
              </a:rPr>
              <a:t>“[We have learned] that </a:t>
            </a:r>
            <a:r>
              <a:rPr lang="en-US" sz="1000" b="1" dirty="0">
                <a:solidFill>
                  <a:srgbClr val="AF5EA1"/>
                </a:solidFill>
                <a:latin typeface="Calibri" panose="020F0502020204030204"/>
                <a:cs typeface="Times New Roman" panose="02020603050405020304" pitchFamily="18" charset="0"/>
              </a:rPr>
              <a:t>the social care market struggles </a:t>
            </a:r>
            <a:r>
              <a:rPr lang="en-US" sz="1000" b="0" i="1" u="none" strike="noStrike" kern="1200" noProof="0" dirty="0">
                <a:effectLst/>
              </a:rPr>
              <a:t>with a pipeline of workforce and pay."</a:t>
            </a:r>
          </a:p>
          <a:p>
            <a:pPr lvl="0" algn="l">
              <a:spcAft>
                <a:spcPts val="400"/>
              </a:spcAft>
            </a:pPr>
            <a:r>
              <a:rPr lang="en-US" sz="1000" b="0" i="1" u="none" strike="noStrike" kern="1200" noProof="0" dirty="0">
                <a:effectLst/>
                <a:latin typeface="Calibri"/>
              </a:rPr>
              <a:t>“The lesson for me is </a:t>
            </a:r>
            <a:r>
              <a:rPr lang="en-US" sz="1000" b="1" dirty="0">
                <a:solidFill>
                  <a:srgbClr val="AF5EA1"/>
                </a:solidFill>
                <a:latin typeface="Calibri" panose="020F0502020204030204"/>
                <a:cs typeface="Times New Roman" panose="02020603050405020304" pitchFamily="18" charset="0"/>
              </a:rPr>
              <a:t>we need to appreciate domiciliary care staff more</a:t>
            </a:r>
            <a:r>
              <a:rPr lang="en-US" sz="1000" b="0" i="1" u="none" strike="noStrike" kern="1200" noProof="0" dirty="0">
                <a:effectLst/>
                <a:latin typeface="Calibri"/>
              </a:rPr>
              <a:t>.“</a:t>
            </a:r>
          </a:p>
          <a:p>
            <a:pPr marR="0" lvl="0" algn="l" defTabSz="914400" rtl="0" eaLnBrk="1" fontAlgn="auto" latinLnBrk="0" hangingPunct="1">
              <a:lnSpc>
                <a:spcPct val="107000"/>
              </a:lnSpc>
              <a:spcBef>
                <a:spcPts val="0"/>
              </a:spcBef>
              <a:spcAft>
                <a:spcPts val="600"/>
              </a:spcAft>
              <a:buClrTx/>
              <a:buSzTx/>
              <a:tabLst>
                <a:tab pos="457200" algn="l"/>
              </a:tabLst>
              <a:defRPr/>
            </a:pPr>
            <a:r>
              <a:rPr lang="en-US" sz="1000" i="1" kern="1200" dirty="0">
                <a:solidFill>
                  <a:schemeClr val="dk1"/>
                </a:solidFill>
                <a:effectLst/>
                <a:latin typeface="+mn-lt"/>
                <a:ea typeface="+mn-ea"/>
                <a:cs typeface="+mn-cs"/>
              </a:rPr>
              <a:t>“In the COVID-19 instance </a:t>
            </a:r>
            <a:r>
              <a:rPr lang="en-US" sz="1000" b="1" dirty="0">
                <a:solidFill>
                  <a:srgbClr val="AF5EA1"/>
                </a:solidFill>
                <a:latin typeface="Calibri" panose="020F0502020204030204"/>
                <a:cs typeface="Times New Roman" panose="02020603050405020304" pitchFamily="18" charset="0"/>
              </a:rPr>
              <a:t>money was given collective</a:t>
            </a:r>
            <a:r>
              <a:rPr lang="en-US" sz="1000" i="1" kern="1200" dirty="0">
                <a:solidFill>
                  <a:schemeClr val="dk1"/>
                </a:solidFill>
                <a:effectLst/>
                <a:latin typeface="+mn-lt"/>
                <a:ea typeface="+mn-ea"/>
                <a:cs typeface="+mn-cs"/>
              </a:rPr>
              <a:t>l</a:t>
            </a:r>
            <a:r>
              <a:rPr lang="en-US" sz="1000" b="1" dirty="0">
                <a:solidFill>
                  <a:srgbClr val="AF5EA1"/>
                </a:solidFill>
                <a:latin typeface="Calibri" panose="020F0502020204030204"/>
                <a:cs typeface="Times New Roman" panose="02020603050405020304" pitchFamily="18" charset="0"/>
              </a:rPr>
              <a:t>y</a:t>
            </a:r>
            <a:r>
              <a:rPr lang="en-US" sz="1000" i="1" kern="1200" dirty="0">
                <a:solidFill>
                  <a:schemeClr val="dk1"/>
                </a:solidFill>
                <a:effectLst/>
                <a:latin typeface="+mn-lt"/>
                <a:ea typeface="+mn-ea"/>
                <a:cs typeface="+mn-cs"/>
              </a:rPr>
              <a:t> so [there was] no argument over who was going to pay for what.”</a:t>
            </a:r>
          </a:p>
          <a:p>
            <a:pPr marR="0" lvl="0" algn="l" defTabSz="914400" rtl="0" eaLnBrk="1" fontAlgn="auto" latinLnBrk="0" hangingPunct="1">
              <a:lnSpc>
                <a:spcPct val="107000"/>
              </a:lnSpc>
              <a:spcBef>
                <a:spcPts val="0"/>
              </a:spcBef>
              <a:spcAft>
                <a:spcPts val="600"/>
              </a:spcAft>
              <a:buClrTx/>
              <a:buSzTx/>
              <a:tabLst>
                <a:tab pos="457200" algn="l"/>
              </a:tabLst>
              <a:defRPr/>
            </a:pPr>
            <a:r>
              <a:rPr lang="en-US" sz="1000" i="1" kern="1200" dirty="0">
                <a:solidFill>
                  <a:schemeClr val="dk1"/>
                </a:solidFill>
                <a:effectLst/>
                <a:latin typeface="+mn-lt"/>
                <a:ea typeface="+mn-ea"/>
                <a:cs typeface="+mn-cs"/>
              </a:rPr>
              <a:t>“COVID-19 proved the principle that if </a:t>
            </a:r>
            <a:r>
              <a:rPr lang="en-US" sz="1000" b="1" dirty="0">
                <a:solidFill>
                  <a:srgbClr val="AF5EA1"/>
                </a:solidFill>
                <a:latin typeface="Calibri" panose="020F0502020204030204"/>
                <a:cs typeface="Times New Roman" panose="02020603050405020304" pitchFamily="18" charset="0"/>
              </a:rPr>
              <a:t>you remove the argument over whose budget is being used</a:t>
            </a:r>
            <a:r>
              <a:rPr lang="en-US" sz="1000" i="1" kern="1200" dirty="0">
                <a:solidFill>
                  <a:schemeClr val="dk1"/>
                </a:solidFill>
                <a:effectLst/>
                <a:latin typeface="+mn-lt"/>
                <a:ea typeface="+mn-ea"/>
                <a:cs typeface="+mn-cs"/>
              </a:rPr>
              <a:t>, lots of the barriers disappear.”</a:t>
            </a:r>
          </a:p>
          <a:p>
            <a:pPr defTabSz="914400">
              <a:lnSpc>
                <a:spcPct val="107000"/>
              </a:lnSpc>
              <a:spcAft>
                <a:spcPts val="600"/>
              </a:spcAft>
              <a:tabLst>
                <a:tab pos="457200" algn="l"/>
              </a:tabLst>
              <a:defRPr/>
            </a:pPr>
            <a:r>
              <a:rPr lang="en-US" sz="1000" i="1" kern="1200" dirty="0">
                <a:solidFill>
                  <a:schemeClr val="dk1"/>
                </a:solidFill>
                <a:effectLst/>
                <a:latin typeface="+mn-lt"/>
                <a:ea typeface="+mn-ea"/>
                <a:cs typeface="+mn-cs"/>
              </a:rPr>
              <a:t>“I think what we have learnt from COVID-19 is that </a:t>
            </a:r>
            <a:r>
              <a:rPr lang="en-US" sz="1000" b="1" dirty="0">
                <a:solidFill>
                  <a:srgbClr val="AF5EA1"/>
                </a:solidFill>
                <a:latin typeface="Calibri" panose="020F0502020204030204"/>
                <a:cs typeface="Times New Roman" panose="02020603050405020304" pitchFamily="18" charset="0"/>
              </a:rPr>
              <a:t>the more responsibility and authority you give to local areas, the better the outcomes</a:t>
            </a:r>
            <a:r>
              <a:rPr lang="en-US" sz="1000" i="1" kern="1200" dirty="0">
                <a:solidFill>
                  <a:schemeClr val="dk1"/>
                </a:solidFill>
                <a:effectLst/>
                <a:latin typeface="+mn-lt"/>
                <a:ea typeface="+mn-ea"/>
                <a:cs typeface="+mn-cs"/>
              </a:rPr>
              <a:t>.”</a:t>
            </a:r>
            <a:r>
              <a:rPr lang="fr-FR" sz="1000" i="1" kern="1200" dirty="0">
                <a:solidFill>
                  <a:schemeClr val="dk1"/>
                </a:solidFill>
                <a:effectLst/>
                <a:latin typeface="+mn-lt"/>
                <a:ea typeface="+mn-ea"/>
                <a:cs typeface="+mn-cs"/>
              </a:rPr>
              <a:t> </a:t>
            </a:r>
          </a:p>
          <a:p>
            <a:pPr defTabSz="914400">
              <a:lnSpc>
                <a:spcPct val="107000"/>
              </a:lnSpc>
              <a:spcAft>
                <a:spcPts val="600"/>
              </a:spcAft>
              <a:tabLst>
                <a:tab pos="457200" algn="l"/>
              </a:tabLst>
              <a:defRPr/>
            </a:pPr>
            <a:r>
              <a:rPr lang="en-US" sz="1000" i="1" kern="1200" dirty="0">
                <a:solidFill>
                  <a:schemeClr val="dk1"/>
                </a:solidFill>
                <a:effectLst/>
                <a:latin typeface="+mn-lt"/>
                <a:ea typeface="+mn-ea"/>
                <a:cs typeface="+mn-cs"/>
              </a:rPr>
              <a:t>“Take hospital discharge as an example, where it works well </a:t>
            </a:r>
            <a:r>
              <a:rPr lang="en-US" sz="1000" b="1" dirty="0">
                <a:solidFill>
                  <a:srgbClr val="AF5EA1"/>
                </a:solidFill>
                <a:latin typeface="Calibri" panose="020F0502020204030204"/>
                <a:cs typeface="Times New Roman" panose="02020603050405020304" pitchFamily="18" charset="0"/>
              </a:rPr>
              <a:t>systems are working together to make sure that the post-discharge support is there</a:t>
            </a:r>
            <a:r>
              <a:rPr lang="en-US" sz="1000" i="1" kern="1200" dirty="0">
                <a:solidFill>
                  <a:schemeClr val="dk1"/>
                </a:solidFill>
                <a:effectLst/>
                <a:latin typeface="+mn-lt"/>
                <a:ea typeface="+mn-ea"/>
                <a:cs typeface="+mn-cs"/>
              </a:rPr>
              <a:t>.”</a:t>
            </a:r>
          </a:p>
        </p:txBody>
      </p:sp>
      <p:sp>
        <p:nvSpPr>
          <p:cNvPr id="34" name="TextBox 33">
            <a:extLst>
              <a:ext uri="{FF2B5EF4-FFF2-40B4-BE49-F238E27FC236}">
                <a16:creationId xmlns:a16="http://schemas.microsoft.com/office/drawing/2014/main" id="{AAFDF902-2E70-48AE-BD29-20F156C5562C}"/>
              </a:ext>
            </a:extLst>
          </p:cNvPr>
          <p:cNvSpPr txBox="1"/>
          <p:nvPr/>
        </p:nvSpPr>
        <p:spPr>
          <a:xfrm>
            <a:off x="5959627" y="1420606"/>
            <a:ext cx="6013298" cy="5068054"/>
          </a:xfrm>
          <a:prstGeom prst="rect">
            <a:avLst/>
          </a:prstGeom>
          <a:noFill/>
        </p:spPr>
        <p:txBody>
          <a:bodyPr wrap="square">
            <a:spAutoFit/>
          </a:bodyPr>
          <a:lstStyle/>
          <a:p>
            <a:pPr marR="0" lvl="0" algn="l" defTabSz="914400" rtl="0" eaLnBrk="1" fontAlgn="auto" latinLnBrk="0" hangingPunct="1">
              <a:spcBef>
                <a:spcPts val="0"/>
              </a:spcBef>
              <a:spcAft>
                <a:spcPts val="400"/>
              </a:spcAft>
              <a:buClrTx/>
              <a:buSzTx/>
              <a:tabLst>
                <a:tab pos="457200" algn="l"/>
              </a:tabLst>
              <a:defRPr/>
            </a:pPr>
            <a:r>
              <a:rPr lang="en-US" sz="1000" i="1" kern="1200" dirty="0">
                <a:solidFill>
                  <a:schemeClr val="dk1"/>
                </a:solidFill>
                <a:effectLst/>
                <a:latin typeface="+mn-lt"/>
                <a:ea typeface="+mn-ea"/>
                <a:cs typeface="+mn-cs"/>
              </a:rPr>
              <a:t>“We responded very well when we were left alone. If we can channel the same rigor and dispassionate approach to integration we will do it. </a:t>
            </a:r>
            <a:r>
              <a:rPr lang="en-US" sz="1000" b="1" dirty="0">
                <a:solidFill>
                  <a:srgbClr val="AF5EA1"/>
                </a:solidFill>
                <a:latin typeface="Calibri" panose="020F0502020204030204"/>
                <a:cs typeface="Times New Roman" panose="02020603050405020304" pitchFamily="18" charset="0"/>
              </a:rPr>
              <a:t>We might make some mistakes</a:t>
            </a:r>
            <a:r>
              <a:rPr lang="en-US" sz="1000" i="1" kern="1200" dirty="0">
                <a:solidFill>
                  <a:schemeClr val="dk1"/>
                </a:solidFill>
                <a:effectLst/>
                <a:latin typeface="+mn-lt"/>
                <a:ea typeface="+mn-ea"/>
                <a:cs typeface="+mn-cs"/>
              </a:rPr>
              <a:t>, as we did with COVID-19, but the outcome will be greater than talking about it.”</a:t>
            </a:r>
          </a:p>
          <a:p>
            <a:pPr marR="0" lvl="0" algn="l" defTabSz="914400" rtl="0" eaLnBrk="1" fontAlgn="auto" latinLnBrk="0" hangingPunct="1">
              <a:spcBef>
                <a:spcPts val="0"/>
              </a:spcBef>
              <a:spcAft>
                <a:spcPts val="400"/>
              </a:spcAft>
              <a:buClrTx/>
              <a:buSzTx/>
              <a:tabLst>
                <a:tab pos="457200" algn="l"/>
              </a:tabLst>
              <a:defRPr/>
            </a:pPr>
            <a:r>
              <a:rPr lang="en-US" sz="1000" i="1" kern="1200" dirty="0">
                <a:solidFill>
                  <a:schemeClr val="dk1"/>
                </a:solidFill>
                <a:effectLst/>
                <a:latin typeface="+mn-lt"/>
                <a:ea typeface="+mn-ea"/>
                <a:cs typeface="+mn-cs"/>
              </a:rPr>
              <a:t>“</a:t>
            </a:r>
            <a:r>
              <a:rPr lang="en-US" sz="1000" b="1" dirty="0">
                <a:solidFill>
                  <a:srgbClr val="AF5EA1"/>
                </a:solidFill>
                <a:latin typeface="Calibri" panose="020F0502020204030204"/>
                <a:cs typeface="Times New Roman" panose="02020603050405020304" pitchFamily="18" charset="0"/>
              </a:rPr>
              <a:t>We were prepared to ask for forgiveness</a:t>
            </a:r>
            <a:r>
              <a:rPr lang="en-US" sz="1000" i="1" kern="1200" dirty="0">
                <a:solidFill>
                  <a:schemeClr val="dk1"/>
                </a:solidFill>
                <a:effectLst/>
                <a:latin typeface="+mn-lt"/>
                <a:ea typeface="+mn-ea"/>
                <a:cs typeface="+mn-cs"/>
              </a:rPr>
              <a:t> rather than permission e.g., on data sharing. It was all just a bit more permissible and risk-taking.”</a:t>
            </a:r>
          </a:p>
          <a:p>
            <a:pPr marR="0" lvl="0" algn="l" defTabSz="914400" rtl="0" eaLnBrk="1" fontAlgn="auto" latinLnBrk="0" hangingPunct="1">
              <a:spcBef>
                <a:spcPts val="0"/>
              </a:spcBef>
              <a:spcAft>
                <a:spcPts val="400"/>
              </a:spcAft>
              <a:buClrTx/>
              <a:buSzTx/>
              <a:tabLst>
                <a:tab pos="457200" algn="l"/>
              </a:tabLst>
              <a:defRPr/>
            </a:pPr>
            <a:r>
              <a:rPr lang="en-US" sz="1000" i="1" kern="1200" dirty="0">
                <a:solidFill>
                  <a:schemeClr val="dk1"/>
                </a:solidFill>
                <a:effectLst/>
                <a:latin typeface="+mn-lt"/>
                <a:ea typeface="+mn-ea"/>
                <a:cs typeface="+mn-cs"/>
              </a:rPr>
              <a:t>“There was also </a:t>
            </a:r>
            <a:r>
              <a:rPr lang="en-US" sz="1000" b="1" dirty="0">
                <a:solidFill>
                  <a:srgbClr val="AF5EA1"/>
                </a:solidFill>
                <a:latin typeface="Calibri" panose="020F0502020204030204"/>
                <a:cs typeface="Times New Roman" panose="02020603050405020304" pitchFamily="18" charset="0"/>
              </a:rPr>
              <a:t>a sense on doing it and improving it</a:t>
            </a:r>
            <a:r>
              <a:rPr lang="en-US" sz="1000" i="1" kern="1200" dirty="0">
                <a:solidFill>
                  <a:schemeClr val="dk1"/>
                </a:solidFill>
                <a:effectLst/>
                <a:latin typeface="+mn-lt"/>
                <a:ea typeface="+mn-ea"/>
                <a:cs typeface="+mn-cs"/>
              </a:rPr>
              <a:t>. We improvised multiple models and tested and learnt rather than trying to perfect it pre-implementation.”</a:t>
            </a:r>
          </a:p>
          <a:p>
            <a:pPr defTabSz="914400">
              <a:spcAft>
                <a:spcPts val="400"/>
              </a:spcAft>
              <a:tabLst>
                <a:tab pos="457200" algn="l"/>
              </a:tabLst>
              <a:defRPr/>
            </a:pPr>
            <a:r>
              <a:rPr lang="en-US" sz="1000" i="1" kern="1200" dirty="0">
                <a:solidFill>
                  <a:schemeClr val="dk1"/>
                </a:solidFill>
                <a:effectLst/>
                <a:latin typeface="+mn-lt"/>
                <a:ea typeface="+mn-ea"/>
                <a:cs typeface="+mn-cs"/>
              </a:rPr>
              <a:t>“We have an integrated care executive to think about how are we creating the environment for change. </a:t>
            </a:r>
            <a:r>
              <a:rPr lang="en-US" sz="1000" b="1" i="1" kern="1200" dirty="0">
                <a:solidFill>
                  <a:srgbClr val="AF5EA1"/>
                </a:solidFill>
                <a:effectLst/>
                <a:latin typeface="Calibri" panose="020F0502020204030204"/>
                <a:ea typeface="+mn-ea"/>
                <a:cs typeface="Times New Roman" panose="02020603050405020304" pitchFamily="18" charset="0"/>
              </a:rPr>
              <a:t>H</a:t>
            </a:r>
            <a:r>
              <a:rPr lang="en-US" sz="1000" b="1" dirty="0">
                <a:solidFill>
                  <a:srgbClr val="AF5EA1"/>
                </a:solidFill>
                <a:latin typeface="Calibri" panose="020F0502020204030204"/>
                <a:cs typeface="Times New Roman" panose="02020603050405020304" pitchFamily="18" charset="0"/>
              </a:rPr>
              <a:t>ow do we create an authorising environment?</a:t>
            </a:r>
            <a:r>
              <a:rPr lang="en-US" sz="1000" i="1" kern="1200" dirty="0">
                <a:solidFill>
                  <a:schemeClr val="dk1"/>
                </a:solidFill>
                <a:effectLst/>
                <a:latin typeface="+mn-lt"/>
                <a:ea typeface="+mn-ea"/>
                <a:cs typeface="+mn-cs"/>
              </a:rPr>
              <a:t>.”</a:t>
            </a:r>
          </a:p>
          <a:p>
            <a:pPr lvl="0" algn="l" defTabSz="914400" rtl="0" eaLnBrk="1" latinLnBrk="0" hangingPunct="1">
              <a:spcAft>
                <a:spcPts val="400"/>
              </a:spcAft>
              <a:tabLst>
                <a:tab pos="457200" algn="l"/>
              </a:tabLst>
              <a:defRPr/>
            </a:pPr>
            <a:r>
              <a:rPr lang="en-US" sz="1000" i="1" kern="1200" dirty="0">
                <a:solidFill>
                  <a:schemeClr val="dk1"/>
                </a:solidFill>
                <a:effectLst/>
                <a:latin typeface="+mn-lt"/>
                <a:ea typeface="+mn-ea"/>
                <a:cs typeface="+mn-cs"/>
              </a:rPr>
              <a:t>“Were social care a voice round the table, </a:t>
            </a:r>
            <a:r>
              <a:rPr lang="en-US" sz="1000" b="1" dirty="0">
                <a:solidFill>
                  <a:srgbClr val="AF5EA1"/>
                </a:solidFill>
                <a:latin typeface="Calibri" panose="020F0502020204030204"/>
                <a:cs typeface="Times New Roman" panose="02020603050405020304" pitchFamily="18" charset="0"/>
              </a:rPr>
              <a:t>we would not have made this mistake </a:t>
            </a:r>
            <a:r>
              <a:rPr lang="en-US" sz="1000" i="1" kern="1200" dirty="0">
                <a:solidFill>
                  <a:schemeClr val="dk1"/>
                </a:solidFill>
                <a:effectLst/>
                <a:latin typeface="+mn-lt"/>
                <a:ea typeface="+mn-ea"/>
                <a:cs typeface="+mn-cs"/>
              </a:rPr>
              <a:t>[discharging to care homes], and people are more aware of that.”</a:t>
            </a:r>
          </a:p>
          <a:p>
            <a:pPr defTabSz="914400">
              <a:spcAft>
                <a:spcPts val="400"/>
              </a:spcAft>
              <a:tabLst>
                <a:tab pos="457200" algn="l"/>
              </a:tabLst>
              <a:defRPr/>
            </a:pPr>
            <a:r>
              <a:rPr lang="en-US" sz="1000" i="1" kern="1200" dirty="0">
                <a:solidFill>
                  <a:schemeClr val="dk1"/>
                </a:solidFill>
                <a:effectLst/>
                <a:latin typeface="+mn-lt"/>
                <a:ea typeface="+mn-ea"/>
                <a:cs typeface="+mn-cs"/>
              </a:rPr>
              <a:t>“</a:t>
            </a:r>
            <a:r>
              <a:rPr lang="en-US" sz="1000" b="1" dirty="0">
                <a:solidFill>
                  <a:srgbClr val="AF5EA1"/>
                </a:solidFill>
                <a:latin typeface="Calibri" panose="020F0502020204030204"/>
                <a:cs typeface="Times New Roman" panose="02020603050405020304" pitchFamily="18" charset="0"/>
              </a:rPr>
              <a:t>Local Authorities were able to mobilise </a:t>
            </a:r>
            <a:r>
              <a:rPr lang="en-US" sz="1000" i="1" kern="1200" dirty="0">
                <a:solidFill>
                  <a:schemeClr val="dk1"/>
                </a:solidFill>
                <a:effectLst/>
                <a:latin typeface="+mn-lt"/>
                <a:ea typeface="+mn-ea"/>
                <a:cs typeface="+mn-cs"/>
              </a:rPr>
              <a:t>to make shielders in the community more visible.”</a:t>
            </a:r>
          </a:p>
          <a:p>
            <a:pPr marR="0" lvl="0" algn="l" defTabSz="914400" rtl="0" eaLnBrk="1" fontAlgn="auto" latinLnBrk="0" hangingPunct="1">
              <a:spcBef>
                <a:spcPts val="0"/>
              </a:spcBef>
              <a:spcAft>
                <a:spcPts val="400"/>
              </a:spcAft>
              <a:buClrTx/>
              <a:buSzTx/>
              <a:tabLst>
                <a:tab pos="457200" algn="l"/>
              </a:tabLst>
              <a:defRPr/>
            </a:pPr>
            <a:r>
              <a:rPr lang="en-US" sz="1000" i="1" kern="1200" dirty="0">
                <a:solidFill>
                  <a:schemeClr val="dk1"/>
                </a:solidFill>
                <a:effectLst/>
                <a:latin typeface="+mn-lt"/>
                <a:ea typeface="+mn-ea"/>
                <a:cs typeface="+mn-cs"/>
              </a:rPr>
              <a:t>“</a:t>
            </a:r>
            <a:r>
              <a:rPr lang="en-US" sz="1000" b="1" dirty="0">
                <a:solidFill>
                  <a:srgbClr val="AF5EA1"/>
                </a:solidFill>
                <a:latin typeface="Calibri" panose="020F0502020204030204"/>
                <a:cs typeface="Times New Roman" panose="02020603050405020304" pitchFamily="18" charset="0"/>
              </a:rPr>
              <a:t>We developed new links with our communities</a:t>
            </a:r>
            <a:r>
              <a:rPr lang="en-US" sz="1000" i="1" kern="1200" dirty="0">
                <a:solidFill>
                  <a:schemeClr val="dk1"/>
                </a:solidFill>
                <a:effectLst/>
                <a:latin typeface="+mn-lt"/>
                <a:ea typeface="+mn-ea"/>
                <a:cs typeface="+mn-cs"/>
              </a:rPr>
              <a:t>, and we have learnt about their needs and their relationships to public services… [W]e have learnt community solutions work better for many.”</a:t>
            </a:r>
          </a:p>
          <a:p>
            <a:pPr lvl="0" algn="l" defTabSz="914400" rtl="0" eaLnBrk="1" latinLnBrk="0" hangingPunct="1">
              <a:spcAft>
                <a:spcPts val="400"/>
              </a:spcAft>
              <a:tabLst>
                <a:tab pos="457200" algn="l"/>
              </a:tabLst>
              <a:defRPr/>
            </a:pPr>
            <a:r>
              <a:rPr lang="en-US" sz="1000" i="1" kern="1200" dirty="0">
                <a:solidFill>
                  <a:schemeClr val="dk1"/>
                </a:solidFill>
                <a:effectLst/>
                <a:latin typeface="+mn-lt"/>
                <a:ea typeface="+mn-ea"/>
                <a:cs typeface="+mn-cs"/>
              </a:rPr>
              <a:t>“</a:t>
            </a:r>
            <a:r>
              <a:rPr lang="en-US" sz="1000" b="1" dirty="0">
                <a:solidFill>
                  <a:srgbClr val="AF5EA1"/>
                </a:solidFill>
                <a:latin typeface="Calibri" panose="020F0502020204030204"/>
                <a:cs typeface="Times New Roman" panose="02020603050405020304" pitchFamily="18" charset="0"/>
              </a:rPr>
              <a:t>COVID-19 has changed the communities </a:t>
            </a:r>
            <a:r>
              <a:rPr lang="en-US" sz="1000" i="1" kern="1200" dirty="0">
                <a:solidFill>
                  <a:schemeClr val="dk1"/>
                </a:solidFill>
                <a:effectLst/>
                <a:latin typeface="+mn-lt"/>
                <a:ea typeface="+mn-ea"/>
                <a:cs typeface="+mn-cs"/>
              </a:rPr>
              <a:t>we have been involved with and has allowed us to access people that we wouldn’t have reached before”</a:t>
            </a:r>
          </a:p>
          <a:p>
            <a:pPr defTabSz="914400">
              <a:spcAft>
                <a:spcPts val="400"/>
              </a:spcAft>
              <a:tabLst>
                <a:tab pos="457200" algn="l"/>
              </a:tabLst>
              <a:defRPr/>
            </a:pPr>
            <a:r>
              <a:rPr lang="en-US" sz="1000" i="1" kern="1200" dirty="0">
                <a:solidFill>
                  <a:schemeClr val="dk1"/>
                </a:solidFill>
                <a:effectLst/>
                <a:latin typeface="+mn-lt"/>
                <a:ea typeface="+mn-ea"/>
                <a:cs typeface="+mn-cs"/>
              </a:rPr>
              <a:t>“In COVID-19, there </a:t>
            </a:r>
            <a:r>
              <a:rPr lang="en-US" sz="1000" b="1" dirty="0">
                <a:solidFill>
                  <a:srgbClr val="AF5EA1"/>
                </a:solidFill>
                <a:latin typeface="Calibri" panose="020F0502020204030204"/>
                <a:cs typeface="Times New Roman" panose="02020603050405020304" pitchFamily="18" charset="0"/>
              </a:rPr>
              <a:t>was a disproportionate impact on certain communities</a:t>
            </a:r>
            <a:r>
              <a:rPr lang="en-US" sz="1000" i="1" kern="1200" dirty="0">
                <a:solidFill>
                  <a:schemeClr val="dk1"/>
                </a:solidFill>
                <a:effectLst/>
                <a:latin typeface="+mn-lt"/>
                <a:ea typeface="+mn-ea"/>
                <a:cs typeface="+mn-cs"/>
              </a:rPr>
              <a:t>… it emerged that having discussions supported by community organisations which were representative and credible in those communities helped us shift the dial.”</a:t>
            </a:r>
          </a:p>
          <a:p>
            <a:pPr defTabSz="914400">
              <a:spcAft>
                <a:spcPts val="400"/>
              </a:spcAft>
              <a:tabLst>
                <a:tab pos="457200" algn="l"/>
              </a:tabLst>
              <a:defRPr/>
            </a:pPr>
            <a:r>
              <a:rPr lang="en-US" sz="1000" i="1" kern="1200" dirty="0">
                <a:solidFill>
                  <a:schemeClr val="dk1"/>
                </a:solidFill>
                <a:effectLst/>
                <a:latin typeface="+mn-lt"/>
                <a:ea typeface="+mn-ea"/>
                <a:cs typeface="+mn-cs"/>
              </a:rPr>
              <a:t>“</a:t>
            </a:r>
            <a:r>
              <a:rPr lang="en-US" sz="1000" b="1" dirty="0">
                <a:solidFill>
                  <a:srgbClr val="AF5EA1"/>
                </a:solidFill>
                <a:latin typeface="Calibri" panose="020F0502020204030204"/>
                <a:cs typeface="Times New Roman" panose="02020603050405020304" pitchFamily="18" charset="0"/>
              </a:rPr>
              <a:t>COVID-19 has exposed an unavoidable correlation </a:t>
            </a:r>
            <a:r>
              <a:rPr lang="en-US" sz="1000" i="1" kern="1200" dirty="0">
                <a:solidFill>
                  <a:schemeClr val="dk1"/>
                </a:solidFill>
                <a:effectLst/>
                <a:latin typeface="+mn-lt"/>
                <a:ea typeface="+mn-ea"/>
                <a:cs typeface="+mn-cs"/>
              </a:rPr>
              <a:t>between wealth and health.”</a:t>
            </a:r>
          </a:p>
          <a:p>
            <a:pPr defTabSz="914400">
              <a:spcAft>
                <a:spcPts val="400"/>
              </a:spcAft>
              <a:tabLst>
                <a:tab pos="457200" algn="l"/>
              </a:tabLst>
              <a:defRPr/>
            </a:pPr>
            <a:r>
              <a:rPr lang="en-US" sz="1000" i="1" kern="1200" dirty="0">
                <a:solidFill>
                  <a:schemeClr val="dk1"/>
                </a:solidFill>
                <a:effectLst/>
                <a:latin typeface="+mn-lt"/>
                <a:ea typeface="+mn-ea"/>
                <a:cs typeface="+mn-cs"/>
              </a:rPr>
              <a:t>“Our faith leaders said it’s great to be spoken to in crisis, but </a:t>
            </a:r>
            <a:r>
              <a:rPr lang="en-US" sz="1000" b="1" dirty="0">
                <a:solidFill>
                  <a:srgbClr val="AF5EA1"/>
                </a:solidFill>
                <a:latin typeface="Calibri" panose="020F0502020204030204"/>
                <a:cs typeface="Times New Roman" panose="02020603050405020304" pitchFamily="18" charset="0"/>
              </a:rPr>
              <a:t>they want to be engaged all the time</a:t>
            </a:r>
            <a:r>
              <a:rPr lang="en-US" sz="1000" i="1" kern="1200" dirty="0">
                <a:solidFill>
                  <a:schemeClr val="dk1"/>
                </a:solidFill>
                <a:effectLst/>
                <a:latin typeface="+mn-lt"/>
                <a:ea typeface="+mn-ea"/>
                <a:cs typeface="+mn-cs"/>
              </a:rPr>
              <a:t>.”</a:t>
            </a:r>
          </a:p>
          <a:p>
            <a:pPr lvl="0" algn="l" defTabSz="914400" rtl="0" eaLnBrk="1" latinLnBrk="0" hangingPunct="1">
              <a:spcAft>
                <a:spcPts val="400"/>
              </a:spcAft>
              <a:tabLst>
                <a:tab pos="457200" algn="l"/>
              </a:tabLst>
              <a:defRPr/>
            </a:pPr>
            <a:r>
              <a:rPr lang="en-US" sz="1000" i="1" kern="1200" dirty="0">
                <a:solidFill>
                  <a:schemeClr val="dk1"/>
                </a:solidFill>
                <a:effectLst/>
                <a:latin typeface="+mn-lt"/>
                <a:ea typeface="+mn-ea"/>
                <a:cs typeface="+mn-cs"/>
              </a:rPr>
              <a:t>“We have been working on a citizens' assembly - </a:t>
            </a:r>
            <a:r>
              <a:rPr lang="en-US" sz="1000" b="1" dirty="0">
                <a:solidFill>
                  <a:srgbClr val="AF5EA1"/>
                </a:solidFill>
                <a:latin typeface="Calibri" panose="020F0502020204030204"/>
                <a:cs typeface="Times New Roman" panose="02020603050405020304" pitchFamily="18" charset="0"/>
              </a:rPr>
              <a:t>not patient or service user consultation, just a representative cross-section sample of citizens</a:t>
            </a:r>
            <a:r>
              <a:rPr lang="en-US" sz="1000" i="1" kern="1200" dirty="0">
                <a:solidFill>
                  <a:schemeClr val="dk1"/>
                </a:solidFill>
                <a:effectLst/>
                <a:latin typeface="+mn-lt"/>
                <a:ea typeface="+mn-ea"/>
                <a:cs typeface="+mn-cs"/>
              </a:rPr>
              <a:t>.”</a:t>
            </a:r>
          </a:p>
          <a:p>
            <a:pPr defTabSz="914400">
              <a:spcAft>
                <a:spcPts val="400"/>
              </a:spcAft>
              <a:tabLst>
                <a:tab pos="457200" algn="l"/>
              </a:tabLst>
              <a:defRPr/>
            </a:pPr>
            <a:r>
              <a:rPr lang="en-US" sz="1000" i="1" kern="1200" dirty="0">
                <a:solidFill>
                  <a:schemeClr val="dk1"/>
                </a:solidFill>
                <a:effectLst/>
                <a:latin typeface="+mn-lt"/>
                <a:ea typeface="+mn-ea"/>
                <a:cs typeface="+mn-cs"/>
              </a:rPr>
              <a:t>“Pandemic has highlighted the importance of public health… </a:t>
            </a:r>
            <a:r>
              <a:rPr lang="en-US" sz="1000" b="1" dirty="0">
                <a:solidFill>
                  <a:srgbClr val="AF5EA1"/>
                </a:solidFill>
                <a:latin typeface="Calibri" panose="020F0502020204030204"/>
                <a:cs typeface="Times New Roman" panose="02020603050405020304" pitchFamily="18" charset="0"/>
              </a:rPr>
              <a:t>public health has become so real </a:t>
            </a:r>
            <a:r>
              <a:rPr lang="en-US" sz="1000" i="1" kern="1200" dirty="0">
                <a:solidFill>
                  <a:schemeClr val="dk1"/>
                </a:solidFill>
                <a:effectLst/>
                <a:latin typeface="+mn-lt"/>
                <a:ea typeface="+mn-ea"/>
                <a:cs typeface="+mn-cs"/>
              </a:rPr>
              <a:t>and a whole council responsibility.”</a:t>
            </a:r>
          </a:p>
          <a:p>
            <a:pPr defTabSz="914400">
              <a:spcAft>
                <a:spcPts val="400"/>
              </a:spcAft>
              <a:tabLst>
                <a:tab pos="457200" algn="l"/>
              </a:tabLst>
              <a:defRPr/>
            </a:pPr>
            <a:r>
              <a:rPr lang="en-US" sz="1000" i="1" kern="1200" dirty="0">
                <a:solidFill>
                  <a:schemeClr val="dk1"/>
                </a:solidFill>
                <a:effectLst/>
                <a:latin typeface="+mn-lt"/>
                <a:ea typeface="+mn-ea"/>
                <a:cs typeface="+mn-cs"/>
              </a:rPr>
              <a:t>“I think the response has been phenomenal, </a:t>
            </a:r>
            <a:r>
              <a:rPr lang="en-US" sz="1000" b="1" dirty="0">
                <a:solidFill>
                  <a:srgbClr val="AF5EA1"/>
                </a:solidFill>
                <a:latin typeface="Calibri" panose="020F0502020204030204"/>
                <a:cs typeface="Times New Roman" panose="02020603050405020304" pitchFamily="18" charset="0"/>
              </a:rPr>
              <a:t>we have built stronger relationships at ICS and borough level</a:t>
            </a:r>
            <a:r>
              <a:rPr lang="en-US" sz="1000" i="1" kern="1200" dirty="0">
                <a:solidFill>
                  <a:schemeClr val="dk1"/>
                </a:solidFill>
                <a:effectLst/>
                <a:latin typeface="+mn-lt"/>
                <a:ea typeface="+mn-ea"/>
                <a:cs typeface="+mn-cs"/>
              </a:rPr>
              <a:t>. [We have] positives to build on as well as negatives to correct. We have learnt the power of relationships and the power of common purpose.”</a:t>
            </a:r>
            <a:endParaRPr lang="fr-FR" sz="1000" i="1" kern="1200" dirty="0">
              <a:solidFill>
                <a:schemeClr val="dk1"/>
              </a:solidFill>
              <a:effectLst/>
              <a:latin typeface="+mn-lt"/>
              <a:ea typeface="+mn-ea"/>
              <a:cs typeface="+mn-cs"/>
            </a:endParaRPr>
          </a:p>
        </p:txBody>
      </p:sp>
      <p:sp>
        <p:nvSpPr>
          <p:cNvPr id="2" name="Text Placeholder 1">
            <a:extLst>
              <a:ext uri="{FF2B5EF4-FFF2-40B4-BE49-F238E27FC236}">
                <a16:creationId xmlns:a16="http://schemas.microsoft.com/office/drawing/2014/main" id="{289802B0-5C54-4571-86B9-1E1431C60863}"/>
              </a:ext>
            </a:extLst>
          </p:cNvPr>
          <p:cNvSpPr>
            <a:spLocks noGrp="1"/>
          </p:cNvSpPr>
          <p:nvPr>
            <p:ph type="body" sz="quarter" idx="18"/>
          </p:nvPr>
        </p:nvSpPr>
        <p:spPr/>
        <p:txBody>
          <a:bodyPr>
            <a:normAutofit/>
          </a:bodyPr>
          <a:lstStyle/>
          <a:p>
            <a:r>
              <a:rPr lang="en-US" dirty="0"/>
              <a:t>Reflections on the pandemic</a:t>
            </a:r>
            <a:endParaRPr lang="en-GB" dirty="0"/>
          </a:p>
        </p:txBody>
      </p:sp>
      <p:sp>
        <p:nvSpPr>
          <p:cNvPr id="31" name="Slide Number Placeholder 11">
            <a:extLst>
              <a:ext uri="{FF2B5EF4-FFF2-40B4-BE49-F238E27FC236}">
                <a16:creationId xmlns:a16="http://schemas.microsoft.com/office/drawing/2014/main" id="{D08A25B9-14C9-4831-93F8-520FB9E1FA37}"/>
              </a:ext>
            </a:extLst>
          </p:cNvPr>
          <p:cNvSpPr txBox="1">
            <a:spLocks/>
          </p:cNvSpPr>
          <p:nvPr/>
        </p:nvSpPr>
        <p:spPr>
          <a:xfrm>
            <a:off x="3560" y="6662955"/>
            <a:ext cx="468000" cy="172068"/>
          </a:xfrm>
          <a:prstGeom prst="rect">
            <a:avLst/>
          </a:prstGeom>
        </p:spPr>
        <p:txBody>
          <a:bodyPr anchor="ctr"/>
          <a:lstStyle>
            <a:defPPr>
              <a:defRPr lang="en-US"/>
            </a:defPPr>
            <a:lvl1pPr marL="0" algn="ctr" defTabSz="914400" rtl="0" eaLnBrk="1" latinLnBrk="0" hangingPunct="1">
              <a:defRPr sz="1800" kern="1200">
                <a:solidFill>
                  <a:schemeClr val="bg1"/>
                </a:solidFill>
                <a:latin typeface="Century Gothic" charset="0"/>
                <a:ea typeface="Century Gothic" charset="0"/>
                <a:cs typeface="Century Gothic"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fld id="{BC3BBC56-5B77-964C-A5B4-F225189E1B1A}" type="slidenum">
              <a:rPr lang="en-US" sz="800" i="0" smtClean="0">
                <a:solidFill>
                  <a:schemeClr val="tx1"/>
                </a:solidFill>
              </a:rPr>
              <a:pPr algn="l"/>
              <a:t>15</a:t>
            </a:fld>
            <a:endParaRPr lang="en-US" sz="800" i="0" dirty="0">
              <a:solidFill>
                <a:schemeClr val="tx1"/>
              </a:solidFill>
            </a:endParaRPr>
          </a:p>
        </p:txBody>
      </p:sp>
      <p:sp>
        <p:nvSpPr>
          <p:cNvPr id="8" name="Rectangle 7">
            <a:extLst>
              <a:ext uri="{FF2B5EF4-FFF2-40B4-BE49-F238E27FC236}">
                <a16:creationId xmlns:a16="http://schemas.microsoft.com/office/drawing/2014/main" id="{32709B76-AEEC-4F36-A1E8-8180DE2B3B58}"/>
              </a:ext>
            </a:extLst>
          </p:cNvPr>
          <p:cNvSpPr/>
          <p:nvPr/>
        </p:nvSpPr>
        <p:spPr>
          <a:xfrm>
            <a:off x="10287001" y="0"/>
            <a:ext cx="1905000" cy="335908"/>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rIns="72000" rtlCol="0" anchor="ctr"/>
          <a:lstStyle/>
          <a:p>
            <a:r>
              <a:rPr lang="en-GB" sz="1400" dirty="0"/>
              <a:t>Engagement Summary</a:t>
            </a:r>
          </a:p>
        </p:txBody>
      </p:sp>
      <p:sp>
        <p:nvSpPr>
          <p:cNvPr id="9" name="TextBox 8">
            <a:extLst>
              <a:ext uri="{FF2B5EF4-FFF2-40B4-BE49-F238E27FC236}">
                <a16:creationId xmlns:a16="http://schemas.microsoft.com/office/drawing/2014/main" id="{0DD33DD1-2EC5-4A9C-891A-A4FE77ABF02A}"/>
              </a:ext>
            </a:extLst>
          </p:cNvPr>
          <p:cNvSpPr txBox="1"/>
          <p:nvPr/>
        </p:nvSpPr>
        <p:spPr>
          <a:xfrm>
            <a:off x="10362848" y="6619951"/>
            <a:ext cx="1825592" cy="246221"/>
          </a:xfrm>
          <a:prstGeom prst="rect">
            <a:avLst/>
          </a:prstGeom>
          <a:noFill/>
        </p:spPr>
        <p:txBody>
          <a:bodyPr wrap="square">
            <a:spAutoFit/>
          </a:bodyPr>
          <a:lstStyle/>
          <a:p>
            <a:r>
              <a:rPr lang="en-US" sz="1000" i="1" dirty="0"/>
              <a:t>Source: Stakeholder interviews</a:t>
            </a:r>
          </a:p>
        </p:txBody>
      </p:sp>
    </p:spTree>
    <p:extLst>
      <p:ext uri="{BB962C8B-B14F-4D97-AF65-F5344CB8AC3E}">
        <p14:creationId xmlns:p14="http://schemas.microsoft.com/office/powerpoint/2010/main" val="323391351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Rectangle 26">
            <a:extLst>
              <a:ext uri="{FF2B5EF4-FFF2-40B4-BE49-F238E27FC236}">
                <a16:creationId xmlns:a16="http://schemas.microsoft.com/office/drawing/2014/main" id="{88BAE533-7387-49AF-91FF-A1423C13E2EA}"/>
              </a:ext>
            </a:extLst>
          </p:cNvPr>
          <p:cNvSpPr/>
          <p:nvPr/>
        </p:nvSpPr>
        <p:spPr>
          <a:xfrm>
            <a:off x="7820025" y="0"/>
            <a:ext cx="4371975"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latin typeface="Century Gothic" charset="0"/>
              <a:ea typeface="Century Gothic" charset="0"/>
              <a:cs typeface="Century Gothic" charset="0"/>
            </a:endParaRPr>
          </a:p>
        </p:txBody>
      </p:sp>
      <p:sp>
        <p:nvSpPr>
          <p:cNvPr id="7" name="TextBox 6">
            <a:extLst>
              <a:ext uri="{FF2B5EF4-FFF2-40B4-BE49-F238E27FC236}">
                <a16:creationId xmlns:a16="http://schemas.microsoft.com/office/drawing/2014/main" id="{964DAC02-7810-4E3B-8027-CF4B840AF0A3}"/>
              </a:ext>
            </a:extLst>
          </p:cNvPr>
          <p:cNvSpPr txBox="1"/>
          <p:nvPr/>
        </p:nvSpPr>
        <p:spPr>
          <a:xfrm>
            <a:off x="337854" y="1291165"/>
            <a:ext cx="5621772" cy="553998"/>
          </a:xfrm>
          <a:prstGeom prst="rect">
            <a:avLst/>
          </a:prstGeom>
          <a:noFill/>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000" b="0" i="1" u="none" strike="noStrike" kern="1200" cap="none" spc="0" normalizeH="0" baseline="0" noProof="0" dirty="0">
                <a:ln>
                  <a:noFill/>
                </a:ln>
                <a:solidFill>
                  <a:srgbClr val="000000"/>
                </a:solidFill>
                <a:effectLst/>
                <a:uLnTx/>
                <a:uFillTx/>
                <a:latin typeface="Calibri" panose="020F0502020204030204"/>
                <a:ea typeface="+mn-ea"/>
                <a:cs typeface="+mn-cs"/>
              </a:rPr>
              <a:t>“In ten-years time I think we need </a:t>
            </a:r>
            <a:r>
              <a:rPr kumimoji="0" lang="en-US" sz="1000" b="1" i="0" u="none" strike="noStrike" kern="1200" cap="none" spc="0" normalizeH="0" baseline="0" noProof="0" dirty="0">
                <a:ln>
                  <a:noFill/>
                </a:ln>
                <a:solidFill>
                  <a:srgbClr val="AF5EA1"/>
                </a:solidFill>
                <a:effectLst/>
                <a:uLnTx/>
                <a:uFillTx/>
                <a:latin typeface="Calibri" panose="020F0502020204030204"/>
                <a:ea typeface="+mn-ea"/>
                <a:cs typeface="Times New Roman" panose="02020603050405020304" pitchFamily="18" charset="0"/>
              </a:rPr>
              <a:t>32 thriving health and social care partnerships at borough/place level</a:t>
            </a:r>
            <a:r>
              <a:rPr kumimoji="0" lang="en-US" sz="1000" b="0" i="1" u="none" strike="noStrike" kern="1200" cap="none" spc="0" normalizeH="0" baseline="0" noProof="0" dirty="0">
                <a:ln>
                  <a:noFill/>
                </a:ln>
                <a:solidFill>
                  <a:srgbClr val="000000"/>
                </a:solidFill>
                <a:effectLst/>
                <a:uLnTx/>
                <a:uFillTx/>
                <a:latin typeface="Calibri" panose="020F0502020204030204"/>
                <a:ea typeface="+mn-ea"/>
                <a:cs typeface="+mn-cs"/>
              </a:rPr>
              <a:t> that can demonstrate they have made people healthier and reduced the amount of hospital care. That means giving place a centre-stage in how we think about delivering health and social care.”</a:t>
            </a:r>
            <a:endParaRPr kumimoji="0" lang="en-GB" sz="1000" b="0" i="1" u="none" strike="noStrike" kern="1200" cap="none" spc="0" normalizeH="0" baseline="0" noProof="0" dirty="0">
              <a:ln>
                <a:noFill/>
              </a:ln>
              <a:solidFill>
                <a:srgbClr val="000000"/>
              </a:solidFill>
              <a:effectLst/>
              <a:uLnTx/>
              <a:uFillTx/>
              <a:latin typeface="Calibri" panose="020F0502020204030204"/>
              <a:ea typeface="+mn-ea"/>
              <a:cs typeface="+mn-cs"/>
            </a:endParaRPr>
          </a:p>
        </p:txBody>
      </p:sp>
      <p:sp>
        <p:nvSpPr>
          <p:cNvPr id="8" name="TextBox 7">
            <a:extLst>
              <a:ext uri="{FF2B5EF4-FFF2-40B4-BE49-F238E27FC236}">
                <a16:creationId xmlns:a16="http://schemas.microsoft.com/office/drawing/2014/main" id="{9CC9C3DC-1912-4DE2-8B85-99DE9B19D046}"/>
              </a:ext>
            </a:extLst>
          </p:cNvPr>
          <p:cNvSpPr txBox="1"/>
          <p:nvPr/>
        </p:nvSpPr>
        <p:spPr>
          <a:xfrm>
            <a:off x="337854" y="4987911"/>
            <a:ext cx="5621771" cy="707886"/>
          </a:xfrm>
          <a:prstGeom prst="rect">
            <a:avLst/>
          </a:prstGeom>
          <a:noFill/>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1000" b="0" i="1" u="none" strike="noStrike" kern="1200" cap="none" spc="0" normalizeH="0" baseline="0" noProof="0" dirty="0">
                <a:ln>
                  <a:noFill/>
                </a:ln>
                <a:solidFill>
                  <a:srgbClr val="000000"/>
                </a:solidFill>
                <a:effectLst/>
                <a:uLnTx/>
                <a:uFillTx/>
                <a:latin typeface="Calibri" panose="020F0502020204030204"/>
                <a:ea typeface="+mn-ea"/>
                <a:cs typeface="+mn-cs"/>
              </a:rPr>
              <a:t> “In 10 years' time, [I] would want this more joined up and I would want to see a national interdepartmental strategy where when there is a priority. [This should come] down as a very interdepartmental vision enabling us to work together local. No fighting over money. </a:t>
            </a:r>
            <a:r>
              <a:rPr kumimoji="0" lang="en-GB" sz="1000" b="1" i="0" u="none" strike="noStrike" kern="1200" cap="none" spc="0" normalizeH="0" baseline="0" noProof="0" dirty="0">
                <a:ln>
                  <a:noFill/>
                </a:ln>
                <a:solidFill>
                  <a:srgbClr val="AF5EA1"/>
                </a:solidFill>
                <a:effectLst/>
                <a:uLnTx/>
                <a:uFillTx/>
                <a:latin typeface="Calibri" panose="020F0502020204030204"/>
                <a:ea typeface="+mn-ea"/>
                <a:cs typeface="Times New Roman" panose="02020603050405020304" pitchFamily="18" charset="0"/>
              </a:rPr>
              <a:t>This would include the third sector</a:t>
            </a:r>
            <a:r>
              <a:rPr kumimoji="0" lang="en-GB" sz="1000" b="0" i="1" u="none" strike="noStrike" kern="1200" cap="none" spc="0" normalizeH="0" baseline="0" noProof="0" dirty="0">
                <a:ln>
                  <a:noFill/>
                </a:ln>
                <a:solidFill>
                  <a:srgbClr val="000000"/>
                </a:solidFill>
                <a:effectLst/>
                <a:uLnTx/>
                <a:uFillTx/>
                <a:latin typeface="Calibri" panose="020F0502020204030204"/>
                <a:ea typeface="+mn-ea"/>
                <a:cs typeface="+mn-cs"/>
              </a:rPr>
              <a:t>.”</a:t>
            </a:r>
          </a:p>
        </p:txBody>
      </p:sp>
      <p:sp>
        <p:nvSpPr>
          <p:cNvPr id="10" name="TextBox 9">
            <a:extLst>
              <a:ext uri="{FF2B5EF4-FFF2-40B4-BE49-F238E27FC236}">
                <a16:creationId xmlns:a16="http://schemas.microsoft.com/office/drawing/2014/main" id="{DBD128AF-3B6D-4EB6-86C4-0BBDA8A51226}"/>
              </a:ext>
            </a:extLst>
          </p:cNvPr>
          <p:cNvSpPr txBox="1"/>
          <p:nvPr/>
        </p:nvSpPr>
        <p:spPr>
          <a:xfrm>
            <a:off x="337854" y="2908732"/>
            <a:ext cx="5621771" cy="553998"/>
          </a:xfrm>
          <a:prstGeom prst="rect">
            <a:avLst/>
          </a:prstGeom>
          <a:noFill/>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000" b="0" i="1" u="none" strike="noStrike" kern="1200" cap="none" spc="0" normalizeH="0" baseline="0" noProof="0" dirty="0">
                <a:ln>
                  <a:noFill/>
                </a:ln>
                <a:solidFill>
                  <a:srgbClr val="000000"/>
                </a:solidFill>
                <a:effectLst/>
                <a:uLnTx/>
                <a:uFillTx/>
                <a:latin typeface="Calibri" panose="020F0502020204030204"/>
                <a:ea typeface="+mn-ea"/>
                <a:cs typeface="+mn-cs"/>
              </a:rPr>
              <a:t>“If we have been successful much </a:t>
            </a:r>
            <a:r>
              <a:rPr kumimoji="0" lang="en-US" sz="1000" b="1" i="0" u="none" strike="noStrike" kern="1200" cap="none" spc="0" normalizeH="0" baseline="0" noProof="0" dirty="0">
                <a:ln>
                  <a:noFill/>
                </a:ln>
                <a:solidFill>
                  <a:srgbClr val="AF5EA1"/>
                </a:solidFill>
                <a:effectLst/>
                <a:uLnTx/>
                <a:uFillTx/>
                <a:latin typeface="Calibri" panose="020F0502020204030204"/>
                <a:ea typeface="+mn-ea"/>
                <a:cs typeface="Times New Roman" panose="02020603050405020304" pitchFamily="18" charset="0"/>
              </a:rPr>
              <a:t>fewer people will have to attend hospital</a:t>
            </a:r>
            <a:r>
              <a:rPr kumimoji="0" lang="en-US" sz="1000" b="0" i="1" u="none" strike="noStrike" kern="1200" cap="none" spc="0" normalizeH="0" baseline="0" noProof="0" dirty="0">
                <a:ln>
                  <a:noFill/>
                </a:ln>
                <a:solidFill>
                  <a:srgbClr val="000000"/>
                </a:solidFill>
                <a:effectLst/>
                <a:uLnTx/>
                <a:uFillTx/>
                <a:latin typeface="Calibri" panose="020F0502020204030204"/>
                <a:ea typeface="+mn-ea"/>
                <a:cs typeface="+mn-cs"/>
              </a:rPr>
              <a:t>, [this is] one thing we have been talking about for many years. We know we need to take it seriously; [the] pathway needs to start even before presenting to [the] GP.” </a:t>
            </a:r>
            <a:endParaRPr kumimoji="0" lang="en-GB" sz="1000" b="0" i="1" u="none" strike="noStrike" kern="1200" cap="none" spc="0" normalizeH="0" baseline="0" noProof="0" dirty="0">
              <a:ln>
                <a:noFill/>
              </a:ln>
              <a:solidFill>
                <a:srgbClr val="000000"/>
              </a:solidFill>
              <a:effectLst/>
              <a:uLnTx/>
              <a:uFillTx/>
              <a:latin typeface="Calibri" panose="020F0502020204030204"/>
              <a:ea typeface="+mn-ea"/>
              <a:cs typeface="+mn-cs"/>
            </a:endParaRPr>
          </a:p>
        </p:txBody>
      </p:sp>
      <p:sp>
        <p:nvSpPr>
          <p:cNvPr id="12" name="TextBox 11">
            <a:extLst>
              <a:ext uri="{FF2B5EF4-FFF2-40B4-BE49-F238E27FC236}">
                <a16:creationId xmlns:a16="http://schemas.microsoft.com/office/drawing/2014/main" id="{69650CEF-983D-44AF-A1B0-8978475E2F13}"/>
              </a:ext>
            </a:extLst>
          </p:cNvPr>
          <p:cNvSpPr txBox="1"/>
          <p:nvPr/>
        </p:nvSpPr>
        <p:spPr>
          <a:xfrm>
            <a:off x="6115513" y="3432949"/>
            <a:ext cx="5621773" cy="400110"/>
          </a:xfrm>
          <a:prstGeom prst="rect">
            <a:avLst/>
          </a:prstGeom>
          <a:noFill/>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1000" b="0" i="1" u="none" strike="noStrike" kern="1200" cap="none" spc="0" normalizeH="0" baseline="0" noProof="0" dirty="0">
                <a:ln>
                  <a:noFill/>
                </a:ln>
                <a:solidFill>
                  <a:srgbClr val="000000"/>
                </a:solidFill>
                <a:effectLst/>
                <a:uLnTx/>
                <a:uFillTx/>
                <a:latin typeface="Calibri" panose="020F0502020204030204"/>
                <a:ea typeface="+mn-ea"/>
                <a:cs typeface="+mn-cs"/>
              </a:rPr>
              <a:t>“The main thing is that any individual living within a borough would receive a health and social care service that is </a:t>
            </a:r>
            <a:r>
              <a:rPr kumimoji="0" lang="en-GB" sz="1000" b="1" i="0" u="none" strike="noStrike" kern="1200" cap="none" spc="0" normalizeH="0" baseline="0" noProof="0" dirty="0">
                <a:ln>
                  <a:noFill/>
                </a:ln>
                <a:solidFill>
                  <a:srgbClr val="AF5EA1"/>
                </a:solidFill>
                <a:effectLst/>
                <a:uLnTx/>
                <a:uFillTx/>
                <a:latin typeface="Calibri" panose="020F0502020204030204"/>
                <a:ea typeface="+mn-ea"/>
                <a:cs typeface="Times New Roman" panose="02020603050405020304" pitchFamily="18" charset="0"/>
              </a:rPr>
              <a:t>simply one service</a:t>
            </a:r>
            <a:r>
              <a:rPr kumimoji="0" lang="en-GB" sz="1000" b="0" i="1" u="none" strike="noStrike" kern="1200" cap="none" spc="0" normalizeH="0" baseline="0" noProof="0" dirty="0">
                <a:ln>
                  <a:noFill/>
                </a:ln>
                <a:solidFill>
                  <a:srgbClr val="000000"/>
                </a:solidFill>
                <a:effectLst/>
                <a:uLnTx/>
                <a:uFillTx/>
                <a:latin typeface="Calibri" panose="020F0502020204030204"/>
                <a:ea typeface="+mn-ea"/>
                <a:cs typeface="+mn-cs"/>
              </a:rPr>
              <a:t>.”</a:t>
            </a:r>
          </a:p>
        </p:txBody>
      </p:sp>
      <p:sp>
        <p:nvSpPr>
          <p:cNvPr id="16" name="TextBox 15">
            <a:extLst>
              <a:ext uri="{FF2B5EF4-FFF2-40B4-BE49-F238E27FC236}">
                <a16:creationId xmlns:a16="http://schemas.microsoft.com/office/drawing/2014/main" id="{707192D6-0C95-4384-A94C-0C6C111EDA40}"/>
              </a:ext>
            </a:extLst>
          </p:cNvPr>
          <p:cNvSpPr txBox="1"/>
          <p:nvPr/>
        </p:nvSpPr>
        <p:spPr>
          <a:xfrm>
            <a:off x="6115513" y="6110182"/>
            <a:ext cx="5599754" cy="553998"/>
          </a:xfrm>
          <a:prstGeom prst="rect">
            <a:avLst/>
          </a:prstGeom>
          <a:noFill/>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1000" b="0" i="1" u="none" strike="noStrike" kern="1200" cap="none" spc="0" normalizeH="0" baseline="0" noProof="0" dirty="0">
                <a:ln>
                  <a:noFill/>
                </a:ln>
                <a:solidFill>
                  <a:srgbClr val="000000"/>
                </a:solidFill>
                <a:effectLst/>
                <a:uLnTx/>
                <a:uFillTx/>
                <a:latin typeface="Calibri" panose="020F0502020204030204"/>
                <a:ea typeface="+mn-ea"/>
                <a:cs typeface="+mn-cs"/>
              </a:rPr>
              <a:t>“Nothing I’d say is particularly new. </a:t>
            </a:r>
            <a:r>
              <a:rPr kumimoji="0" lang="en-US" sz="1000" b="1" i="0" u="none" strike="noStrike" kern="1200" cap="none" spc="0" normalizeH="0" baseline="0" noProof="0" dirty="0">
                <a:ln>
                  <a:noFill/>
                </a:ln>
                <a:solidFill>
                  <a:srgbClr val="AF5EA1"/>
                </a:solidFill>
                <a:effectLst/>
                <a:uLnTx/>
                <a:uFillTx/>
                <a:latin typeface="Calibri" panose="020F0502020204030204"/>
                <a:ea typeface="+mn-ea"/>
                <a:cs typeface="Times New Roman" panose="02020603050405020304" pitchFamily="18" charset="0"/>
              </a:rPr>
              <a:t>A complete dissolution of organisational boundaries</a:t>
            </a:r>
            <a:r>
              <a:rPr kumimoji="0" lang="en-US" sz="1000" b="0" i="1" u="none" strike="noStrike" kern="1200" cap="none" spc="0" normalizeH="0" baseline="0" noProof="0" dirty="0">
                <a:ln>
                  <a:noFill/>
                </a:ln>
                <a:solidFill>
                  <a:srgbClr val="000000"/>
                </a:solidFill>
                <a:effectLst/>
                <a:uLnTx/>
                <a:uFillTx/>
                <a:latin typeface="Calibri" panose="020F0502020204030204"/>
                <a:ea typeface="+mn-ea"/>
                <a:cs typeface="+mn-cs"/>
              </a:rPr>
              <a:t>, an entirely seamless system whereby you would not be able to tell, and nor would you need to, which bit of the system you are dealing with.</a:t>
            </a:r>
            <a:r>
              <a:rPr kumimoji="0" lang="en-GB" sz="1000" b="0" i="1" u="none" strike="noStrike" kern="1200" cap="none" spc="0" normalizeH="0" baseline="0" noProof="0" dirty="0">
                <a:ln>
                  <a:noFill/>
                </a:ln>
                <a:solidFill>
                  <a:srgbClr val="000000"/>
                </a:solidFill>
                <a:effectLst/>
                <a:uLnTx/>
                <a:uFillTx/>
                <a:latin typeface="Calibri" panose="020F0502020204030204"/>
                <a:ea typeface="+mn-ea"/>
                <a:cs typeface="+mn-cs"/>
              </a:rPr>
              <a:t>”</a:t>
            </a:r>
          </a:p>
        </p:txBody>
      </p:sp>
      <p:sp>
        <p:nvSpPr>
          <p:cNvPr id="18" name="TextBox 17">
            <a:extLst>
              <a:ext uri="{FF2B5EF4-FFF2-40B4-BE49-F238E27FC236}">
                <a16:creationId xmlns:a16="http://schemas.microsoft.com/office/drawing/2014/main" id="{CE8EE0B1-C305-46CB-A45F-020E82CFA8F9}"/>
              </a:ext>
            </a:extLst>
          </p:cNvPr>
          <p:cNvSpPr txBox="1"/>
          <p:nvPr/>
        </p:nvSpPr>
        <p:spPr>
          <a:xfrm>
            <a:off x="6115513" y="3814507"/>
            <a:ext cx="5621773" cy="400110"/>
          </a:xfrm>
          <a:prstGeom prst="rect">
            <a:avLst/>
          </a:prstGeom>
          <a:noFill/>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000" b="0" i="1" u="none" strike="noStrike" kern="1200" cap="none" spc="0" normalizeH="0" baseline="0" noProof="0" dirty="0">
                <a:ln>
                  <a:noFill/>
                </a:ln>
                <a:solidFill>
                  <a:srgbClr val="000000"/>
                </a:solidFill>
                <a:effectLst/>
                <a:uLnTx/>
                <a:uFillTx/>
                <a:latin typeface="Calibri" panose="020F0502020204030204"/>
                <a:ea typeface="+mn-ea"/>
                <a:cs typeface="+mn-cs"/>
              </a:rPr>
              <a:t>“[We] wouldn’t talk about separate teams, we would talk about </a:t>
            </a:r>
            <a:r>
              <a:rPr kumimoji="0" lang="en-US" sz="1000" b="1" i="0" u="none" strike="noStrike" kern="1200" cap="none" spc="0" normalizeH="0" baseline="0" noProof="0" dirty="0">
                <a:ln>
                  <a:noFill/>
                </a:ln>
                <a:solidFill>
                  <a:srgbClr val="AF5EA1"/>
                </a:solidFill>
                <a:effectLst/>
                <a:uLnTx/>
                <a:uFillTx/>
                <a:latin typeface="Calibri" panose="020F0502020204030204"/>
                <a:ea typeface="+mn-ea"/>
                <a:cs typeface="Times New Roman" panose="02020603050405020304" pitchFamily="18" charset="0"/>
              </a:rPr>
              <a:t>local care teams</a:t>
            </a:r>
            <a:r>
              <a:rPr kumimoji="0" lang="en-US" sz="1000" b="0" i="1" u="none" strike="noStrike" kern="1200" cap="none" spc="0" normalizeH="0" baseline="0" noProof="0" dirty="0">
                <a:ln>
                  <a:noFill/>
                </a:ln>
                <a:solidFill>
                  <a:srgbClr val="000000"/>
                </a:solidFill>
                <a:effectLst/>
                <a:uLnTx/>
                <a:uFillTx/>
                <a:latin typeface="Calibri" panose="020F0502020204030204"/>
                <a:ea typeface="+mn-ea"/>
                <a:cs typeface="+mn-cs"/>
              </a:rPr>
              <a:t>. Would be tracking for these teams a combination of outcome and processes that relate to good outcomes.”</a:t>
            </a:r>
            <a:endParaRPr kumimoji="0" lang="en-GB" sz="1000" b="0" i="1" u="none" strike="noStrike" kern="1200" cap="none" spc="0" normalizeH="0" baseline="0" noProof="0" dirty="0">
              <a:ln>
                <a:noFill/>
              </a:ln>
              <a:solidFill>
                <a:srgbClr val="000000"/>
              </a:solidFill>
              <a:effectLst/>
              <a:uLnTx/>
              <a:uFillTx/>
              <a:latin typeface="Calibri" panose="020F0502020204030204"/>
              <a:ea typeface="+mn-ea"/>
              <a:cs typeface="+mn-cs"/>
            </a:endParaRPr>
          </a:p>
        </p:txBody>
      </p:sp>
      <p:sp>
        <p:nvSpPr>
          <p:cNvPr id="20" name="TextBox 19">
            <a:extLst>
              <a:ext uri="{FF2B5EF4-FFF2-40B4-BE49-F238E27FC236}">
                <a16:creationId xmlns:a16="http://schemas.microsoft.com/office/drawing/2014/main" id="{90995BA2-AE1B-482C-A5AA-0D8762DD8AD6}"/>
              </a:ext>
            </a:extLst>
          </p:cNvPr>
          <p:cNvSpPr txBox="1"/>
          <p:nvPr/>
        </p:nvSpPr>
        <p:spPr>
          <a:xfrm>
            <a:off x="6115513" y="1826611"/>
            <a:ext cx="5621773" cy="553998"/>
          </a:xfrm>
          <a:prstGeom prst="rect">
            <a:avLst/>
          </a:prstGeom>
          <a:noFill/>
        </p:spPr>
        <p:txBody>
          <a:bodyPr wrap="square" lIns="91440" tIns="45720" rIns="91440" bIns="45720" anchor="t">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000" b="0" i="1" u="none" strike="noStrike" kern="1200" cap="none" spc="0" normalizeH="0" baseline="0" noProof="0" dirty="0">
                <a:ln>
                  <a:noFill/>
                </a:ln>
                <a:solidFill>
                  <a:srgbClr val="000000"/>
                </a:solidFill>
                <a:effectLst/>
                <a:uLnTx/>
                <a:uFillTx/>
                <a:latin typeface="Calibri" panose="020F0502020204030204"/>
                <a:ea typeface="+mn-ea"/>
                <a:cs typeface="+mn-cs"/>
              </a:rPr>
              <a:t>"The local vision is </a:t>
            </a:r>
            <a:r>
              <a:rPr kumimoji="0" lang="en-US" sz="1000" b="1" i="0" u="none" strike="noStrike" kern="1200" cap="none" spc="0" normalizeH="0" baseline="0" noProof="0" dirty="0">
                <a:ln>
                  <a:noFill/>
                </a:ln>
                <a:solidFill>
                  <a:srgbClr val="AF5EA1"/>
                </a:solidFill>
                <a:effectLst/>
                <a:uLnTx/>
                <a:uFillTx/>
                <a:latin typeface="Calibri" panose="020F0502020204030204"/>
                <a:ea typeface="+mn-ea"/>
                <a:cs typeface="+mn-cs"/>
              </a:rPr>
              <a:t>‘no wrong door’</a:t>
            </a:r>
            <a:r>
              <a:rPr kumimoji="0" lang="en-US" sz="1000" b="0" i="1" u="none" strike="noStrike" kern="1200" cap="none" spc="0" normalizeH="0" baseline="0" noProof="0" dirty="0">
                <a:ln>
                  <a:noFill/>
                </a:ln>
                <a:solidFill>
                  <a:srgbClr val="000000"/>
                </a:solidFill>
                <a:effectLst/>
                <a:uLnTx/>
                <a:uFillTx/>
                <a:latin typeface="Calibri" panose="020F0502020204030204"/>
                <a:ea typeface="+mn-ea"/>
                <a:cs typeface="+mn-cs"/>
              </a:rPr>
              <a:t>, no more GPs and adult social care workers knocking people between each other. Locally-based teams with no organisational identities helping service providers understand their community in granular detail."</a:t>
            </a:r>
          </a:p>
        </p:txBody>
      </p:sp>
      <p:sp>
        <p:nvSpPr>
          <p:cNvPr id="22" name="TextBox 21">
            <a:extLst>
              <a:ext uri="{FF2B5EF4-FFF2-40B4-BE49-F238E27FC236}">
                <a16:creationId xmlns:a16="http://schemas.microsoft.com/office/drawing/2014/main" id="{5E8C8B91-1A09-4C7E-9CB8-71F4421636E5}"/>
              </a:ext>
            </a:extLst>
          </p:cNvPr>
          <p:cNvSpPr txBox="1"/>
          <p:nvPr/>
        </p:nvSpPr>
        <p:spPr>
          <a:xfrm>
            <a:off x="337854" y="4449935"/>
            <a:ext cx="5621771" cy="553998"/>
          </a:xfrm>
          <a:prstGeom prst="rect">
            <a:avLst/>
          </a:prstGeom>
          <a:noFill/>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000" b="0" i="1" u="none" strike="noStrike" kern="1200" cap="none" spc="0" normalizeH="0" baseline="0" noProof="0" dirty="0">
                <a:ln>
                  <a:noFill/>
                </a:ln>
                <a:solidFill>
                  <a:srgbClr val="000000"/>
                </a:solidFill>
                <a:effectLst/>
                <a:uLnTx/>
                <a:uFillTx/>
                <a:latin typeface="Calibri" panose="020F0502020204030204"/>
                <a:ea typeface="+mn-ea"/>
                <a:cs typeface="+mn-cs"/>
              </a:rPr>
              <a:t>“We need to </a:t>
            </a:r>
            <a:r>
              <a:rPr kumimoji="0" lang="en-US" sz="1000" b="1" i="0" u="none" strike="noStrike" kern="1200" cap="none" spc="0" normalizeH="0" baseline="0" noProof="0" dirty="0">
                <a:ln>
                  <a:noFill/>
                </a:ln>
                <a:solidFill>
                  <a:srgbClr val="AF5EA1"/>
                </a:solidFill>
                <a:effectLst/>
                <a:uLnTx/>
                <a:uFillTx/>
                <a:latin typeface="Calibri" panose="020F0502020204030204"/>
                <a:ea typeface="+mn-ea"/>
                <a:cs typeface="Times New Roman" panose="02020603050405020304" pitchFamily="18" charset="0"/>
              </a:rPr>
              <a:t>think much more about population and individual needs</a:t>
            </a:r>
            <a:r>
              <a:rPr kumimoji="0" lang="en-US" sz="1000" b="0" i="1" u="none" strike="noStrike" kern="1200" cap="none" spc="0" normalizeH="0" baseline="0" noProof="0" dirty="0">
                <a:ln>
                  <a:noFill/>
                </a:ln>
                <a:solidFill>
                  <a:srgbClr val="000000"/>
                </a:solidFill>
                <a:effectLst/>
                <a:uLnTx/>
                <a:uFillTx/>
                <a:latin typeface="Calibri" panose="020F0502020204030204"/>
                <a:ea typeface="+mn-ea"/>
                <a:cs typeface="+mn-cs"/>
              </a:rPr>
              <a:t>, both in terms of setting and how services are described and organised. You will be able to get anything you need from a </a:t>
            </a:r>
            <a:r>
              <a:rPr kumimoji="0" lang="en-US" sz="1000" b="1" i="0" u="none" strike="noStrike" kern="1200" cap="none" spc="0" normalizeH="0" baseline="0" noProof="0" dirty="0">
                <a:ln>
                  <a:noFill/>
                </a:ln>
                <a:solidFill>
                  <a:srgbClr val="AF5EA1"/>
                </a:solidFill>
                <a:effectLst/>
                <a:uLnTx/>
                <a:uFillTx/>
                <a:latin typeface="Calibri" panose="020F0502020204030204"/>
                <a:ea typeface="+mn-ea"/>
                <a:cs typeface="Times New Roman" panose="02020603050405020304" pitchFamily="18" charset="0"/>
              </a:rPr>
              <a:t>single point of access</a:t>
            </a:r>
            <a:r>
              <a:rPr kumimoji="0" lang="en-US" sz="1000" b="0" i="1" u="none" strike="noStrike" kern="1200" cap="none" spc="0" normalizeH="0" baseline="0" noProof="0" dirty="0">
                <a:ln>
                  <a:noFill/>
                </a:ln>
                <a:solidFill>
                  <a:srgbClr val="000000"/>
                </a:solidFill>
                <a:effectLst/>
                <a:uLnTx/>
                <a:uFillTx/>
                <a:latin typeface="Calibri" panose="020F0502020204030204"/>
                <a:ea typeface="+mn-ea"/>
                <a:cs typeface="+mn-cs"/>
              </a:rPr>
              <a:t>.”</a:t>
            </a:r>
          </a:p>
        </p:txBody>
      </p:sp>
      <p:sp>
        <p:nvSpPr>
          <p:cNvPr id="24" name="TextBox 23">
            <a:extLst>
              <a:ext uri="{FF2B5EF4-FFF2-40B4-BE49-F238E27FC236}">
                <a16:creationId xmlns:a16="http://schemas.microsoft.com/office/drawing/2014/main" id="{935124A6-BD09-4085-B1CF-E5F4014674B5}"/>
              </a:ext>
            </a:extLst>
          </p:cNvPr>
          <p:cNvSpPr txBox="1"/>
          <p:nvPr/>
        </p:nvSpPr>
        <p:spPr>
          <a:xfrm>
            <a:off x="337854" y="3447921"/>
            <a:ext cx="5621774" cy="246221"/>
          </a:xfrm>
          <a:prstGeom prst="rect">
            <a:avLst/>
          </a:prstGeom>
          <a:noFill/>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000" b="0" i="1" u="none" strike="noStrike" kern="1200" cap="none" spc="0" normalizeH="0" baseline="0" noProof="0" dirty="0">
                <a:ln>
                  <a:noFill/>
                </a:ln>
                <a:solidFill>
                  <a:srgbClr val="000000"/>
                </a:solidFill>
                <a:effectLst/>
                <a:uLnTx/>
                <a:uFillTx/>
                <a:latin typeface="Calibri" panose="020F0502020204030204"/>
                <a:ea typeface="+mn-ea"/>
                <a:cs typeface="+mn-cs"/>
              </a:rPr>
              <a:t>“I'd like to see services across health and local authority in </a:t>
            </a:r>
            <a:r>
              <a:rPr kumimoji="0" lang="en-US" sz="1000" b="1" i="0" u="none" strike="noStrike" kern="1200" cap="none" spc="0" normalizeH="0" baseline="0" noProof="0" dirty="0">
                <a:ln>
                  <a:noFill/>
                </a:ln>
                <a:solidFill>
                  <a:srgbClr val="AF5EA1"/>
                </a:solidFill>
                <a:effectLst/>
                <a:uLnTx/>
                <a:uFillTx/>
                <a:latin typeface="Calibri" panose="020F0502020204030204"/>
                <a:ea typeface="+mn-ea"/>
                <a:cs typeface="Times New Roman" panose="02020603050405020304" pitchFamily="18" charset="0"/>
              </a:rPr>
              <a:t>pathways that are not just linear</a:t>
            </a:r>
            <a:r>
              <a:rPr kumimoji="0" lang="en-US" sz="1000" b="0" i="1" u="none" strike="noStrike" kern="1200" cap="none" spc="0" normalizeH="0" baseline="0" noProof="0" dirty="0">
                <a:ln>
                  <a:noFill/>
                </a:ln>
                <a:solidFill>
                  <a:srgbClr val="000000"/>
                </a:solidFill>
                <a:effectLst/>
                <a:uLnTx/>
                <a:uFillTx/>
                <a:latin typeface="Calibri" panose="020F0502020204030204"/>
                <a:ea typeface="+mn-ea"/>
                <a:cs typeface="+mn-cs"/>
              </a:rPr>
              <a:t>.”</a:t>
            </a:r>
            <a:endParaRPr kumimoji="0" lang="en-GB" sz="1000" b="0" i="1" u="none" strike="noStrike" kern="1200" cap="none" spc="0" normalizeH="0" baseline="0" noProof="0" dirty="0">
              <a:ln>
                <a:noFill/>
              </a:ln>
              <a:solidFill>
                <a:srgbClr val="000000"/>
              </a:solidFill>
              <a:effectLst/>
              <a:uLnTx/>
              <a:uFillTx/>
              <a:latin typeface="Calibri" panose="020F0502020204030204"/>
              <a:ea typeface="+mn-ea"/>
              <a:cs typeface="+mn-cs"/>
            </a:endParaRPr>
          </a:p>
        </p:txBody>
      </p:sp>
      <p:sp>
        <p:nvSpPr>
          <p:cNvPr id="26" name="TextBox 25">
            <a:extLst>
              <a:ext uri="{FF2B5EF4-FFF2-40B4-BE49-F238E27FC236}">
                <a16:creationId xmlns:a16="http://schemas.microsoft.com/office/drawing/2014/main" id="{450DF147-E029-46AF-9F67-A055251171E5}"/>
              </a:ext>
            </a:extLst>
          </p:cNvPr>
          <p:cNvSpPr txBox="1"/>
          <p:nvPr/>
        </p:nvSpPr>
        <p:spPr>
          <a:xfrm>
            <a:off x="6115513" y="5574733"/>
            <a:ext cx="5599754" cy="553998"/>
          </a:xfrm>
          <a:prstGeom prst="rect">
            <a:avLst/>
          </a:prstGeom>
          <a:noFill/>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000" b="0" i="1" u="none" strike="noStrike" kern="1200" cap="none" spc="0" normalizeH="0" baseline="0" noProof="0" dirty="0">
                <a:ln>
                  <a:noFill/>
                </a:ln>
                <a:solidFill>
                  <a:srgbClr val="000000"/>
                </a:solidFill>
                <a:effectLst/>
                <a:uLnTx/>
                <a:uFillTx/>
                <a:latin typeface="Calibri" panose="020F0502020204030204"/>
                <a:ea typeface="+mn-ea"/>
                <a:cs typeface="+mn-cs"/>
              </a:rPr>
              <a:t>“From a system perspective, I would like to see within a defined geography all organisations that care for people do so in a coordinated way</a:t>
            </a:r>
            <a:r>
              <a:rPr lang="en-US" sz="1000" i="1" dirty="0">
                <a:solidFill>
                  <a:srgbClr val="000000"/>
                </a:solidFill>
                <a:latin typeface="Calibri" panose="020F0502020204030204"/>
              </a:rPr>
              <a:t>. [I would like to see that] </a:t>
            </a:r>
            <a:r>
              <a:rPr kumimoji="0" lang="en-US" sz="1000" b="0" i="1" u="none" strike="noStrike" kern="1200" cap="none" spc="0" normalizeH="0" baseline="0" noProof="0" dirty="0">
                <a:ln>
                  <a:noFill/>
                </a:ln>
                <a:solidFill>
                  <a:srgbClr val="000000"/>
                </a:solidFill>
                <a:effectLst/>
                <a:uLnTx/>
                <a:uFillTx/>
                <a:latin typeface="Calibri" panose="020F0502020204030204"/>
                <a:ea typeface="+mn-ea"/>
                <a:cs typeface="+mn-cs"/>
              </a:rPr>
              <a:t>in London there is a common approach, and </a:t>
            </a:r>
            <a:r>
              <a:rPr kumimoji="0" lang="en-US" sz="1000" b="1" i="0" u="none" strike="noStrike" kern="1200" cap="none" spc="0" normalizeH="0" baseline="0" noProof="0" dirty="0">
                <a:ln>
                  <a:noFill/>
                </a:ln>
                <a:solidFill>
                  <a:srgbClr val="AF5EA1"/>
                </a:solidFill>
                <a:effectLst/>
                <a:uLnTx/>
                <a:uFillTx/>
                <a:latin typeface="Calibri" panose="020F0502020204030204"/>
                <a:ea typeface="+mn-ea"/>
                <a:cs typeface="Times New Roman" panose="02020603050405020304" pitchFamily="18" charset="0"/>
              </a:rPr>
              <a:t>a way is found to balance local issues with broader perspective</a:t>
            </a:r>
            <a:r>
              <a:rPr kumimoji="0" lang="en-US" sz="1000" b="0" i="1" u="none" strike="noStrike" kern="1200" cap="none" spc="0" normalizeH="0" baseline="0" noProof="0" dirty="0">
                <a:ln>
                  <a:noFill/>
                </a:ln>
                <a:solidFill>
                  <a:srgbClr val="000000"/>
                </a:solidFill>
                <a:effectLst/>
                <a:uLnTx/>
                <a:uFillTx/>
                <a:latin typeface="Calibri" panose="020F0502020204030204"/>
                <a:ea typeface="+mn-ea"/>
                <a:cs typeface="+mn-cs"/>
              </a:rPr>
              <a:t>.”</a:t>
            </a:r>
            <a:endParaRPr kumimoji="0" lang="en-GB" sz="1000" b="0" i="1" u="none" strike="noStrike" kern="1200" cap="none" spc="0" normalizeH="0" baseline="0" noProof="0" dirty="0">
              <a:ln>
                <a:noFill/>
              </a:ln>
              <a:solidFill>
                <a:srgbClr val="000000"/>
              </a:solidFill>
              <a:effectLst/>
              <a:uLnTx/>
              <a:uFillTx/>
              <a:latin typeface="Calibri" panose="020F0502020204030204"/>
              <a:ea typeface="+mn-ea"/>
              <a:cs typeface="+mn-cs"/>
            </a:endParaRPr>
          </a:p>
        </p:txBody>
      </p:sp>
      <p:sp>
        <p:nvSpPr>
          <p:cNvPr id="28" name="TextBox 27">
            <a:extLst>
              <a:ext uri="{FF2B5EF4-FFF2-40B4-BE49-F238E27FC236}">
                <a16:creationId xmlns:a16="http://schemas.microsoft.com/office/drawing/2014/main" id="{8058F0F4-836A-43CE-A63A-F2336D406E4E}"/>
              </a:ext>
            </a:extLst>
          </p:cNvPr>
          <p:cNvSpPr txBox="1"/>
          <p:nvPr/>
        </p:nvSpPr>
        <p:spPr>
          <a:xfrm>
            <a:off x="6115513" y="5039287"/>
            <a:ext cx="5621773" cy="553998"/>
          </a:xfrm>
          <a:prstGeom prst="rect">
            <a:avLst/>
          </a:prstGeom>
          <a:noFill/>
        </p:spPr>
        <p:txBody>
          <a:bodyPr wrap="square" lIns="91440" tIns="45720" rIns="91440" bIns="45720" anchor="t">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000" b="0" i="1" u="none" strike="noStrike" kern="1200" cap="none" spc="0" normalizeH="0" baseline="0" noProof="0" dirty="0">
                <a:ln>
                  <a:noFill/>
                </a:ln>
                <a:solidFill>
                  <a:srgbClr val="000000"/>
                </a:solidFill>
                <a:effectLst/>
                <a:uLnTx/>
                <a:uFillTx/>
                <a:latin typeface="Calibri" panose="020F0502020204030204"/>
                <a:ea typeface="+mn-ea"/>
                <a:cs typeface="+mn-cs"/>
              </a:rPr>
              <a:t>“In ten years' time [what] I want to see in the NHS and social care is that we stop talking about 'hard to reach communities' which is a lazy term</a:t>
            </a:r>
            <a:r>
              <a:rPr lang="en-US" sz="1000" i="1" dirty="0">
                <a:solidFill>
                  <a:srgbClr val="000000"/>
                </a:solidFill>
                <a:latin typeface="Calibri" panose="020F0502020204030204"/>
              </a:rPr>
              <a:t>. S</a:t>
            </a:r>
            <a:r>
              <a:rPr kumimoji="0" lang="en-US" sz="1000" b="0" i="1" u="none" strike="noStrike" kern="1200" cap="none" spc="0" normalizeH="0" baseline="0" noProof="0" dirty="0">
                <a:ln>
                  <a:noFill/>
                </a:ln>
                <a:solidFill>
                  <a:srgbClr val="000000"/>
                </a:solidFill>
                <a:effectLst/>
                <a:uLnTx/>
                <a:uFillTx/>
                <a:latin typeface="Calibri" panose="020F0502020204030204"/>
                <a:ea typeface="+mn-ea"/>
                <a:cs typeface="+mn-cs"/>
              </a:rPr>
              <a:t>top talking about inequalities, </a:t>
            </a:r>
            <a:r>
              <a:rPr kumimoji="0" lang="en-US" sz="1000" b="1" i="0" u="none" strike="noStrike" kern="1200" cap="none" spc="0" normalizeH="0" baseline="0" noProof="0" dirty="0">
                <a:ln>
                  <a:noFill/>
                </a:ln>
                <a:solidFill>
                  <a:srgbClr val="AF5EA1"/>
                </a:solidFill>
                <a:effectLst/>
                <a:uLnTx/>
                <a:uFillTx/>
                <a:latin typeface="Calibri" panose="020F0502020204030204"/>
                <a:ea typeface="+mn-ea"/>
                <a:cs typeface="Times New Roman"/>
              </a:rPr>
              <a:t>start listening and talking about poverty and racism</a:t>
            </a:r>
            <a:r>
              <a:rPr kumimoji="0" lang="en-US" sz="1000" b="0" i="1" u="none" strike="noStrike" kern="1200" cap="none" spc="0" normalizeH="0" baseline="0" noProof="0" dirty="0">
                <a:ln>
                  <a:noFill/>
                </a:ln>
                <a:solidFill>
                  <a:srgbClr val="000000"/>
                </a:solidFill>
                <a:effectLst/>
                <a:uLnTx/>
                <a:uFillTx/>
                <a:latin typeface="Calibri" panose="020F0502020204030204"/>
                <a:ea typeface="+mn-ea"/>
                <a:cs typeface="+mn-cs"/>
              </a:rPr>
              <a:t>.”</a:t>
            </a:r>
            <a:endParaRPr kumimoji="0" lang="en-GB" sz="1000" b="0" i="1" u="none" strike="noStrike" kern="1200" cap="none" spc="0" normalizeH="0" baseline="0" noProof="0" dirty="0">
              <a:ln>
                <a:noFill/>
              </a:ln>
              <a:solidFill>
                <a:srgbClr val="000000"/>
              </a:solidFill>
              <a:effectLst/>
              <a:uLnTx/>
              <a:uFillTx/>
              <a:latin typeface="Calibri" panose="020F0502020204030204"/>
              <a:ea typeface="+mn-ea"/>
              <a:cs typeface="+mn-cs"/>
            </a:endParaRPr>
          </a:p>
        </p:txBody>
      </p:sp>
      <p:sp>
        <p:nvSpPr>
          <p:cNvPr id="30" name="TextBox 29">
            <a:extLst>
              <a:ext uri="{FF2B5EF4-FFF2-40B4-BE49-F238E27FC236}">
                <a16:creationId xmlns:a16="http://schemas.microsoft.com/office/drawing/2014/main" id="{47F049C7-4A55-4261-8E10-00B3ADA9F9EA}"/>
              </a:ext>
            </a:extLst>
          </p:cNvPr>
          <p:cNvSpPr txBox="1"/>
          <p:nvPr/>
        </p:nvSpPr>
        <p:spPr>
          <a:xfrm>
            <a:off x="337854" y="5647292"/>
            <a:ext cx="5621771" cy="1015663"/>
          </a:xfrm>
          <a:prstGeom prst="rect">
            <a:avLst/>
          </a:prstGeom>
          <a:noFill/>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000" b="0" i="1" u="none" strike="noStrike" kern="1200" cap="none" spc="0" normalizeH="0" baseline="0" noProof="0" dirty="0">
                <a:ln>
                  <a:noFill/>
                </a:ln>
                <a:solidFill>
                  <a:srgbClr val="000000"/>
                </a:solidFill>
                <a:effectLst/>
                <a:uLnTx/>
                <a:uFillTx/>
                <a:latin typeface="Calibri" panose="020F0502020204030204"/>
                <a:ea typeface="+mn-ea"/>
                <a:cs typeface="+mn-cs"/>
              </a:rPr>
              <a:t>“Strategically there would be a </a:t>
            </a:r>
            <a:r>
              <a:rPr kumimoji="0" lang="en-US" sz="1000" b="1" i="0" u="none" strike="noStrike" kern="1200" cap="none" spc="0" normalizeH="0" baseline="0" noProof="0" dirty="0">
                <a:ln>
                  <a:noFill/>
                </a:ln>
                <a:solidFill>
                  <a:srgbClr val="AF5EA1"/>
                </a:solidFill>
                <a:effectLst/>
                <a:uLnTx/>
                <a:uFillTx/>
                <a:latin typeface="Calibri" panose="020F0502020204030204"/>
                <a:ea typeface="+mn-ea"/>
                <a:cs typeface="Times New Roman" panose="02020603050405020304" pitchFamily="18" charset="0"/>
              </a:rPr>
              <a:t>realignment of commissioning and provision </a:t>
            </a:r>
            <a:r>
              <a:rPr kumimoji="0" lang="en-US" sz="1000" b="0" i="1" u="none" strike="noStrike" kern="1200" cap="none" spc="0" normalizeH="0" baseline="0" noProof="0" dirty="0">
                <a:ln>
                  <a:noFill/>
                </a:ln>
                <a:solidFill>
                  <a:srgbClr val="000000"/>
                </a:solidFill>
                <a:effectLst/>
                <a:uLnTx/>
                <a:uFillTx/>
                <a:latin typeface="Calibri" panose="020F0502020204030204"/>
                <a:ea typeface="+mn-ea"/>
                <a:cs typeface="+mn-cs"/>
              </a:rPr>
              <a:t>such that the role of the commissioner is not superior to the role of provider, rather it is a collaborative experience. Tactically, there would be integrated partnerships sitting at borough level that bring together the provision of services. Operationally, we would have integrated teams sitting at ward level. Culturally, we need to actually work as a national health and social care system [where] everyone understands our responsibility is to the citizen.  </a:t>
            </a:r>
            <a:r>
              <a:rPr lang="en-US" sz="1000" i="1" dirty="0">
                <a:solidFill>
                  <a:srgbClr val="000000"/>
                </a:solidFill>
                <a:latin typeface="Calibri" panose="020F0502020204030204"/>
              </a:rPr>
              <a:t>S</a:t>
            </a:r>
            <a:r>
              <a:rPr kumimoji="0" lang="en-US" sz="1000" b="0" i="1" u="none" strike="noStrike" kern="1200" cap="none" spc="0" normalizeH="0" baseline="0" noProof="0" dirty="0">
                <a:ln>
                  <a:noFill/>
                </a:ln>
                <a:solidFill>
                  <a:srgbClr val="000000"/>
                </a:solidFill>
                <a:effectLst/>
                <a:uLnTx/>
                <a:uFillTx/>
                <a:latin typeface="Calibri" panose="020F0502020204030204"/>
                <a:ea typeface="+mn-ea"/>
                <a:cs typeface="+mn-cs"/>
              </a:rPr>
              <a:t>top the infighting [and] dispassionately look at the performance of our place.”</a:t>
            </a:r>
            <a:endParaRPr kumimoji="0" lang="en-GB" sz="1000" b="0" i="1" u="none" strike="noStrike" kern="1200" cap="none" spc="0" normalizeH="0" baseline="0" noProof="0" dirty="0">
              <a:ln>
                <a:noFill/>
              </a:ln>
              <a:solidFill>
                <a:srgbClr val="000000"/>
              </a:solidFill>
              <a:effectLst/>
              <a:uLnTx/>
              <a:uFillTx/>
              <a:latin typeface="Calibri" panose="020F0502020204030204"/>
              <a:ea typeface="+mn-ea"/>
              <a:cs typeface="+mn-cs"/>
            </a:endParaRPr>
          </a:p>
        </p:txBody>
      </p:sp>
      <p:sp>
        <p:nvSpPr>
          <p:cNvPr id="32" name="TextBox 31">
            <a:extLst>
              <a:ext uri="{FF2B5EF4-FFF2-40B4-BE49-F238E27FC236}">
                <a16:creationId xmlns:a16="http://schemas.microsoft.com/office/drawing/2014/main" id="{60757F1F-7AA4-4B08-AF63-8598D0830832}"/>
              </a:ext>
            </a:extLst>
          </p:cNvPr>
          <p:cNvSpPr txBox="1"/>
          <p:nvPr/>
        </p:nvSpPr>
        <p:spPr>
          <a:xfrm>
            <a:off x="6115513" y="4196065"/>
            <a:ext cx="5621773" cy="861774"/>
          </a:xfrm>
          <a:prstGeom prst="rect">
            <a:avLst/>
          </a:prstGeom>
          <a:noFill/>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000" b="0" i="1" u="none" strike="noStrike" kern="1200" cap="none" spc="0" normalizeH="0" baseline="0" noProof="0" dirty="0">
                <a:ln>
                  <a:noFill/>
                </a:ln>
                <a:solidFill>
                  <a:srgbClr val="000000"/>
                </a:solidFill>
                <a:effectLst/>
                <a:uLnTx/>
                <a:uFillTx/>
                <a:latin typeface="Calibri" panose="020F0502020204030204"/>
                <a:ea typeface="+mn-ea"/>
                <a:cs typeface="+mn-cs"/>
              </a:rPr>
              <a:t>“My starting point would be that there would be something in the region of </a:t>
            </a:r>
            <a:r>
              <a:rPr kumimoji="0" lang="en-US" sz="1000" b="1" i="0" u="none" strike="noStrike" kern="1200" cap="none" spc="0" normalizeH="0" baseline="0" noProof="0" dirty="0">
                <a:ln>
                  <a:noFill/>
                </a:ln>
                <a:solidFill>
                  <a:srgbClr val="AF5EA1"/>
                </a:solidFill>
                <a:effectLst/>
                <a:uLnTx/>
                <a:uFillTx/>
                <a:latin typeface="Calibri" panose="020F0502020204030204"/>
                <a:ea typeface="+mn-ea"/>
                <a:cs typeface="Times New Roman" panose="02020603050405020304" pitchFamily="18" charset="0"/>
              </a:rPr>
              <a:t>30-32 single health and social care budgets</a:t>
            </a:r>
            <a:r>
              <a:rPr kumimoji="0" lang="en-US" sz="1000" b="0" i="1" u="none" strike="noStrike" kern="1200" cap="none" spc="0" normalizeH="0" baseline="0" noProof="0" dirty="0">
                <a:ln>
                  <a:noFill/>
                </a:ln>
                <a:solidFill>
                  <a:srgbClr val="000000"/>
                </a:solidFill>
                <a:effectLst/>
                <a:uLnTx/>
                <a:uFillTx/>
                <a:latin typeface="Calibri" panose="020F0502020204030204"/>
                <a:ea typeface="+mn-ea"/>
                <a:cs typeface="+mn-cs"/>
              </a:rPr>
              <a:t> that would cover at a borough footprint all locally delivered and decided health and social care services. That would be overlaid with a political governance system that genuinely makes </a:t>
            </a:r>
            <a:r>
              <a:rPr kumimoji="0" lang="en-US" sz="1000" b="1" i="0" u="none" strike="noStrike" kern="1200" cap="none" spc="0" normalizeH="0" baseline="0" noProof="0" dirty="0">
                <a:ln>
                  <a:noFill/>
                </a:ln>
                <a:solidFill>
                  <a:srgbClr val="AF5EA1"/>
                </a:solidFill>
                <a:effectLst/>
                <a:uLnTx/>
                <a:uFillTx/>
                <a:latin typeface="Calibri" panose="020F0502020204030204"/>
                <a:ea typeface="+mn-ea"/>
                <a:cs typeface="Times New Roman" panose="02020603050405020304" pitchFamily="18" charset="0"/>
              </a:rPr>
              <a:t>decisions about public resources at place level</a:t>
            </a:r>
            <a:r>
              <a:rPr kumimoji="0" lang="en-US" sz="1000" b="0" i="1" u="none" strike="noStrike" kern="1200" cap="none" spc="0" normalizeH="0" baseline="0" noProof="0" dirty="0">
                <a:ln>
                  <a:noFill/>
                </a:ln>
                <a:solidFill>
                  <a:srgbClr val="000000"/>
                </a:solidFill>
                <a:effectLst/>
                <a:uLnTx/>
                <a:uFillTx/>
                <a:latin typeface="Calibri" panose="020F0502020204030204"/>
                <a:ea typeface="+mn-ea"/>
                <a:cs typeface="+mn-cs"/>
              </a:rPr>
              <a:t> [and] has clear and meaningful relationships with ICS governance professionally and politically.”</a:t>
            </a:r>
            <a:endParaRPr kumimoji="0" lang="en-GB" sz="1000" b="0" i="1" u="none" strike="noStrike" kern="1200" cap="none" spc="0" normalizeH="0" baseline="0" noProof="0" dirty="0">
              <a:ln>
                <a:noFill/>
              </a:ln>
              <a:solidFill>
                <a:srgbClr val="000000"/>
              </a:solidFill>
              <a:effectLst/>
              <a:uLnTx/>
              <a:uFillTx/>
              <a:latin typeface="Calibri" panose="020F0502020204030204"/>
              <a:ea typeface="+mn-ea"/>
              <a:cs typeface="+mn-cs"/>
            </a:endParaRPr>
          </a:p>
        </p:txBody>
      </p:sp>
      <p:sp>
        <p:nvSpPr>
          <p:cNvPr id="34" name="TextBox 33">
            <a:extLst>
              <a:ext uri="{FF2B5EF4-FFF2-40B4-BE49-F238E27FC236}">
                <a16:creationId xmlns:a16="http://schemas.microsoft.com/office/drawing/2014/main" id="{AAFDF902-2E70-48AE-BD29-20F156C5562C}"/>
              </a:ext>
            </a:extLst>
          </p:cNvPr>
          <p:cNvSpPr txBox="1"/>
          <p:nvPr/>
        </p:nvSpPr>
        <p:spPr>
          <a:xfrm>
            <a:off x="6115513" y="1291165"/>
            <a:ext cx="5621774" cy="553998"/>
          </a:xfrm>
          <a:prstGeom prst="rect">
            <a:avLst/>
          </a:prstGeom>
          <a:noFill/>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000" b="0" i="1" u="none" strike="noStrike" kern="1200" cap="none" spc="0" normalizeH="0" baseline="0" noProof="0" dirty="0">
                <a:ln>
                  <a:noFill/>
                </a:ln>
                <a:solidFill>
                  <a:srgbClr val="000000"/>
                </a:solidFill>
                <a:effectLst/>
                <a:uLnTx/>
                <a:uFillTx/>
                <a:latin typeface="Calibri" panose="020F0502020204030204"/>
                <a:ea typeface="+mn-ea"/>
                <a:cs typeface="+mn-cs"/>
              </a:rPr>
              <a:t>“</a:t>
            </a:r>
            <a:r>
              <a:rPr lang="en-US" sz="1000" i="1" dirty="0">
                <a:solidFill>
                  <a:srgbClr val="000000"/>
                </a:solidFill>
                <a:latin typeface="Calibri" panose="020F0502020204030204"/>
              </a:rPr>
              <a:t>[That]</a:t>
            </a:r>
            <a:r>
              <a:rPr kumimoji="0" lang="en-US" sz="1000" b="0" i="1" u="none" strike="noStrike" kern="1200" cap="none" spc="0" normalizeH="0" baseline="0" noProof="0" dirty="0">
                <a:ln>
                  <a:noFill/>
                </a:ln>
                <a:solidFill>
                  <a:srgbClr val="000000"/>
                </a:solidFill>
                <a:effectLst/>
                <a:uLnTx/>
                <a:uFillTx/>
                <a:latin typeface="Calibri" panose="020F0502020204030204"/>
                <a:ea typeface="+mn-ea"/>
                <a:cs typeface="+mn-cs"/>
              </a:rPr>
              <a:t> </a:t>
            </a:r>
            <a:r>
              <a:rPr kumimoji="0" lang="en-US" sz="1000" b="1" i="0" u="none" strike="noStrike" kern="1200" cap="none" spc="0" normalizeH="0" baseline="0" noProof="0" dirty="0">
                <a:ln>
                  <a:noFill/>
                </a:ln>
                <a:solidFill>
                  <a:srgbClr val="AF5EA1"/>
                </a:solidFill>
                <a:effectLst/>
                <a:uLnTx/>
                <a:uFillTx/>
                <a:latin typeface="Calibri" panose="020F0502020204030204"/>
                <a:ea typeface="+mn-ea"/>
                <a:cs typeface="Times New Roman" panose="02020603050405020304" pitchFamily="18" charset="0"/>
              </a:rPr>
              <a:t>health outcomes would be better </a:t>
            </a:r>
            <a:r>
              <a:rPr kumimoji="0" lang="en-US" sz="1000" b="0" i="1" u="none" strike="noStrike" kern="1200" cap="none" spc="0" normalizeH="0" baseline="0" noProof="0" dirty="0">
                <a:ln>
                  <a:noFill/>
                </a:ln>
                <a:solidFill>
                  <a:srgbClr val="000000"/>
                </a:solidFill>
                <a:effectLst/>
                <a:uLnTx/>
                <a:uFillTx/>
                <a:latin typeface="Calibri" panose="020F0502020204030204"/>
                <a:ea typeface="+mn-ea"/>
                <a:cs typeface="+mn-cs"/>
              </a:rPr>
              <a:t>is the primary point, and more importantly the </a:t>
            </a:r>
            <a:r>
              <a:rPr kumimoji="0" lang="en-US" sz="1000" b="1" i="0" u="none" strike="noStrike" kern="1200" cap="none" spc="0" normalizeH="0" baseline="0" noProof="0" dirty="0">
                <a:ln>
                  <a:noFill/>
                </a:ln>
                <a:solidFill>
                  <a:srgbClr val="AF5EA1"/>
                </a:solidFill>
                <a:effectLst/>
                <a:uLnTx/>
                <a:uFillTx/>
                <a:latin typeface="Calibri" panose="020F0502020204030204"/>
                <a:ea typeface="+mn-ea"/>
                <a:cs typeface="Times New Roman" panose="02020603050405020304" pitchFamily="18" charset="0"/>
              </a:rPr>
              <a:t>distribution of outcomes would be fairer</a:t>
            </a:r>
            <a:r>
              <a:rPr kumimoji="0" lang="en-US" sz="1000" b="0" i="1" u="none" strike="noStrike" kern="1200" cap="none" spc="0" normalizeH="0" baseline="0" noProof="0" dirty="0">
                <a:ln>
                  <a:noFill/>
                </a:ln>
                <a:solidFill>
                  <a:srgbClr val="000000"/>
                </a:solidFill>
                <a:effectLst/>
                <a:uLnTx/>
                <a:uFillTx/>
                <a:latin typeface="Calibri" panose="020F0502020204030204"/>
                <a:ea typeface="+mn-ea"/>
                <a:cs typeface="+mn-cs"/>
              </a:rPr>
              <a:t>. I am primarily talking about community outcomes. We would have a different relationship with the public.”</a:t>
            </a:r>
            <a:endParaRPr kumimoji="0" lang="en-GB" sz="1000" b="0" i="1" u="none" strike="noStrike" kern="1200" cap="none" spc="0" normalizeH="0" baseline="0" noProof="0" dirty="0">
              <a:ln>
                <a:noFill/>
              </a:ln>
              <a:solidFill>
                <a:srgbClr val="000000"/>
              </a:solidFill>
              <a:effectLst/>
              <a:uLnTx/>
              <a:uFillTx/>
              <a:latin typeface="Calibri" panose="020F0502020204030204"/>
              <a:ea typeface="+mn-ea"/>
              <a:cs typeface="+mn-cs"/>
            </a:endParaRPr>
          </a:p>
        </p:txBody>
      </p:sp>
      <p:sp>
        <p:nvSpPr>
          <p:cNvPr id="36" name="TextBox 35">
            <a:extLst>
              <a:ext uri="{FF2B5EF4-FFF2-40B4-BE49-F238E27FC236}">
                <a16:creationId xmlns:a16="http://schemas.microsoft.com/office/drawing/2014/main" id="{40122856-38AB-41CB-96EE-01EB094CE0CA}"/>
              </a:ext>
            </a:extLst>
          </p:cNvPr>
          <p:cNvSpPr txBox="1"/>
          <p:nvPr/>
        </p:nvSpPr>
        <p:spPr>
          <a:xfrm>
            <a:off x="337854" y="4064634"/>
            <a:ext cx="5621771" cy="400110"/>
          </a:xfrm>
          <a:prstGeom prst="rect">
            <a:avLst/>
          </a:prstGeom>
          <a:noFill/>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000" b="0" i="1" u="none" strike="noStrike" kern="1200" cap="none" spc="0" normalizeH="0" baseline="0" noProof="0" dirty="0">
                <a:ln>
                  <a:noFill/>
                </a:ln>
                <a:solidFill>
                  <a:srgbClr val="000000"/>
                </a:solidFill>
                <a:effectLst/>
                <a:uLnTx/>
                <a:uFillTx/>
                <a:latin typeface="Calibri" panose="020F0502020204030204"/>
                <a:ea typeface="+mn-ea"/>
                <a:cs typeface="+mn-cs"/>
              </a:rPr>
              <a:t>“If in 10 years time things have gone well, I think firstly there will be a </a:t>
            </a:r>
            <a:r>
              <a:rPr kumimoji="0" lang="en-US" sz="1000" b="1" i="0" u="none" strike="noStrike" kern="1200" cap="none" spc="0" normalizeH="0" baseline="0" noProof="0" dirty="0">
                <a:ln>
                  <a:noFill/>
                </a:ln>
                <a:solidFill>
                  <a:srgbClr val="AF5EA1"/>
                </a:solidFill>
                <a:effectLst/>
                <a:uLnTx/>
                <a:uFillTx/>
                <a:latin typeface="Calibri" panose="020F0502020204030204"/>
                <a:ea typeface="+mn-ea"/>
                <a:cs typeface="Times New Roman" panose="02020603050405020304" pitchFamily="18" charset="0"/>
              </a:rPr>
              <a:t>real integrated care system </a:t>
            </a:r>
            <a:r>
              <a:rPr kumimoji="0" lang="en-US" sz="1000" b="0" i="1" u="none" strike="noStrike" kern="1200" cap="none" spc="0" normalizeH="0" baseline="0" noProof="0" dirty="0">
                <a:ln>
                  <a:noFill/>
                </a:ln>
                <a:solidFill>
                  <a:srgbClr val="000000"/>
                </a:solidFill>
                <a:effectLst/>
                <a:uLnTx/>
                <a:uFillTx/>
                <a:latin typeface="Calibri" panose="020F0502020204030204"/>
                <a:ea typeface="+mn-ea"/>
                <a:cs typeface="+mn-cs"/>
              </a:rPr>
              <a:t>as opposed to a set of transactional relationship.”</a:t>
            </a:r>
            <a:endParaRPr kumimoji="0" lang="en-GB" sz="1000" b="0" i="1" u="none" strike="noStrike" kern="1200" cap="none" spc="0" normalizeH="0" baseline="0" noProof="0" dirty="0">
              <a:ln>
                <a:noFill/>
              </a:ln>
              <a:solidFill>
                <a:srgbClr val="000000"/>
              </a:solidFill>
              <a:effectLst/>
              <a:uLnTx/>
              <a:uFillTx/>
              <a:latin typeface="Calibri" panose="020F0502020204030204"/>
              <a:ea typeface="+mn-ea"/>
              <a:cs typeface="+mn-cs"/>
            </a:endParaRPr>
          </a:p>
        </p:txBody>
      </p:sp>
      <p:sp>
        <p:nvSpPr>
          <p:cNvPr id="38" name="TextBox 37">
            <a:extLst>
              <a:ext uri="{FF2B5EF4-FFF2-40B4-BE49-F238E27FC236}">
                <a16:creationId xmlns:a16="http://schemas.microsoft.com/office/drawing/2014/main" id="{ACC2EB58-E8A2-4CBA-AF94-ABDE8358C6BA}"/>
              </a:ext>
            </a:extLst>
          </p:cNvPr>
          <p:cNvSpPr txBox="1"/>
          <p:nvPr/>
        </p:nvSpPr>
        <p:spPr>
          <a:xfrm>
            <a:off x="337854" y="2523431"/>
            <a:ext cx="5621771" cy="400110"/>
          </a:xfrm>
          <a:prstGeom prst="rect">
            <a:avLst/>
          </a:prstGeom>
          <a:noFill/>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000" b="0" i="1" u="none" strike="noStrike" kern="1200" cap="none" spc="0" normalizeH="0" baseline="0" noProof="0" dirty="0">
                <a:ln>
                  <a:noFill/>
                </a:ln>
                <a:solidFill>
                  <a:srgbClr val="000000"/>
                </a:solidFill>
                <a:effectLst/>
                <a:uLnTx/>
                <a:uFillTx/>
                <a:latin typeface="Calibri" panose="020F0502020204030204"/>
                <a:ea typeface="+mn-ea"/>
                <a:cs typeface="+mn-cs"/>
              </a:rPr>
              <a:t>“We would </a:t>
            </a:r>
            <a:r>
              <a:rPr kumimoji="0" lang="en-US" sz="1000" b="1" i="0" u="none" strike="noStrike" kern="1200" cap="none" spc="0" normalizeH="0" baseline="0" noProof="0" dirty="0">
                <a:ln>
                  <a:noFill/>
                </a:ln>
                <a:solidFill>
                  <a:srgbClr val="AF5EA1"/>
                </a:solidFill>
                <a:effectLst/>
                <a:uLnTx/>
                <a:uFillTx/>
                <a:latin typeface="Calibri" panose="020F0502020204030204"/>
                <a:ea typeface="+mn-ea"/>
                <a:cs typeface="Times New Roman" panose="02020603050405020304" pitchFamily="18" charset="0"/>
              </a:rPr>
              <a:t>not be having arguments over who is paying for what</a:t>
            </a:r>
            <a:r>
              <a:rPr kumimoji="0" lang="en-US" sz="1000" b="0" i="1" u="none" strike="noStrike" kern="1200" cap="none" spc="0" normalizeH="0" baseline="0" noProof="0" dirty="0">
                <a:ln>
                  <a:noFill/>
                </a:ln>
                <a:solidFill>
                  <a:srgbClr val="000000"/>
                </a:solidFill>
                <a:effectLst/>
                <a:uLnTx/>
                <a:uFillTx/>
                <a:latin typeface="Calibri" panose="020F0502020204030204"/>
                <a:ea typeface="+mn-ea"/>
                <a:cs typeface="+mn-cs"/>
              </a:rPr>
              <a:t>, we would not be looking at personal or organisational positions and priorities only.”</a:t>
            </a:r>
            <a:endParaRPr kumimoji="0" lang="en-GB" sz="1000" b="0" i="1" u="none" strike="noStrike" kern="1200" cap="none" spc="0" normalizeH="0" baseline="0" noProof="0" dirty="0">
              <a:ln>
                <a:noFill/>
              </a:ln>
              <a:solidFill>
                <a:srgbClr val="000000"/>
              </a:solidFill>
              <a:effectLst/>
              <a:uLnTx/>
              <a:uFillTx/>
              <a:latin typeface="Calibri" panose="020F0502020204030204"/>
              <a:ea typeface="+mn-ea"/>
              <a:cs typeface="+mn-cs"/>
            </a:endParaRPr>
          </a:p>
        </p:txBody>
      </p:sp>
      <p:sp>
        <p:nvSpPr>
          <p:cNvPr id="40" name="TextBox 39">
            <a:extLst>
              <a:ext uri="{FF2B5EF4-FFF2-40B4-BE49-F238E27FC236}">
                <a16:creationId xmlns:a16="http://schemas.microsoft.com/office/drawing/2014/main" id="{B5B4C402-79B1-4C60-AEF2-C189D56DFDB7}"/>
              </a:ext>
            </a:extLst>
          </p:cNvPr>
          <p:cNvSpPr txBox="1"/>
          <p:nvPr/>
        </p:nvSpPr>
        <p:spPr>
          <a:xfrm>
            <a:off x="337854" y="1830354"/>
            <a:ext cx="5621771" cy="707886"/>
          </a:xfrm>
          <a:prstGeom prst="rect">
            <a:avLst/>
          </a:prstGeom>
          <a:noFill/>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000" b="0" i="1" u="none" strike="noStrike" kern="1200" cap="none" spc="0" normalizeH="0" baseline="0" noProof="0" dirty="0">
                <a:ln>
                  <a:noFill/>
                </a:ln>
                <a:solidFill>
                  <a:srgbClr val="000000"/>
                </a:solidFill>
                <a:effectLst/>
                <a:uLnTx/>
                <a:uFillTx/>
                <a:latin typeface="Calibri" panose="020F0502020204030204"/>
                <a:ea typeface="+mn-ea"/>
                <a:cs typeface="+mn-cs"/>
              </a:rPr>
              <a:t>“Firstly, you would start to see a </a:t>
            </a:r>
            <a:r>
              <a:rPr kumimoji="0" lang="en-US" sz="1000" b="1" i="0" u="none" strike="noStrike" kern="1200" cap="none" spc="0" normalizeH="0" baseline="0" noProof="0" dirty="0">
                <a:ln>
                  <a:noFill/>
                </a:ln>
                <a:solidFill>
                  <a:srgbClr val="AF5EA1"/>
                </a:solidFill>
                <a:effectLst/>
                <a:uLnTx/>
                <a:uFillTx/>
                <a:latin typeface="Calibri" panose="020F0502020204030204"/>
                <a:ea typeface="+mn-ea"/>
                <a:cs typeface="Times New Roman" panose="02020603050405020304" pitchFamily="18" charset="0"/>
              </a:rPr>
              <a:t>shift in what we call the life course</a:t>
            </a:r>
            <a:r>
              <a:rPr kumimoji="0" lang="en-US" sz="1000" b="0" i="1" u="none" strike="noStrike" kern="1200" cap="none" spc="0" normalizeH="0" baseline="0" noProof="0" dirty="0">
                <a:ln>
                  <a:noFill/>
                </a:ln>
                <a:solidFill>
                  <a:srgbClr val="000000"/>
                </a:solidFill>
                <a:effectLst/>
                <a:uLnTx/>
                <a:uFillTx/>
                <a:latin typeface="Calibri" panose="020F0502020204030204"/>
                <a:ea typeface="+mn-ea"/>
                <a:cs typeface="+mn-cs"/>
              </a:rPr>
              <a:t>. Second thing is the primary interventions will be prevention. Third thing is when you go to see GP and you need help with benefits or housing, the GP can't just refer you to the council website, there will be an integrated joined-up service they can refer to.”</a:t>
            </a:r>
            <a:endParaRPr kumimoji="0" lang="en-GB" sz="1000" b="0" i="1" u="none" strike="noStrike" kern="1200" cap="none" spc="0" normalizeH="0" baseline="0" noProof="0" dirty="0">
              <a:ln>
                <a:noFill/>
              </a:ln>
              <a:solidFill>
                <a:srgbClr val="000000"/>
              </a:solidFill>
              <a:effectLst/>
              <a:uLnTx/>
              <a:uFillTx/>
              <a:latin typeface="Calibri" panose="020F0502020204030204"/>
              <a:ea typeface="+mn-ea"/>
              <a:cs typeface="+mn-cs"/>
            </a:endParaRPr>
          </a:p>
        </p:txBody>
      </p:sp>
      <p:sp>
        <p:nvSpPr>
          <p:cNvPr id="42" name="TextBox 41">
            <a:extLst>
              <a:ext uri="{FF2B5EF4-FFF2-40B4-BE49-F238E27FC236}">
                <a16:creationId xmlns:a16="http://schemas.microsoft.com/office/drawing/2014/main" id="{0109296F-6260-497C-BF6B-4B7D0D84CA55}"/>
              </a:ext>
            </a:extLst>
          </p:cNvPr>
          <p:cNvSpPr txBox="1"/>
          <p:nvPr/>
        </p:nvSpPr>
        <p:spPr>
          <a:xfrm>
            <a:off x="6115513" y="2362057"/>
            <a:ext cx="5621773" cy="553998"/>
          </a:xfrm>
          <a:prstGeom prst="rect">
            <a:avLst/>
          </a:prstGeom>
          <a:noFill/>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000" b="0" i="1" u="none" strike="noStrike" kern="1200" cap="none" spc="0" normalizeH="0" baseline="0" noProof="0" dirty="0">
                <a:ln>
                  <a:noFill/>
                </a:ln>
                <a:solidFill>
                  <a:srgbClr val="000000"/>
                </a:solidFill>
                <a:effectLst/>
                <a:uLnTx/>
                <a:uFillTx/>
                <a:latin typeface="Calibri" panose="020F0502020204030204"/>
                <a:ea typeface="+mn-ea"/>
                <a:cs typeface="+mn-cs"/>
              </a:rPr>
              <a:t>“Everything would be resident/patient focused. Only go to hospital for skills/equipment. [People] would have teams who can look after them in the community who are one team. They would have a lot of their own digital support so they can </a:t>
            </a:r>
            <a:r>
              <a:rPr kumimoji="0" lang="en-US" sz="1000" b="1" i="0" u="none" strike="noStrike" kern="1200" cap="none" spc="0" normalizeH="0" baseline="0" noProof="0" dirty="0">
                <a:ln>
                  <a:noFill/>
                </a:ln>
                <a:solidFill>
                  <a:srgbClr val="AF5EA1"/>
                </a:solidFill>
                <a:effectLst/>
                <a:uLnTx/>
                <a:uFillTx/>
                <a:latin typeface="Calibri" panose="020F0502020204030204"/>
                <a:ea typeface="+mn-ea"/>
                <a:cs typeface="Times New Roman" panose="02020603050405020304" pitchFamily="18" charset="0"/>
              </a:rPr>
              <a:t>manage their own long-term conditions </a:t>
            </a:r>
            <a:r>
              <a:rPr kumimoji="0" lang="en-US" sz="1000" b="0" i="1" u="none" strike="noStrike" kern="1200" cap="none" spc="0" normalizeH="0" baseline="0" noProof="0" dirty="0">
                <a:ln>
                  <a:noFill/>
                </a:ln>
                <a:solidFill>
                  <a:srgbClr val="000000"/>
                </a:solidFill>
                <a:effectLst/>
                <a:uLnTx/>
                <a:uFillTx/>
                <a:latin typeface="Calibri" panose="020F0502020204030204"/>
                <a:ea typeface="+mn-ea"/>
                <a:cs typeface="+mn-cs"/>
              </a:rPr>
              <a:t>etc. social care problems etc.”</a:t>
            </a:r>
            <a:endParaRPr kumimoji="0" lang="en-GB" sz="1000" b="0" i="1" u="none" strike="noStrike" kern="1200" cap="none" spc="0" normalizeH="0" baseline="0" noProof="0" dirty="0">
              <a:ln>
                <a:noFill/>
              </a:ln>
              <a:solidFill>
                <a:srgbClr val="000000"/>
              </a:solidFill>
              <a:effectLst/>
              <a:uLnTx/>
              <a:uFillTx/>
              <a:latin typeface="Calibri" panose="020F0502020204030204"/>
              <a:ea typeface="+mn-ea"/>
              <a:cs typeface="+mn-cs"/>
            </a:endParaRPr>
          </a:p>
        </p:txBody>
      </p:sp>
      <p:sp>
        <p:nvSpPr>
          <p:cNvPr id="23" name="TextBox 22">
            <a:extLst>
              <a:ext uri="{FF2B5EF4-FFF2-40B4-BE49-F238E27FC236}">
                <a16:creationId xmlns:a16="http://schemas.microsoft.com/office/drawing/2014/main" id="{D48B4C48-AF97-4C46-BB9C-87A214D79728}"/>
              </a:ext>
            </a:extLst>
          </p:cNvPr>
          <p:cNvSpPr txBox="1"/>
          <p:nvPr/>
        </p:nvSpPr>
        <p:spPr>
          <a:xfrm>
            <a:off x="337854" y="3679333"/>
            <a:ext cx="5487910" cy="400110"/>
          </a:xfrm>
          <a:prstGeom prst="rect">
            <a:avLst/>
          </a:prstGeom>
          <a:noFill/>
        </p:spPr>
        <p:txBody>
          <a:bodyPr wrap="square" lIns="91440" tIns="45720" rIns="91440" bIns="45720" anchor="t">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000" b="0" i="1" u="none" strike="noStrike" kern="1200" cap="none" spc="0" normalizeH="0" baseline="0" noProof="0" dirty="0">
                <a:ln>
                  <a:noFill/>
                </a:ln>
                <a:solidFill>
                  <a:srgbClr val="000000"/>
                </a:solidFill>
                <a:effectLst/>
                <a:uLnTx/>
                <a:uFillTx/>
                <a:latin typeface="Calibri" panose="020F0502020204030204"/>
                <a:ea typeface="+mn-lt"/>
                <a:cs typeface="Calibri" panose="020F0502020204030204"/>
              </a:rPr>
              <a:t>"I think the word ‘system’ is key.</a:t>
            </a:r>
            <a:r>
              <a:rPr kumimoji="0" lang="en-US" sz="1000" b="0" i="1" u="none" strike="noStrike" kern="1200" cap="none" spc="0" normalizeH="0" baseline="0" noProof="0" dirty="0">
                <a:ln>
                  <a:noFill/>
                </a:ln>
                <a:solidFill>
                  <a:srgbClr val="AF5EA1"/>
                </a:solidFill>
                <a:effectLst/>
                <a:uLnTx/>
                <a:uFillTx/>
                <a:latin typeface="Calibri" panose="020F0502020204030204"/>
                <a:ea typeface="+mn-lt"/>
                <a:cs typeface="Calibri" panose="020F0502020204030204"/>
              </a:rPr>
              <a:t> </a:t>
            </a:r>
            <a:r>
              <a:rPr kumimoji="0" lang="en-US" sz="1000" b="1" i="0" u="none" strike="noStrike" kern="1200" cap="none" spc="0" normalizeH="0" baseline="0" noProof="0" dirty="0">
                <a:ln>
                  <a:noFill/>
                </a:ln>
                <a:solidFill>
                  <a:srgbClr val="AF5EA1"/>
                </a:solidFill>
                <a:effectLst/>
                <a:uLnTx/>
                <a:uFillTx/>
                <a:latin typeface="Calibri" panose="020F0502020204030204"/>
                <a:ea typeface="+mn-lt"/>
                <a:cs typeface="Calibri" panose="020F0502020204030204"/>
              </a:rPr>
              <a:t>Being part of a system</a:t>
            </a:r>
            <a:r>
              <a:rPr kumimoji="0" lang="en-US" sz="1000" b="0" i="1" u="none" strike="noStrike" kern="1200" cap="none" spc="0" normalizeH="0" baseline="0" noProof="0" dirty="0">
                <a:ln>
                  <a:noFill/>
                </a:ln>
                <a:solidFill>
                  <a:srgbClr val="000000"/>
                </a:solidFill>
                <a:effectLst/>
                <a:uLnTx/>
                <a:uFillTx/>
                <a:latin typeface="Calibri" panose="020F0502020204030204"/>
                <a:ea typeface="+mn-lt"/>
                <a:cs typeface="Calibri" panose="020F0502020204030204"/>
              </a:rPr>
              <a:t> implies everyone, including the CVS, is present and that resources are allocated by and within the system."</a:t>
            </a:r>
            <a:endParaRPr kumimoji="0" lang="en-US" sz="1800" b="0" i="1" u="none" strike="noStrike" kern="1200" cap="none" spc="0" normalizeH="0" baseline="0" noProof="0" dirty="0">
              <a:ln>
                <a:noFill/>
              </a:ln>
              <a:solidFill>
                <a:srgbClr val="000000"/>
              </a:solidFill>
              <a:effectLst/>
              <a:uLnTx/>
              <a:uFillTx/>
              <a:latin typeface="Calibri" panose="020F0502020204030204"/>
              <a:ea typeface="+mn-ea"/>
              <a:cs typeface="+mn-cs"/>
            </a:endParaRPr>
          </a:p>
        </p:txBody>
      </p:sp>
      <p:sp>
        <p:nvSpPr>
          <p:cNvPr id="25" name="TextBox 24">
            <a:extLst>
              <a:ext uri="{FF2B5EF4-FFF2-40B4-BE49-F238E27FC236}">
                <a16:creationId xmlns:a16="http://schemas.microsoft.com/office/drawing/2014/main" id="{E31CC2E0-33EC-4905-8B3E-7D5696B96DA5}"/>
              </a:ext>
            </a:extLst>
          </p:cNvPr>
          <p:cNvSpPr txBox="1"/>
          <p:nvPr/>
        </p:nvSpPr>
        <p:spPr>
          <a:xfrm>
            <a:off x="6115513" y="2897503"/>
            <a:ext cx="5621773" cy="553998"/>
          </a:xfrm>
          <a:prstGeom prst="rect">
            <a:avLst/>
          </a:prstGeom>
          <a:noFill/>
        </p:spPr>
        <p:txBody>
          <a:bodyPr wrap="square" lIns="91440" tIns="45720" rIns="91440" bIns="45720" anchor="t">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1000" b="0" i="1" u="none" strike="noStrike" kern="1200" cap="none" spc="0" normalizeH="0" baseline="0" noProof="0" dirty="0">
                <a:ln>
                  <a:noFill/>
                </a:ln>
                <a:solidFill>
                  <a:srgbClr val="000000"/>
                </a:solidFill>
                <a:effectLst/>
                <a:uLnTx/>
                <a:uFillTx/>
                <a:latin typeface="Calibri" panose="020F0502020204030204"/>
                <a:ea typeface="+mn-lt"/>
                <a:cs typeface="Calibri" panose="020F0502020204030204"/>
              </a:rPr>
              <a:t>"For me, the two key principles are: 1. What gets tackled is what matters to you, built on </a:t>
            </a:r>
            <a:r>
              <a:rPr kumimoji="0" lang="en-GB" sz="1000" b="1" i="0" u="none" strike="noStrike" kern="1200" cap="none" spc="0" normalizeH="0" baseline="0" noProof="0" dirty="0">
                <a:ln>
                  <a:noFill/>
                </a:ln>
                <a:solidFill>
                  <a:srgbClr val="AF5EA1"/>
                </a:solidFill>
                <a:effectLst/>
                <a:uLnTx/>
                <a:uFillTx/>
                <a:latin typeface="Calibri" panose="020F0502020204030204"/>
                <a:ea typeface="+mn-lt"/>
                <a:cs typeface="Calibri" panose="020F0502020204030204"/>
              </a:rPr>
              <a:t>needs of individuals rather than services</a:t>
            </a:r>
            <a:r>
              <a:rPr kumimoji="0" lang="en-GB" sz="1000" b="0" i="1" u="none" strike="noStrike" kern="1200" cap="none" spc="0" normalizeH="0" baseline="0" noProof="0" dirty="0">
                <a:ln>
                  <a:noFill/>
                </a:ln>
                <a:solidFill>
                  <a:srgbClr val="000000"/>
                </a:solidFill>
                <a:effectLst/>
                <a:uLnTx/>
                <a:uFillTx/>
                <a:latin typeface="Calibri" panose="020F0502020204030204"/>
                <a:ea typeface="+mn-lt"/>
                <a:cs typeface="Calibri" panose="020F0502020204030204"/>
              </a:rPr>
              <a:t>. 2. The person you see is the person who can help you solve all your issues, not just the one they specialise in."</a:t>
            </a:r>
            <a:endParaRPr kumimoji="0" lang="en-US" sz="1800" b="0" i="1" u="none" strike="noStrike" kern="1200" cap="none" spc="0" normalizeH="0" baseline="0" noProof="0" dirty="0">
              <a:ln>
                <a:noFill/>
              </a:ln>
              <a:solidFill>
                <a:srgbClr val="000000"/>
              </a:solidFill>
              <a:effectLst/>
              <a:uLnTx/>
              <a:uFillTx/>
              <a:latin typeface="Calibri" panose="020F0502020204030204"/>
              <a:ea typeface="+mn-ea"/>
              <a:cs typeface="+mn-cs"/>
            </a:endParaRPr>
          </a:p>
        </p:txBody>
      </p:sp>
      <p:sp>
        <p:nvSpPr>
          <p:cNvPr id="2" name="Text Placeholder 1">
            <a:extLst>
              <a:ext uri="{FF2B5EF4-FFF2-40B4-BE49-F238E27FC236}">
                <a16:creationId xmlns:a16="http://schemas.microsoft.com/office/drawing/2014/main" id="{289802B0-5C54-4571-86B9-1E1431C60863}"/>
              </a:ext>
            </a:extLst>
          </p:cNvPr>
          <p:cNvSpPr>
            <a:spLocks noGrp="1"/>
          </p:cNvSpPr>
          <p:nvPr>
            <p:ph type="body" sz="quarter" idx="18"/>
          </p:nvPr>
        </p:nvSpPr>
        <p:spPr/>
        <p:txBody>
          <a:bodyPr>
            <a:normAutofit/>
          </a:bodyPr>
          <a:lstStyle/>
          <a:p>
            <a:r>
              <a:rPr lang="en-US" dirty="0"/>
              <a:t>Where we would like get to in the next 10 years</a:t>
            </a:r>
            <a:endParaRPr lang="en-GB" dirty="0"/>
          </a:p>
        </p:txBody>
      </p:sp>
      <p:sp>
        <p:nvSpPr>
          <p:cNvPr id="29" name="Slide Number Placeholder 11">
            <a:extLst>
              <a:ext uri="{FF2B5EF4-FFF2-40B4-BE49-F238E27FC236}">
                <a16:creationId xmlns:a16="http://schemas.microsoft.com/office/drawing/2014/main" id="{EC327528-4E4F-4DFF-A6D5-9024DEE33911}"/>
              </a:ext>
            </a:extLst>
          </p:cNvPr>
          <p:cNvSpPr txBox="1">
            <a:spLocks/>
          </p:cNvSpPr>
          <p:nvPr/>
        </p:nvSpPr>
        <p:spPr>
          <a:xfrm>
            <a:off x="3560" y="6662955"/>
            <a:ext cx="468000" cy="172068"/>
          </a:xfrm>
          <a:prstGeom prst="rect">
            <a:avLst/>
          </a:prstGeom>
        </p:spPr>
        <p:txBody>
          <a:bodyPr anchor="ctr"/>
          <a:lstStyle>
            <a:defPPr>
              <a:defRPr lang="en-US"/>
            </a:defPPr>
            <a:lvl1pPr marL="0" algn="ctr" defTabSz="914400" rtl="0" eaLnBrk="1" latinLnBrk="0" hangingPunct="1">
              <a:defRPr sz="1800" kern="1200">
                <a:solidFill>
                  <a:schemeClr val="bg1"/>
                </a:solidFill>
                <a:latin typeface="Century Gothic" charset="0"/>
                <a:ea typeface="Century Gothic" charset="0"/>
                <a:cs typeface="Century Gothic"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fld id="{BC3BBC56-5B77-964C-A5B4-F225189E1B1A}" type="slidenum">
              <a:rPr lang="en-US" sz="800" i="0" smtClean="0">
                <a:solidFill>
                  <a:schemeClr val="tx1"/>
                </a:solidFill>
              </a:rPr>
              <a:pPr algn="l"/>
              <a:t>16</a:t>
            </a:fld>
            <a:endParaRPr lang="en-US" sz="800" i="0" dirty="0">
              <a:solidFill>
                <a:schemeClr val="tx1"/>
              </a:solidFill>
            </a:endParaRPr>
          </a:p>
        </p:txBody>
      </p:sp>
      <p:sp>
        <p:nvSpPr>
          <p:cNvPr id="33" name="Rectangle 32">
            <a:extLst>
              <a:ext uri="{FF2B5EF4-FFF2-40B4-BE49-F238E27FC236}">
                <a16:creationId xmlns:a16="http://schemas.microsoft.com/office/drawing/2014/main" id="{C7AE6A82-8987-4F85-BA3C-64F06BBFD82B}"/>
              </a:ext>
            </a:extLst>
          </p:cNvPr>
          <p:cNvSpPr/>
          <p:nvPr/>
        </p:nvSpPr>
        <p:spPr>
          <a:xfrm>
            <a:off x="10287001" y="0"/>
            <a:ext cx="1905000" cy="335908"/>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rIns="72000" rtlCol="0" anchor="ctr"/>
          <a:lstStyle/>
          <a:p>
            <a:r>
              <a:rPr lang="en-GB" sz="1400" dirty="0"/>
              <a:t>Engagement Summary</a:t>
            </a:r>
          </a:p>
        </p:txBody>
      </p:sp>
      <p:sp>
        <p:nvSpPr>
          <p:cNvPr id="31" name="TextBox 30">
            <a:extLst>
              <a:ext uri="{FF2B5EF4-FFF2-40B4-BE49-F238E27FC236}">
                <a16:creationId xmlns:a16="http://schemas.microsoft.com/office/drawing/2014/main" id="{413E9A1E-D3BE-4610-8A54-9BA0F70F6295}"/>
              </a:ext>
            </a:extLst>
          </p:cNvPr>
          <p:cNvSpPr txBox="1"/>
          <p:nvPr/>
        </p:nvSpPr>
        <p:spPr>
          <a:xfrm>
            <a:off x="10362848" y="6619951"/>
            <a:ext cx="1825592" cy="246221"/>
          </a:xfrm>
          <a:prstGeom prst="rect">
            <a:avLst/>
          </a:prstGeom>
          <a:noFill/>
        </p:spPr>
        <p:txBody>
          <a:bodyPr wrap="square">
            <a:spAutoFit/>
          </a:bodyPr>
          <a:lstStyle/>
          <a:p>
            <a:r>
              <a:rPr lang="en-US" sz="1000" i="1" dirty="0"/>
              <a:t>Source: Stakeholder interviews</a:t>
            </a:r>
          </a:p>
        </p:txBody>
      </p:sp>
    </p:spTree>
    <p:extLst>
      <p:ext uri="{BB962C8B-B14F-4D97-AF65-F5344CB8AC3E}">
        <p14:creationId xmlns:p14="http://schemas.microsoft.com/office/powerpoint/2010/main" val="242867312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Rectangle 26">
            <a:extLst>
              <a:ext uri="{FF2B5EF4-FFF2-40B4-BE49-F238E27FC236}">
                <a16:creationId xmlns:a16="http://schemas.microsoft.com/office/drawing/2014/main" id="{88BAE533-7387-49AF-91FF-A1423C13E2EA}"/>
              </a:ext>
            </a:extLst>
          </p:cNvPr>
          <p:cNvSpPr/>
          <p:nvPr/>
        </p:nvSpPr>
        <p:spPr>
          <a:xfrm>
            <a:off x="7820025" y="0"/>
            <a:ext cx="4371975"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latin typeface="Century Gothic" charset="0"/>
              <a:ea typeface="Century Gothic" charset="0"/>
              <a:cs typeface="Century Gothic" charset="0"/>
            </a:endParaRPr>
          </a:p>
        </p:txBody>
      </p:sp>
      <p:sp>
        <p:nvSpPr>
          <p:cNvPr id="2" name="Text Placeholder 1">
            <a:extLst>
              <a:ext uri="{FF2B5EF4-FFF2-40B4-BE49-F238E27FC236}">
                <a16:creationId xmlns:a16="http://schemas.microsoft.com/office/drawing/2014/main" id="{289802B0-5C54-4571-86B9-1E1431C60863}"/>
              </a:ext>
            </a:extLst>
          </p:cNvPr>
          <p:cNvSpPr>
            <a:spLocks noGrp="1"/>
          </p:cNvSpPr>
          <p:nvPr>
            <p:ph type="body" sz="quarter" idx="18"/>
          </p:nvPr>
        </p:nvSpPr>
        <p:spPr>
          <a:xfrm>
            <a:off x="337854" y="357000"/>
            <a:ext cx="10580349" cy="744538"/>
          </a:xfrm>
        </p:spPr>
        <p:txBody>
          <a:bodyPr>
            <a:noAutofit/>
          </a:bodyPr>
          <a:lstStyle/>
          <a:p>
            <a:r>
              <a:rPr lang="en-US" dirty="0"/>
              <a:t>Why can’t we… </a:t>
            </a:r>
            <a:r>
              <a:rPr lang="en-GB" dirty="0"/>
              <a:t>accelerate integration, building on the lessons of the pandemic</a:t>
            </a:r>
            <a:r>
              <a:rPr lang="en-US" dirty="0"/>
              <a:t>?</a:t>
            </a:r>
            <a:endParaRPr lang="en-GB" dirty="0"/>
          </a:p>
        </p:txBody>
      </p:sp>
      <p:sp>
        <p:nvSpPr>
          <p:cNvPr id="33" name="Rectangle 32">
            <a:extLst>
              <a:ext uri="{FF2B5EF4-FFF2-40B4-BE49-F238E27FC236}">
                <a16:creationId xmlns:a16="http://schemas.microsoft.com/office/drawing/2014/main" id="{C7AE6A82-8987-4F85-BA3C-64F06BBFD82B}"/>
              </a:ext>
            </a:extLst>
          </p:cNvPr>
          <p:cNvSpPr/>
          <p:nvPr/>
        </p:nvSpPr>
        <p:spPr>
          <a:xfrm>
            <a:off x="10287001" y="0"/>
            <a:ext cx="1905000" cy="335908"/>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rIns="72000" rtlCol="0" anchor="ctr"/>
          <a:lstStyle/>
          <a:p>
            <a:r>
              <a:rPr lang="en-GB" sz="1400" dirty="0"/>
              <a:t>Engagement Summary</a:t>
            </a:r>
          </a:p>
        </p:txBody>
      </p:sp>
      <p:sp>
        <p:nvSpPr>
          <p:cNvPr id="31" name="TextBox 30">
            <a:extLst>
              <a:ext uri="{FF2B5EF4-FFF2-40B4-BE49-F238E27FC236}">
                <a16:creationId xmlns:a16="http://schemas.microsoft.com/office/drawing/2014/main" id="{A068E7D5-C820-43D6-8D5A-F57F985A29FC}"/>
              </a:ext>
            </a:extLst>
          </p:cNvPr>
          <p:cNvSpPr txBox="1"/>
          <p:nvPr/>
        </p:nvSpPr>
        <p:spPr>
          <a:xfrm>
            <a:off x="350555" y="1285441"/>
            <a:ext cx="10888946" cy="5334794"/>
          </a:xfrm>
          <a:prstGeom prst="rect">
            <a:avLst/>
          </a:prstGeom>
          <a:noFill/>
        </p:spPr>
        <p:txBody>
          <a:bodyPr wrap="square">
            <a:spAutoFit/>
          </a:bodyPr>
          <a:lstStyle/>
          <a:p>
            <a:pPr marL="0" marR="0" lvl="0" indent="0" algn="l" defTabSz="457200" rtl="0" eaLnBrk="1" fontAlgn="auto" latinLnBrk="0" hangingPunct="1">
              <a:lnSpc>
                <a:spcPct val="100000"/>
              </a:lnSpc>
              <a:spcBef>
                <a:spcPts val="0"/>
              </a:spcBef>
              <a:spcAft>
                <a:spcPts val="500"/>
              </a:spcAft>
              <a:buClrTx/>
              <a:buSzTx/>
              <a:buFontTx/>
              <a:buNone/>
              <a:tabLst/>
              <a:defRPr/>
            </a:pPr>
            <a:r>
              <a:rPr kumimoji="0" lang="en-US" sz="1200" b="1" u="none" strike="noStrike" kern="1200" cap="none" spc="0" normalizeH="0" baseline="0" noProof="0" dirty="0">
                <a:ln>
                  <a:noFill/>
                </a:ln>
                <a:solidFill>
                  <a:srgbClr val="000000"/>
                </a:solidFill>
                <a:effectLst/>
                <a:uLnTx/>
                <a:uFillTx/>
                <a:latin typeface="Calibri" panose="020F0502020204030204"/>
                <a:ea typeface="+mn-ea"/>
                <a:cs typeface="+mn-cs"/>
              </a:rPr>
              <a:t>The “why can’t we…” approach to the challenges </a:t>
            </a:r>
            <a:r>
              <a:rPr lang="en-US" sz="1200" b="1" dirty="0">
                <a:solidFill>
                  <a:srgbClr val="000000"/>
                </a:solidFill>
                <a:latin typeface="Calibri" panose="020F0502020204030204"/>
              </a:rPr>
              <a:t>around</a:t>
            </a:r>
            <a:r>
              <a:rPr kumimoji="0" lang="en-US" sz="1200" b="1" u="none" strike="noStrike" kern="1200" cap="none" spc="0" normalizeH="0" baseline="0" noProof="0" dirty="0">
                <a:ln>
                  <a:noFill/>
                </a:ln>
                <a:solidFill>
                  <a:srgbClr val="000000"/>
                </a:solidFill>
                <a:effectLst/>
                <a:uLnTx/>
                <a:uFillTx/>
                <a:latin typeface="Calibri" panose="020F0502020204030204"/>
                <a:ea typeface="+mn-ea"/>
                <a:cs typeface="+mn-cs"/>
              </a:rPr>
              <a:t> accelerating integration, addressing health inequalities and improving outcomes for all Londoners is explored further in Section 3.  Some of the key challenges and barriers which were cited by the over 100 contributors to this report included:</a:t>
            </a:r>
          </a:p>
          <a:p>
            <a:pPr marL="0" marR="0" lvl="0" indent="0" algn="l" defTabSz="457200" rtl="0" eaLnBrk="1" fontAlgn="auto" latinLnBrk="0" hangingPunct="1">
              <a:lnSpc>
                <a:spcPct val="100000"/>
              </a:lnSpc>
              <a:spcBef>
                <a:spcPts val="600"/>
              </a:spcBef>
              <a:spcAft>
                <a:spcPts val="600"/>
              </a:spcAft>
              <a:buClrTx/>
              <a:buSzTx/>
              <a:buFontTx/>
              <a:buNone/>
              <a:tabLst/>
              <a:defRPr/>
            </a:pPr>
            <a:r>
              <a:rPr kumimoji="0" lang="en-US" sz="1050" b="1" u="none" strike="noStrike" kern="1200" cap="none" spc="0" normalizeH="0" baseline="0" noProof="0" dirty="0">
                <a:ln>
                  <a:noFill/>
                </a:ln>
                <a:solidFill>
                  <a:srgbClr val="FF0000"/>
                </a:solidFill>
                <a:effectLst/>
                <a:uLnTx/>
                <a:uFillTx/>
                <a:latin typeface="Calibri" panose="020F0502020204030204"/>
                <a:ea typeface="+mn-ea"/>
                <a:cs typeface="+mn-cs"/>
              </a:rPr>
              <a:t>Perceptions that existing and emerging structures would stand in the way – “we would do this, but for…”</a:t>
            </a:r>
          </a:p>
          <a:p>
            <a:pPr marL="171450" marR="0" lvl="0" indent="-171450" algn="l" defTabSz="457200" rtl="0" eaLnBrk="1" fontAlgn="auto" latinLnBrk="0" hangingPunct="1">
              <a:lnSpc>
                <a:spcPct val="100000"/>
              </a:lnSpc>
              <a:spcBef>
                <a:spcPts val="0"/>
              </a:spcBef>
              <a:buClrTx/>
              <a:buSzTx/>
              <a:buFont typeface="Arial" panose="020B0604020202020204" pitchFamily="34" charset="0"/>
              <a:buChar char="•"/>
              <a:tabLst/>
              <a:defRPr/>
            </a:pPr>
            <a:r>
              <a:rPr kumimoji="0" lang="en-US" sz="1000" b="0" i="1" u="none" strike="noStrike" kern="1200" cap="none" spc="0" normalizeH="0" baseline="0" noProof="0" dirty="0">
                <a:ln>
                  <a:noFill/>
                </a:ln>
                <a:solidFill>
                  <a:srgbClr val="000000"/>
                </a:solidFill>
                <a:effectLst/>
                <a:uLnTx/>
                <a:uFillTx/>
                <a:latin typeface="Calibri" panose="020F0502020204030204"/>
                <a:ea typeface="+mn-ea"/>
                <a:cs typeface="+mn-cs"/>
              </a:rPr>
              <a:t>National </a:t>
            </a:r>
          </a:p>
          <a:p>
            <a:pPr marL="171450" marR="0" lvl="0" indent="-171450" algn="l" defTabSz="457200" rtl="0" eaLnBrk="1" fontAlgn="auto" latinLnBrk="0" hangingPunct="1">
              <a:lnSpc>
                <a:spcPct val="100000"/>
              </a:lnSpc>
              <a:spcBef>
                <a:spcPts val="0"/>
              </a:spcBef>
              <a:buClrTx/>
              <a:buSzTx/>
              <a:buFont typeface="Arial" panose="020B0604020202020204" pitchFamily="34" charset="0"/>
              <a:buChar char="•"/>
              <a:tabLst/>
              <a:defRPr/>
            </a:pPr>
            <a:r>
              <a:rPr lang="en-US" sz="1000" i="1" dirty="0">
                <a:solidFill>
                  <a:srgbClr val="000000"/>
                </a:solidFill>
                <a:latin typeface="Calibri" panose="020F0502020204030204"/>
              </a:rPr>
              <a:t>The Region</a:t>
            </a:r>
          </a:p>
          <a:p>
            <a:pPr marL="171450" indent="-171450">
              <a:buFont typeface="Arial" panose="020B0604020202020204" pitchFamily="34" charset="0"/>
              <a:buChar char="•"/>
              <a:defRPr/>
            </a:pPr>
            <a:r>
              <a:rPr lang="en-US" sz="1000" i="1" dirty="0">
                <a:solidFill>
                  <a:srgbClr val="000000"/>
                </a:solidFill>
                <a:latin typeface="Calibri" panose="020F0502020204030204"/>
              </a:rPr>
              <a:t>Our Integrated Care System</a:t>
            </a:r>
          </a:p>
          <a:p>
            <a:pPr marL="171450" marR="0" lvl="0" indent="-171450" algn="l" defTabSz="457200" rtl="0" eaLnBrk="1" fontAlgn="auto" latinLnBrk="0" hangingPunct="1">
              <a:lnSpc>
                <a:spcPct val="100000"/>
              </a:lnSpc>
              <a:spcBef>
                <a:spcPts val="0"/>
              </a:spcBef>
              <a:buClrTx/>
              <a:buSzTx/>
              <a:buFont typeface="Arial" panose="020B0604020202020204" pitchFamily="34" charset="0"/>
              <a:buChar char="•"/>
              <a:tabLst/>
              <a:defRPr/>
            </a:pPr>
            <a:r>
              <a:rPr kumimoji="0" lang="en-US" sz="1000" b="0" i="1" u="none" strike="noStrike" kern="1200" cap="none" spc="0" normalizeH="0" baseline="0" noProof="0" dirty="0">
                <a:ln>
                  <a:noFill/>
                </a:ln>
                <a:solidFill>
                  <a:srgbClr val="000000"/>
                </a:solidFill>
                <a:effectLst/>
                <a:uLnTx/>
                <a:uFillTx/>
                <a:latin typeface="Calibri" panose="020F0502020204030204"/>
                <a:ea typeface="+mn-ea"/>
                <a:cs typeface="+mn-cs"/>
              </a:rPr>
              <a:t>Our Integrated Care Partnerships</a:t>
            </a:r>
          </a:p>
          <a:p>
            <a:pPr marL="171450" marR="0" lvl="0" indent="-171450" algn="l" defTabSz="457200" rtl="0" eaLnBrk="1" fontAlgn="auto" latinLnBrk="0" hangingPunct="1">
              <a:lnSpc>
                <a:spcPct val="100000"/>
              </a:lnSpc>
              <a:spcBef>
                <a:spcPts val="0"/>
              </a:spcBef>
              <a:buClrTx/>
              <a:buSzTx/>
              <a:buFont typeface="Arial" panose="020B0604020202020204" pitchFamily="34" charset="0"/>
              <a:buChar char="•"/>
              <a:tabLst/>
              <a:defRPr/>
            </a:pPr>
            <a:r>
              <a:rPr lang="en-US" sz="1000" i="1" dirty="0">
                <a:solidFill>
                  <a:srgbClr val="000000"/>
                </a:solidFill>
                <a:latin typeface="Calibri" panose="020F0502020204030204"/>
              </a:rPr>
              <a:t>The Local Authority</a:t>
            </a:r>
          </a:p>
          <a:p>
            <a:pPr marL="171450" marR="0" lvl="0" indent="-171450" algn="l" defTabSz="457200" rtl="0" eaLnBrk="1" fontAlgn="auto" latinLnBrk="0" hangingPunct="1">
              <a:lnSpc>
                <a:spcPct val="100000"/>
              </a:lnSpc>
              <a:spcBef>
                <a:spcPts val="0"/>
              </a:spcBef>
              <a:spcAft>
                <a:spcPts val="200"/>
              </a:spcAft>
              <a:buClrTx/>
              <a:buSzTx/>
              <a:buFont typeface="Arial" panose="020B0604020202020204" pitchFamily="34" charset="0"/>
              <a:buChar char="•"/>
              <a:tabLst/>
              <a:defRPr/>
            </a:pPr>
            <a:r>
              <a:rPr lang="en-US" sz="1000" i="1" dirty="0">
                <a:solidFill>
                  <a:srgbClr val="000000"/>
                </a:solidFill>
                <a:latin typeface="Calibri" panose="020F0502020204030204"/>
              </a:rPr>
              <a:t>The Primary Care Networks</a:t>
            </a:r>
          </a:p>
          <a:p>
            <a:pPr marL="0" marR="0" lvl="0" indent="0" algn="l" defTabSz="457200" rtl="0" eaLnBrk="1" fontAlgn="auto" latinLnBrk="0" hangingPunct="1">
              <a:lnSpc>
                <a:spcPct val="100000"/>
              </a:lnSpc>
              <a:spcBef>
                <a:spcPts val="600"/>
              </a:spcBef>
              <a:spcAft>
                <a:spcPts val="600"/>
              </a:spcAft>
              <a:buClrTx/>
              <a:buSzTx/>
              <a:buFontTx/>
              <a:buNone/>
              <a:tabLst/>
              <a:defRPr/>
            </a:pPr>
            <a:r>
              <a:rPr kumimoji="0" lang="en-US" sz="1050" b="1" u="none" strike="noStrike" kern="1200" cap="none" spc="0" normalizeH="0" baseline="0" noProof="0" dirty="0">
                <a:ln>
                  <a:noFill/>
                </a:ln>
                <a:solidFill>
                  <a:srgbClr val="FF0000"/>
                </a:solidFill>
                <a:effectLst/>
                <a:uLnTx/>
                <a:uFillTx/>
                <a:latin typeface="Calibri" panose="020F0502020204030204"/>
                <a:ea typeface="+mn-ea"/>
                <a:cs typeface="+mn-cs"/>
              </a:rPr>
              <a:t>Competing priorities and pressures will undermine the gains achieved during the pandemic as people return to “business-as-usual”</a:t>
            </a:r>
          </a:p>
          <a:p>
            <a:pPr marL="171450" marR="0" lvl="0" indent="-171450" algn="l" defTabSz="457200" rtl="0" eaLnBrk="1" fontAlgn="auto" latinLnBrk="0" hangingPunct="1">
              <a:lnSpc>
                <a:spcPct val="100000"/>
              </a:lnSpc>
              <a:spcBef>
                <a:spcPts val="0"/>
              </a:spcBef>
              <a:buClrTx/>
              <a:buSzTx/>
              <a:buFont typeface="Arial" panose="020B0604020202020204" pitchFamily="34" charset="0"/>
              <a:buChar char="•"/>
              <a:tabLst/>
              <a:defRPr/>
            </a:pPr>
            <a:r>
              <a:rPr kumimoji="0" lang="en-US" sz="1000" b="0" i="1" u="none" strike="noStrike" kern="1200" cap="none" spc="0" normalizeH="0" baseline="0" noProof="0" dirty="0">
                <a:ln>
                  <a:noFill/>
                </a:ln>
                <a:solidFill>
                  <a:srgbClr val="000000"/>
                </a:solidFill>
                <a:effectLst/>
                <a:uLnTx/>
                <a:uFillTx/>
                <a:latin typeface="Calibri" panose="020F0502020204030204"/>
                <a:ea typeface="+mn-ea"/>
                <a:cs typeface="+mn-cs"/>
              </a:rPr>
              <a:t>The need to tackle waiting lists and restore elective care</a:t>
            </a:r>
          </a:p>
          <a:p>
            <a:pPr marL="171450" marR="0" lvl="0" indent="-171450" algn="l" defTabSz="457200" rtl="0" eaLnBrk="1" fontAlgn="auto" latinLnBrk="0" hangingPunct="1">
              <a:lnSpc>
                <a:spcPct val="100000"/>
              </a:lnSpc>
              <a:spcBef>
                <a:spcPts val="0"/>
              </a:spcBef>
              <a:buClrTx/>
              <a:buSzTx/>
              <a:buFont typeface="Arial" panose="020B0604020202020204" pitchFamily="34" charset="0"/>
              <a:buChar char="•"/>
              <a:tabLst/>
              <a:defRPr/>
            </a:pPr>
            <a:r>
              <a:rPr kumimoji="0" lang="en-US" sz="1000" b="0" i="1" u="none" strike="noStrike" kern="1200" cap="none" spc="0" normalizeH="0" baseline="0" noProof="0" dirty="0">
                <a:ln>
                  <a:noFill/>
                </a:ln>
                <a:solidFill>
                  <a:srgbClr val="000000"/>
                </a:solidFill>
                <a:effectLst/>
                <a:uLnTx/>
                <a:uFillTx/>
                <a:latin typeface="Calibri" panose="020F0502020204030204"/>
                <a:ea typeface="+mn-ea"/>
                <a:cs typeface="+mn-cs"/>
              </a:rPr>
              <a:t>In</a:t>
            </a:r>
            <a:r>
              <a:rPr lang="en-US" sz="1000" i="1" dirty="0">
                <a:solidFill>
                  <a:srgbClr val="000000"/>
                </a:solidFill>
                <a:latin typeface="Calibri" panose="020F0502020204030204"/>
              </a:rPr>
              <a:t>creased demand and a lack of funding for local authority and voluntary and community services</a:t>
            </a:r>
          </a:p>
          <a:p>
            <a:pPr marL="171450" marR="0" lvl="0" indent="-171450" algn="l" defTabSz="457200" rtl="0" eaLnBrk="1" fontAlgn="auto" latinLnBrk="0" hangingPunct="1">
              <a:lnSpc>
                <a:spcPct val="100000"/>
              </a:lnSpc>
              <a:spcBef>
                <a:spcPts val="0"/>
              </a:spcBef>
              <a:buClrTx/>
              <a:buSzTx/>
              <a:buFont typeface="Arial" panose="020B0604020202020204" pitchFamily="34" charset="0"/>
              <a:buChar char="•"/>
              <a:tabLst/>
              <a:defRPr/>
            </a:pPr>
            <a:r>
              <a:rPr lang="en-US" sz="1000" i="1" dirty="0">
                <a:solidFill>
                  <a:srgbClr val="000000"/>
                </a:solidFill>
                <a:latin typeface="Calibri" panose="020F0502020204030204"/>
              </a:rPr>
              <a:t>The challenges of restoring financial controls and financial sustainability across the NHS, and acute deficits</a:t>
            </a:r>
          </a:p>
          <a:p>
            <a:pPr marL="171450" marR="0" lvl="0" indent="-171450" algn="l" defTabSz="457200" rtl="0" eaLnBrk="1" fontAlgn="auto" latinLnBrk="0" hangingPunct="1">
              <a:lnSpc>
                <a:spcPct val="100000"/>
              </a:lnSpc>
              <a:spcBef>
                <a:spcPts val="0"/>
              </a:spcBef>
              <a:buClrTx/>
              <a:buSzTx/>
              <a:buFont typeface="Arial" panose="020B0604020202020204" pitchFamily="34" charset="0"/>
              <a:buChar char="•"/>
              <a:tabLst/>
              <a:defRPr/>
            </a:pPr>
            <a:r>
              <a:rPr lang="en-US" sz="1000" i="1" dirty="0">
                <a:solidFill>
                  <a:srgbClr val="000000"/>
                </a:solidFill>
                <a:latin typeface="Calibri" panose="020F0502020204030204"/>
              </a:rPr>
              <a:t>The competing pressures on GPs and broader primary care services</a:t>
            </a:r>
          </a:p>
          <a:p>
            <a:pPr marL="171450" marR="0" lvl="0" indent="-171450" algn="l" defTabSz="457200" rtl="0" eaLnBrk="1" fontAlgn="auto" latinLnBrk="0" hangingPunct="1">
              <a:lnSpc>
                <a:spcPct val="100000"/>
              </a:lnSpc>
              <a:spcBef>
                <a:spcPts val="0"/>
              </a:spcBef>
              <a:buClrTx/>
              <a:buSzTx/>
              <a:buFont typeface="Arial" panose="020B0604020202020204" pitchFamily="34" charset="0"/>
              <a:buChar char="•"/>
              <a:tabLst/>
              <a:defRPr/>
            </a:pPr>
            <a:r>
              <a:rPr lang="en-US" sz="1000" i="1" dirty="0">
                <a:solidFill>
                  <a:srgbClr val="000000"/>
                </a:solidFill>
                <a:latin typeface="Calibri" panose="020F0502020204030204"/>
              </a:rPr>
              <a:t>Increased frailty and social isolation across all communities</a:t>
            </a:r>
          </a:p>
          <a:p>
            <a:pPr marL="171450" indent="-171450">
              <a:buFont typeface="Arial" panose="020B0604020202020204" pitchFamily="34" charset="0"/>
              <a:buChar char="•"/>
              <a:defRPr/>
            </a:pPr>
            <a:r>
              <a:rPr lang="en-US" sz="1000" i="1" dirty="0">
                <a:solidFill>
                  <a:srgbClr val="000000"/>
                </a:solidFill>
                <a:latin typeface="Calibri" panose="020F0502020204030204"/>
              </a:rPr>
              <a:t>Lack of public funding for key services including mental health and for children and young people</a:t>
            </a:r>
          </a:p>
          <a:p>
            <a:pPr marL="171450" marR="0" lvl="0" indent="-171450" algn="l" defTabSz="457200" rtl="0" eaLnBrk="1" fontAlgn="auto" latinLnBrk="0" hangingPunct="1">
              <a:lnSpc>
                <a:spcPct val="100000"/>
              </a:lnSpc>
              <a:spcBef>
                <a:spcPts val="0"/>
              </a:spcBef>
              <a:buClrTx/>
              <a:buSzTx/>
              <a:buFont typeface="Arial" panose="020B0604020202020204" pitchFamily="34" charset="0"/>
              <a:buChar char="•"/>
              <a:tabLst/>
              <a:defRPr/>
            </a:pPr>
            <a:r>
              <a:rPr lang="en-US" sz="1000" i="1" dirty="0">
                <a:solidFill>
                  <a:srgbClr val="000000"/>
                </a:solidFill>
                <a:latin typeface="Calibri" panose="020F0502020204030204"/>
              </a:rPr>
              <a:t>Addressing the ongoing impact of COVID on individuals and communities</a:t>
            </a:r>
          </a:p>
          <a:p>
            <a:pPr marL="171450" marR="0" lvl="0" indent="-171450" algn="l" defTabSz="457200" rtl="0" eaLnBrk="1" fontAlgn="auto" latinLnBrk="0" hangingPunct="1">
              <a:lnSpc>
                <a:spcPct val="100000"/>
              </a:lnSpc>
              <a:spcBef>
                <a:spcPts val="0"/>
              </a:spcBef>
              <a:spcAft>
                <a:spcPts val="100"/>
              </a:spcAft>
              <a:buClrTx/>
              <a:buSzTx/>
              <a:buFont typeface="Arial" panose="020B0604020202020204" pitchFamily="34" charset="0"/>
              <a:buChar char="•"/>
              <a:tabLst/>
              <a:defRPr/>
            </a:pPr>
            <a:r>
              <a:rPr lang="en-US" sz="1000" i="1" dirty="0">
                <a:solidFill>
                  <a:srgbClr val="000000"/>
                </a:solidFill>
                <a:latin typeface="Calibri" panose="020F0502020204030204"/>
              </a:rPr>
              <a:t>Agreeing on the need to tackle long-standing and new inequalities but failing to agree on how best to do this</a:t>
            </a:r>
          </a:p>
          <a:p>
            <a:pPr marR="0" lvl="0" algn="l" defTabSz="457200" rtl="0" eaLnBrk="1" fontAlgn="auto" latinLnBrk="0" hangingPunct="1">
              <a:lnSpc>
                <a:spcPct val="100000"/>
              </a:lnSpc>
              <a:spcBef>
                <a:spcPts val="600"/>
              </a:spcBef>
              <a:spcAft>
                <a:spcPts val="600"/>
              </a:spcAft>
              <a:buClrTx/>
              <a:buSzTx/>
              <a:tabLst/>
              <a:defRPr/>
            </a:pPr>
            <a:r>
              <a:rPr lang="en-US" sz="1050" b="1" dirty="0">
                <a:solidFill>
                  <a:srgbClr val="FF0000"/>
                </a:solidFill>
                <a:latin typeface="Calibri" panose="020F0502020204030204"/>
              </a:rPr>
              <a:t>In the context of all the above, common challenges</a:t>
            </a:r>
          </a:p>
          <a:p>
            <a:pPr marL="171450" marR="0" lvl="0" indent="-171450" algn="l" defTabSz="457200" rtl="0" eaLnBrk="1" fontAlgn="auto" latinLnBrk="0" hangingPunct="1">
              <a:lnSpc>
                <a:spcPct val="100000"/>
              </a:lnSpc>
              <a:spcBef>
                <a:spcPts val="0"/>
              </a:spcBef>
              <a:buClrTx/>
              <a:buSzTx/>
              <a:buFont typeface="Arial" panose="020B0604020202020204" pitchFamily="34" charset="0"/>
              <a:buChar char="•"/>
              <a:tabLst/>
              <a:defRPr/>
            </a:pPr>
            <a:r>
              <a:rPr lang="en-US" sz="1000" i="1" dirty="0">
                <a:solidFill>
                  <a:srgbClr val="000000"/>
                </a:solidFill>
                <a:latin typeface="Calibri" panose="020F0502020204030204"/>
              </a:rPr>
              <a:t>Too many competing local, regional and national priorities </a:t>
            </a:r>
          </a:p>
          <a:p>
            <a:pPr marL="171450" indent="-171450">
              <a:buFont typeface="Arial" panose="020B0604020202020204" pitchFamily="34" charset="0"/>
              <a:buChar char="•"/>
              <a:defRPr/>
            </a:pPr>
            <a:r>
              <a:rPr lang="en-US" sz="1000" i="1" dirty="0">
                <a:solidFill>
                  <a:srgbClr val="000000"/>
                </a:solidFill>
                <a:latin typeface="Calibri" panose="020F0502020204030204"/>
              </a:rPr>
              <a:t>A return to “command-and-control” and “top-down” performance management</a:t>
            </a:r>
          </a:p>
          <a:p>
            <a:pPr marL="171450" marR="0" lvl="0" indent="-171450" algn="l" defTabSz="457200" rtl="0" eaLnBrk="1" fontAlgn="auto" latinLnBrk="0" hangingPunct="1">
              <a:lnSpc>
                <a:spcPct val="100000"/>
              </a:lnSpc>
              <a:spcBef>
                <a:spcPts val="0"/>
              </a:spcBef>
              <a:buClrTx/>
              <a:buSzTx/>
              <a:buFont typeface="Arial" panose="020B0604020202020204" pitchFamily="34" charset="0"/>
              <a:buChar char="•"/>
              <a:tabLst/>
              <a:defRPr/>
            </a:pPr>
            <a:r>
              <a:rPr lang="en-US" sz="1000" i="1" dirty="0">
                <a:solidFill>
                  <a:srgbClr val="000000"/>
                </a:solidFill>
                <a:latin typeface="Calibri" panose="020F0502020204030204"/>
              </a:rPr>
              <a:t>Competitive behaviours between different providers and parts of the system</a:t>
            </a:r>
          </a:p>
          <a:p>
            <a:pPr marL="171450" marR="0" lvl="0" indent="-171450" algn="l" defTabSz="457200" rtl="0" eaLnBrk="1" fontAlgn="auto" latinLnBrk="0" hangingPunct="1">
              <a:lnSpc>
                <a:spcPct val="100000"/>
              </a:lnSpc>
              <a:spcBef>
                <a:spcPts val="0"/>
              </a:spcBef>
              <a:buClrTx/>
              <a:buSzTx/>
              <a:buFont typeface="Arial" panose="020B0604020202020204" pitchFamily="34" charset="0"/>
              <a:buChar char="•"/>
              <a:tabLst/>
              <a:defRPr/>
            </a:pPr>
            <a:r>
              <a:rPr lang="en-US" sz="1000" i="1" dirty="0">
                <a:solidFill>
                  <a:srgbClr val="000000"/>
                </a:solidFill>
                <a:latin typeface="Calibri" panose="020F0502020204030204"/>
              </a:rPr>
              <a:t>A lack of local ownership and engagement in the integrated care agenda</a:t>
            </a:r>
          </a:p>
          <a:p>
            <a:pPr marL="171450" marR="0" lvl="0" indent="-171450" algn="l" defTabSz="457200" rtl="0" eaLnBrk="1" fontAlgn="auto" latinLnBrk="0" hangingPunct="1">
              <a:lnSpc>
                <a:spcPct val="100000"/>
              </a:lnSpc>
              <a:spcBef>
                <a:spcPts val="0"/>
              </a:spcBef>
              <a:buClrTx/>
              <a:buSzTx/>
              <a:buFont typeface="Arial" panose="020B0604020202020204" pitchFamily="34" charset="0"/>
              <a:buChar char="•"/>
              <a:tabLst/>
              <a:defRPr/>
            </a:pPr>
            <a:r>
              <a:rPr lang="en-US" sz="1000" i="1" dirty="0">
                <a:solidFill>
                  <a:srgbClr val="000000"/>
                </a:solidFill>
                <a:latin typeface="Calibri" panose="020F0502020204030204"/>
              </a:rPr>
              <a:t>Too much focus on “planning over doing”, too many pilots and too little noticeable change at scale</a:t>
            </a:r>
          </a:p>
          <a:p>
            <a:pPr marL="171450" marR="0" lvl="0" indent="-171450" algn="l" defTabSz="457200" rtl="0" eaLnBrk="1" fontAlgn="auto" latinLnBrk="0" hangingPunct="1">
              <a:lnSpc>
                <a:spcPct val="100000"/>
              </a:lnSpc>
              <a:spcBef>
                <a:spcPts val="0"/>
              </a:spcBef>
              <a:buClrTx/>
              <a:buSzTx/>
              <a:buFont typeface="Arial" panose="020B0604020202020204" pitchFamily="34" charset="0"/>
              <a:buChar char="•"/>
              <a:tabLst/>
              <a:defRPr/>
            </a:pPr>
            <a:r>
              <a:rPr lang="en-US" sz="1000" i="1" dirty="0">
                <a:solidFill>
                  <a:srgbClr val="000000"/>
                </a:solidFill>
                <a:latin typeface="Calibri" panose="020F0502020204030204"/>
              </a:rPr>
              <a:t>Workforce fatigue</a:t>
            </a:r>
          </a:p>
          <a:p>
            <a:pPr marL="171450" marR="0" lvl="0" indent="-171450" algn="l" defTabSz="457200" rtl="0" eaLnBrk="1" fontAlgn="auto" latinLnBrk="0" hangingPunct="1">
              <a:lnSpc>
                <a:spcPct val="100000"/>
              </a:lnSpc>
              <a:spcBef>
                <a:spcPts val="0"/>
              </a:spcBef>
              <a:buClrTx/>
              <a:buSzTx/>
              <a:buFont typeface="Arial" panose="020B0604020202020204" pitchFamily="34" charset="0"/>
              <a:buChar char="•"/>
              <a:tabLst/>
              <a:defRPr/>
            </a:pPr>
            <a:r>
              <a:rPr lang="en-US" sz="1000" i="1" dirty="0">
                <a:solidFill>
                  <a:srgbClr val="000000"/>
                </a:solidFill>
                <a:latin typeface="Calibri" panose="020F0502020204030204"/>
              </a:rPr>
              <a:t>A lack of political engagement</a:t>
            </a:r>
          </a:p>
          <a:p>
            <a:pPr marL="171450" marR="0" lvl="0" indent="-171450" algn="l" defTabSz="457200" rtl="0" eaLnBrk="1" fontAlgn="auto" latinLnBrk="0" hangingPunct="1">
              <a:lnSpc>
                <a:spcPct val="100000"/>
              </a:lnSpc>
              <a:spcBef>
                <a:spcPts val="0"/>
              </a:spcBef>
              <a:buClrTx/>
              <a:buSzTx/>
              <a:buFont typeface="Arial" panose="020B0604020202020204" pitchFamily="34" charset="0"/>
              <a:buChar char="•"/>
              <a:tabLst/>
              <a:defRPr/>
            </a:pPr>
            <a:r>
              <a:rPr lang="en-US" sz="1000" i="1" dirty="0">
                <a:solidFill>
                  <a:srgbClr val="000000"/>
                </a:solidFill>
                <a:latin typeface="Calibri" panose="020F0502020204030204"/>
              </a:rPr>
              <a:t>A lack of meaningful community engagement, including with seldom-heard groups</a:t>
            </a:r>
          </a:p>
          <a:p>
            <a:pPr marL="171450" marR="0" lvl="0" indent="-171450" algn="l" defTabSz="457200" rtl="0" eaLnBrk="1" fontAlgn="auto" latinLnBrk="0" hangingPunct="1">
              <a:lnSpc>
                <a:spcPct val="100000"/>
              </a:lnSpc>
              <a:spcBef>
                <a:spcPts val="0"/>
              </a:spcBef>
              <a:buClrTx/>
              <a:buSzTx/>
              <a:buFont typeface="Arial" panose="020B0604020202020204" pitchFamily="34" charset="0"/>
              <a:buChar char="•"/>
              <a:tabLst/>
              <a:defRPr/>
            </a:pPr>
            <a:r>
              <a:rPr lang="en-US" sz="1000" i="1" dirty="0">
                <a:solidFill>
                  <a:srgbClr val="000000"/>
                </a:solidFill>
                <a:latin typeface="Calibri" panose="020F0502020204030204"/>
              </a:rPr>
              <a:t>Distrust of others’ commitment to this agenda</a:t>
            </a:r>
          </a:p>
          <a:p>
            <a:pPr marL="171450" marR="0" lvl="0" indent="-171450" algn="l" defTabSz="457200" rtl="0" eaLnBrk="1" fontAlgn="auto" latinLnBrk="0" hangingPunct="1">
              <a:lnSpc>
                <a:spcPct val="100000"/>
              </a:lnSpc>
              <a:spcBef>
                <a:spcPts val="0"/>
              </a:spcBef>
              <a:buClrTx/>
              <a:buSzTx/>
              <a:buFont typeface="Arial" panose="020B0604020202020204" pitchFamily="34" charset="0"/>
              <a:buChar char="•"/>
              <a:tabLst/>
              <a:defRPr/>
            </a:pPr>
            <a:r>
              <a:rPr lang="en-US" sz="1000" i="1" dirty="0">
                <a:solidFill>
                  <a:srgbClr val="000000"/>
                </a:solidFill>
                <a:latin typeface="Calibri" panose="020F0502020204030204"/>
              </a:rPr>
              <a:t>Governance, financial and decision-making structures which are siloed and not fit for purpose</a:t>
            </a:r>
          </a:p>
          <a:p>
            <a:pPr marL="171450" marR="0" lvl="0" indent="-171450" algn="l" defTabSz="457200" rtl="0" eaLnBrk="1" fontAlgn="auto" latinLnBrk="0" hangingPunct="1">
              <a:lnSpc>
                <a:spcPct val="100000"/>
              </a:lnSpc>
              <a:spcBef>
                <a:spcPts val="0"/>
              </a:spcBef>
              <a:spcAft>
                <a:spcPts val="100"/>
              </a:spcAft>
              <a:buClrTx/>
              <a:buSzTx/>
              <a:buFont typeface="Arial" panose="020B0604020202020204" pitchFamily="34" charset="0"/>
              <a:buChar char="•"/>
              <a:tabLst/>
              <a:defRPr/>
            </a:pPr>
            <a:r>
              <a:rPr lang="en-US" sz="1000" i="1" dirty="0">
                <a:solidFill>
                  <a:srgbClr val="000000"/>
                </a:solidFill>
                <a:latin typeface="Calibri" panose="020F0502020204030204"/>
              </a:rPr>
              <a:t>The scale of the challenge relative to the resources available to respond</a:t>
            </a:r>
            <a:endParaRPr kumimoji="0" lang="en-GB" sz="1000" b="0" i="1" u="none" strike="noStrike" kern="1200" cap="none" spc="0" normalizeH="0" baseline="0" noProof="0" dirty="0">
              <a:ln>
                <a:noFill/>
              </a:ln>
              <a:solidFill>
                <a:srgbClr val="000000"/>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16370142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2EBDA8C4-6422-4109-867C-929A389D9AEE}"/>
              </a:ext>
            </a:extLst>
          </p:cNvPr>
          <p:cNvSpPr>
            <a:spLocks noGrp="1"/>
          </p:cNvSpPr>
          <p:nvPr>
            <p:ph type="body" sz="quarter" idx="18"/>
          </p:nvPr>
        </p:nvSpPr>
        <p:spPr/>
        <p:txBody>
          <a:bodyPr/>
          <a:lstStyle/>
          <a:p>
            <a:r>
              <a:rPr lang="en-GB" dirty="0"/>
              <a:t>Section 3</a:t>
            </a:r>
          </a:p>
        </p:txBody>
      </p:sp>
      <p:sp>
        <p:nvSpPr>
          <p:cNvPr id="3" name="Text Placeholder 4">
            <a:extLst>
              <a:ext uri="{FF2B5EF4-FFF2-40B4-BE49-F238E27FC236}">
                <a16:creationId xmlns:a16="http://schemas.microsoft.com/office/drawing/2014/main" id="{4525F100-14F6-436F-BB25-FC9F6BAAE97A}"/>
              </a:ext>
            </a:extLst>
          </p:cNvPr>
          <p:cNvSpPr txBox="1">
            <a:spLocks/>
          </p:cNvSpPr>
          <p:nvPr/>
        </p:nvSpPr>
        <p:spPr>
          <a:xfrm>
            <a:off x="337855" y="1173163"/>
            <a:ext cx="10580349" cy="744538"/>
          </a:xfrm>
          <a:prstGeom prst="rect">
            <a:avLst/>
          </a:prstGeom>
        </p:spPr>
        <p:txBody>
          <a:bodyPr vert="horz" lIns="91440" tIns="45720" rIns="91440" bIns="45720" rtlCol="0">
            <a:normAutofit/>
          </a:bodyPr>
          <a:lstStyle>
            <a:lvl1pPr marL="0" indent="0" algn="l" defTabSz="914400" rtl="0" eaLnBrk="1" latinLnBrk="0" hangingPunct="1">
              <a:lnSpc>
                <a:spcPct val="90000"/>
              </a:lnSpc>
              <a:spcBef>
                <a:spcPts val="0"/>
              </a:spcBef>
              <a:spcAft>
                <a:spcPts val="1200"/>
              </a:spcAft>
              <a:buFont typeface="Arial"/>
              <a:buNone/>
              <a:defRPr sz="2800" b="1" i="0" kern="1200">
                <a:solidFill>
                  <a:schemeClr val="bg1"/>
                </a:solidFill>
                <a:latin typeface="+mn-lt"/>
                <a:ea typeface="+mn-ea"/>
                <a:cs typeface="Poppins" pitchFamily="2" charset="77"/>
              </a:defRPr>
            </a:lvl1pPr>
            <a:lvl2pPr marL="4763" indent="0" algn="l" defTabSz="914400" rtl="0" eaLnBrk="1" latinLnBrk="0" hangingPunct="1">
              <a:lnSpc>
                <a:spcPct val="90000"/>
              </a:lnSpc>
              <a:spcBef>
                <a:spcPts val="500"/>
              </a:spcBef>
              <a:buFont typeface="Arial"/>
              <a:buNone/>
              <a:tabLst/>
              <a:defRPr sz="1400" b="0" i="0" kern="1200">
                <a:solidFill>
                  <a:schemeClr val="bg2"/>
                </a:solidFill>
                <a:latin typeface="Poppins" pitchFamily="2" charset="77"/>
                <a:ea typeface="+mn-ea"/>
                <a:cs typeface="Poppins" pitchFamily="2" charset="77"/>
              </a:defRPr>
            </a:lvl2pPr>
            <a:lvl3pPr marL="4763" indent="0" algn="l" defTabSz="914400" rtl="0" eaLnBrk="1" latinLnBrk="0" hangingPunct="1">
              <a:lnSpc>
                <a:spcPct val="90000"/>
              </a:lnSpc>
              <a:spcBef>
                <a:spcPts val="500"/>
              </a:spcBef>
              <a:buFont typeface="Arial"/>
              <a:buNone/>
              <a:tabLst/>
              <a:defRPr sz="1400" b="0" i="0" kern="1200">
                <a:solidFill>
                  <a:schemeClr val="tx1"/>
                </a:solidFill>
                <a:latin typeface="Poppins" pitchFamily="2" charset="77"/>
                <a:ea typeface="+mn-ea"/>
                <a:cs typeface="Poppins" pitchFamily="2" charset="77"/>
              </a:defRPr>
            </a:lvl3pPr>
            <a:lvl4pPr marL="4763" indent="0" algn="l" defTabSz="914400" rtl="0" eaLnBrk="1" latinLnBrk="0" hangingPunct="1">
              <a:lnSpc>
                <a:spcPct val="90000"/>
              </a:lnSpc>
              <a:spcBef>
                <a:spcPts val="500"/>
              </a:spcBef>
              <a:buFont typeface="Arial"/>
              <a:buNone/>
              <a:tabLst/>
              <a:defRPr sz="1400" b="0" i="0" kern="1200">
                <a:solidFill>
                  <a:schemeClr val="tx1"/>
                </a:solidFill>
                <a:latin typeface="Poppins" pitchFamily="2" charset="77"/>
                <a:ea typeface="+mn-ea"/>
                <a:cs typeface="Poppins" pitchFamily="2" charset="77"/>
              </a:defRPr>
            </a:lvl4pPr>
            <a:lvl5pPr marL="179388" indent="-174625" algn="l" defTabSz="914400" rtl="0" eaLnBrk="1" latinLnBrk="0" hangingPunct="1">
              <a:lnSpc>
                <a:spcPct val="90000"/>
              </a:lnSpc>
              <a:spcBef>
                <a:spcPts val="500"/>
              </a:spcBef>
              <a:buClr>
                <a:schemeClr val="accent4"/>
              </a:buClr>
              <a:buFont typeface="Arial" panose="020B0604020202020204" pitchFamily="34" charset="0"/>
              <a:buChar char="•"/>
              <a:tabLst/>
              <a:defRPr sz="1400" b="0" i="0" kern="1200">
                <a:solidFill>
                  <a:schemeClr val="tx1"/>
                </a:solidFill>
                <a:latin typeface="Poppins" pitchFamily="2" charset="77"/>
                <a:ea typeface="+mn-ea"/>
                <a:cs typeface="Poppins" pitchFamily="2" charset="77"/>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r>
              <a:rPr lang="en-GB" dirty="0"/>
              <a:t>Recommendations</a:t>
            </a:r>
          </a:p>
        </p:txBody>
      </p:sp>
    </p:spTree>
    <p:extLst>
      <p:ext uri="{BB962C8B-B14F-4D97-AF65-F5344CB8AC3E}">
        <p14:creationId xmlns:p14="http://schemas.microsoft.com/office/powerpoint/2010/main" val="44242664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 Placeholder 9">
            <a:extLst>
              <a:ext uri="{FF2B5EF4-FFF2-40B4-BE49-F238E27FC236}">
                <a16:creationId xmlns:a16="http://schemas.microsoft.com/office/drawing/2014/main" id="{9AA09C60-23FD-4983-8458-BDF15E03FB8F}"/>
              </a:ext>
            </a:extLst>
          </p:cNvPr>
          <p:cNvSpPr>
            <a:spLocks noGrp="1"/>
          </p:cNvSpPr>
          <p:nvPr>
            <p:ph type="body" sz="quarter" idx="18"/>
          </p:nvPr>
        </p:nvSpPr>
        <p:spPr/>
        <p:txBody>
          <a:bodyPr/>
          <a:lstStyle/>
          <a:p>
            <a:r>
              <a:rPr lang="en-US" dirty="0"/>
              <a:t>London’s Five Ps</a:t>
            </a:r>
            <a:endParaRPr lang="en-GB" dirty="0"/>
          </a:p>
        </p:txBody>
      </p:sp>
      <p:grpSp>
        <p:nvGrpSpPr>
          <p:cNvPr id="2" name="Group 1">
            <a:extLst>
              <a:ext uri="{FF2B5EF4-FFF2-40B4-BE49-F238E27FC236}">
                <a16:creationId xmlns:a16="http://schemas.microsoft.com/office/drawing/2014/main" id="{BA8BAD3B-9EE5-443B-BA4E-A5539947351E}"/>
              </a:ext>
            </a:extLst>
          </p:cNvPr>
          <p:cNvGrpSpPr/>
          <p:nvPr/>
        </p:nvGrpSpPr>
        <p:grpSpPr>
          <a:xfrm>
            <a:off x="5850681" y="677563"/>
            <a:ext cx="5680588" cy="5502874"/>
            <a:chOff x="6096001" y="1099127"/>
            <a:chExt cx="5680588" cy="5502874"/>
          </a:xfrm>
        </p:grpSpPr>
        <p:grpSp>
          <p:nvGrpSpPr>
            <p:cNvPr id="3" name="Group 2">
              <a:extLst>
                <a:ext uri="{FF2B5EF4-FFF2-40B4-BE49-F238E27FC236}">
                  <a16:creationId xmlns:a16="http://schemas.microsoft.com/office/drawing/2014/main" id="{19CA21B5-5267-41BA-9A42-4668D89BA466}"/>
                </a:ext>
              </a:extLst>
            </p:cNvPr>
            <p:cNvGrpSpPr/>
            <p:nvPr/>
          </p:nvGrpSpPr>
          <p:grpSpPr>
            <a:xfrm>
              <a:off x="6096001" y="1099127"/>
              <a:ext cx="5680588" cy="5502874"/>
              <a:chOff x="2299125" y="999303"/>
              <a:chExt cx="5858024" cy="5674758"/>
            </a:xfrm>
          </p:grpSpPr>
          <p:sp>
            <p:nvSpPr>
              <p:cNvPr id="4" name="Block Arc 3">
                <a:extLst>
                  <a:ext uri="{FF2B5EF4-FFF2-40B4-BE49-F238E27FC236}">
                    <a16:creationId xmlns:a16="http://schemas.microsoft.com/office/drawing/2014/main" id="{89343C99-F232-4F67-99D9-5A6B8CF7C863}"/>
                  </a:ext>
                </a:extLst>
              </p:cNvPr>
              <p:cNvSpPr/>
              <p:nvPr/>
            </p:nvSpPr>
            <p:spPr>
              <a:xfrm>
                <a:off x="2890073" y="1702765"/>
                <a:ext cx="4706878" cy="4706878"/>
              </a:xfrm>
              <a:prstGeom prst="blockArc">
                <a:avLst>
                  <a:gd name="adj1" fmla="val 11880000"/>
                  <a:gd name="adj2" fmla="val 16200000"/>
                  <a:gd name="adj3" fmla="val 4638"/>
                </a:avLst>
              </a:prstGeom>
            </p:spPr>
            <p:style>
              <a:lnRef idx="0">
                <a:schemeClr val="accent2">
                  <a:tint val="60000"/>
                  <a:hueOff val="0"/>
                  <a:satOff val="0"/>
                  <a:lumOff val="0"/>
                  <a:alphaOff val="0"/>
                </a:schemeClr>
              </a:lnRef>
              <a:fillRef idx="1">
                <a:schemeClr val="accent2">
                  <a:tint val="60000"/>
                  <a:hueOff val="0"/>
                  <a:satOff val="0"/>
                  <a:lumOff val="0"/>
                  <a:alphaOff val="0"/>
                </a:schemeClr>
              </a:fillRef>
              <a:effectRef idx="0">
                <a:schemeClr val="accent2">
                  <a:tint val="60000"/>
                  <a:hueOff val="0"/>
                  <a:satOff val="0"/>
                  <a:lumOff val="0"/>
                  <a:alphaOff val="0"/>
                </a:schemeClr>
              </a:effectRef>
              <a:fontRef idx="minor">
                <a:schemeClr val="dk1">
                  <a:hueOff val="0"/>
                  <a:satOff val="0"/>
                  <a:lumOff val="0"/>
                  <a:alphaOff val="0"/>
                </a:schemeClr>
              </a:fontRef>
            </p:style>
          </p:sp>
          <p:sp>
            <p:nvSpPr>
              <p:cNvPr id="7" name="Block Arc 6">
                <a:extLst>
                  <a:ext uri="{FF2B5EF4-FFF2-40B4-BE49-F238E27FC236}">
                    <a16:creationId xmlns:a16="http://schemas.microsoft.com/office/drawing/2014/main" id="{3661674D-C7D3-45EA-AA78-C86FC5A9A6B2}"/>
                  </a:ext>
                </a:extLst>
              </p:cNvPr>
              <p:cNvSpPr/>
              <p:nvPr/>
            </p:nvSpPr>
            <p:spPr>
              <a:xfrm>
                <a:off x="2890073" y="1702765"/>
                <a:ext cx="4706878" cy="4706878"/>
              </a:xfrm>
              <a:prstGeom prst="blockArc">
                <a:avLst>
                  <a:gd name="adj1" fmla="val 7560000"/>
                  <a:gd name="adj2" fmla="val 11880000"/>
                  <a:gd name="adj3" fmla="val 4638"/>
                </a:avLst>
              </a:prstGeom>
            </p:spPr>
            <p:style>
              <a:lnRef idx="0">
                <a:schemeClr val="accent2">
                  <a:tint val="60000"/>
                  <a:hueOff val="0"/>
                  <a:satOff val="0"/>
                  <a:lumOff val="0"/>
                  <a:alphaOff val="0"/>
                </a:schemeClr>
              </a:lnRef>
              <a:fillRef idx="1">
                <a:schemeClr val="accent2">
                  <a:tint val="60000"/>
                  <a:hueOff val="0"/>
                  <a:satOff val="0"/>
                  <a:lumOff val="0"/>
                  <a:alphaOff val="0"/>
                </a:schemeClr>
              </a:fillRef>
              <a:effectRef idx="0">
                <a:schemeClr val="accent2">
                  <a:tint val="60000"/>
                  <a:hueOff val="0"/>
                  <a:satOff val="0"/>
                  <a:lumOff val="0"/>
                  <a:alphaOff val="0"/>
                </a:schemeClr>
              </a:effectRef>
              <a:fontRef idx="minor">
                <a:schemeClr val="dk1">
                  <a:hueOff val="0"/>
                  <a:satOff val="0"/>
                  <a:lumOff val="0"/>
                  <a:alphaOff val="0"/>
                </a:schemeClr>
              </a:fontRef>
            </p:style>
          </p:sp>
          <p:sp>
            <p:nvSpPr>
              <p:cNvPr id="8" name="Block Arc 7">
                <a:extLst>
                  <a:ext uri="{FF2B5EF4-FFF2-40B4-BE49-F238E27FC236}">
                    <a16:creationId xmlns:a16="http://schemas.microsoft.com/office/drawing/2014/main" id="{0D8D2368-B0BC-4A67-A546-084684D4869F}"/>
                  </a:ext>
                </a:extLst>
              </p:cNvPr>
              <p:cNvSpPr/>
              <p:nvPr/>
            </p:nvSpPr>
            <p:spPr>
              <a:xfrm>
                <a:off x="2890073" y="1702765"/>
                <a:ext cx="4706878" cy="4706878"/>
              </a:xfrm>
              <a:prstGeom prst="blockArc">
                <a:avLst>
                  <a:gd name="adj1" fmla="val 3240000"/>
                  <a:gd name="adj2" fmla="val 7560000"/>
                  <a:gd name="adj3" fmla="val 4638"/>
                </a:avLst>
              </a:prstGeom>
            </p:spPr>
            <p:style>
              <a:lnRef idx="0">
                <a:schemeClr val="accent2">
                  <a:tint val="60000"/>
                  <a:hueOff val="0"/>
                  <a:satOff val="0"/>
                  <a:lumOff val="0"/>
                  <a:alphaOff val="0"/>
                </a:schemeClr>
              </a:lnRef>
              <a:fillRef idx="1">
                <a:schemeClr val="accent2">
                  <a:tint val="60000"/>
                  <a:hueOff val="0"/>
                  <a:satOff val="0"/>
                  <a:lumOff val="0"/>
                  <a:alphaOff val="0"/>
                </a:schemeClr>
              </a:fillRef>
              <a:effectRef idx="0">
                <a:schemeClr val="accent2">
                  <a:tint val="60000"/>
                  <a:hueOff val="0"/>
                  <a:satOff val="0"/>
                  <a:lumOff val="0"/>
                  <a:alphaOff val="0"/>
                </a:schemeClr>
              </a:effectRef>
              <a:fontRef idx="minor">
                <a:schemeClr val="dk1">
                  <a:hueOff val="0"/>
                  <a:satOff val="0"/>
                  <a:lumOff val="0"/>
                  <a:alphaOff val="0"/>
                </a:schemeClr>
              </a:fontRef>
            </p:style>
          </p:sp>
          <p:sp>
            <p:nvSpPr>
              <p:cNvPr id="9" name="Block Arc 8">
                <a:extLst>
                  <a:ext uri="{FF2B5EF4-FFF2-40B4-BE49-F238E27FC236}">
                    <a16:creationId xmlns:a16="http://schemas.microsoft.com/office/drawing/2014/main" id="{A7669668-57E8-451D-83DE-CB01C8177EFD}"/>
                  </a:ext>
                </a:extLst>
              </p:cNvPr>
              <p:cNvSpPr/>
              <p:nvPr/>
            </p:nvSpPr>
            <p:spPr>
              <a:xfrm>
                <a:off x="2890073" y="1702765"/>
                <a:ext cx="4706878" cy="4706878"/>
              </a:xfrm>
              <a:prstGeom prst="blockArc">
                <a:avLst>
                  <a:gd name="adj1" fmla="val 20520000"/>
                  <a:gd name="adj2" fmla="val 3240000"/>
                  <a:gd name="adj3" fmla="val 4638"/>
                </a:avLst>
              </a:prstGeom>
            </p:spPr>
            <p:style>
              <a:lnRef idx="0">
                <a:schemeClr val="accent2">
                  <a:tint val="60000"/>
                  <a:hueOff val="0"/>
                  <a:satOff val="0"/>
                  <a:lumOff val="0"/>
                  <a:alphaOff val="0"/>
                </a:schemeClr>
              </a:lnRef>
              <a:fillRef idx="1">
                <a:schemeClr val="accent2">
                  <a:tint val="60000"/>
                  <a:hueOff val="0"/>
                  <a:satOff val="0"/>
                  <a:lumOff val="0"/>
                  <a:alphaOff val="0"/>
                </a:schemeClr>
              </a:fillRef>
              <a:effectRef idx="0">
                <a:schemeClr val="accent2">
                  <a:tint val="60000"/>
                  <a:hueOff val="0"/>
                  <a:satOff val="0"/>
                  <a:lumOff val="0"/>
                  <a:alphaOff val="0"/>
                </a:schemeClr>
              </a:effectRef>
              <a:fontRef idx="minor">
                <a:schemeClr val="dk1">
                  <a:hueOff val="0"/>
                  <a:satOff val="0"/>
                  <a:lumOff val="0"/>
                  <a:alphaOff val="0"/>
                </a:schemeClr>
              </a:fontRef>
            </p:style>
          </p:sp>
          <p:sp>
            <p:nvSpPr>
              <p:cNvPr id="21" name="Block Arc 20">
                <a:extLst>
                  <a:ext uri="{FF2B5EF4-FFF2-40B4-BE49-F238E27FC236}">
                    <a16:creationId xmlns:a16="http://schemas.microsoft.com/office/drawing/2014/main" id="{0302E171-229B-459F-A500-CF2B778FF1EE}"/>
                  </a:ext>
                </a:extLst>
              </p:cNvPr>
              <p:cNvSpPr/>
              <p:nvPr/>
            </p:nvSpPr>
            <p:spPr>
              <a:xfrm>
                <a:off x="2515882" y="1702765"/>
                <a:ext cx="5081069" cy="4706879"/>
              </a:xfrm>
              <a:prstGeom prst="blockArc">
                <a:avLst>
                  <a:gd name="adj1" fmla="val 16200000"/>
                  <a:gd name="adj2" fmla="val 20520000"/>
                  <a:gd name="adj3" fmla="val 4638"/>
                </a:avLst>
              </a:prstGeom>
            </p:spPr>
            <p:style>
              <a:lnRef idx="0">
                <a:schemeClr val="accent2">
                  <a:tint val="60000"/>
                  <a:hueOff val="0"/>
                  <a:satOff val="0"/>
                  <a:lumOff val="0"/>
                  <a:alphaOff val="0"/>
                </a:schemeClr>
              </a:lnRef>
              <a:fillRef idx="1">
                <a:schemeClr val="accent2">
                  <a:tint val="60000"/>
                  <a:hueOff val="0"/>
                  <a:satOff val="0"/>
                  <a:lumOff val="0"/>
                  <a:alphaOff val="0"/>
                </a:schemeClr>
              </a:fillRef>
              <a:effectRef idx="0">
                <a:schemeClr val="accent2">
                  <a:tint val="60000"/>
                  <a:hueOff val="0"/>
                  <a:satOff val="0"/>
                  <a:lumOff val="0"/>
                  <a:alphaOff val="0"/>
                </a:schemeClr>
              </a:effectRef>
              <a:fontRef idx="minor">
                <a:schemeClr val="dk1">
                  <a:hueOff val="0"/>
                  <a:satOff val="0"/>
                  <a:lumOff val="0"/>
                  <a:alphaOff val="0"/>
                </a:schemeClr>
              </a:fontRef>
            </p:style>
          </p:sp>
          <p:sp>
            <p:nvSpPr>
              <p:cNvPr id="22" name="Freeform: Shape 21">
                <a:extLst>
                  <a:ext uri="{FF2B5EF4-FFF2-40B4-BE49-F238E27FC236}">
                    <a16:creationId xmlns:a16="http://schemas.microsoft.com/office/drawing/2014/main" id="{463136D0-9F05-4EA2-A8C5-A8F18A0882FE}"/>
                  </a:ext>
                </a:extLst>
              </p:cNvPr>
              <p:cNvSpPr/>
              <p:nvPr/>
            </p:nvSpPr>
            <p:spPr>
              <a:xfrm>
                <a:off x="3724983" y="2552663"/>
                <a:ext cx="3007083" cy="3007083"/>
              </a:xfrm>
              <a:custGeom>
                <a:avLst/>
                <a:gdLst>
                  <a:gd name="connsiteX0" fmla="*/ 0 w 2165830"/>
                  <a:gd name="connsiteY0" fmla="*/ 1082915 h 2165830"/>
                  <a:gd name="connsiteX1" fmla="*/ 1082915 w 2165830"/>
                  <a:gd name="connsiteY1" fmla="*/ 0 h 2165830"/>
                  <a:gd name="connsiteX2" fmla="*/ 2165830 w 2165830"/>
                  <a:gd name="connsiteY2" fmla="*/ 1082915 h 2165830"/>
                  <a:gd name="connsiteX3" fmla="*/ 1082915 w 2165830"/>
                  <a:gd name="connsiteY3" fmla="*/ 2165830 h 2165830"/>
                  <a:gd name="connsiteX4" fmla="*/ 0 w 2165830"/>
                  <a:gd name="connsiteY4" fmla="*/ 1082915 h 216583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65830" h="2165830">
                    <a:moveTo>
                      <a:pt x="0" y="1082915"/>
                    </a:moveTo>
                    <a:cubicBezTo>
                      <a:pt x="0" y="484838"/>
                      <a:pt x="484838" y="0"/>
                      <a:pt x="1082915" y="0"/>
                    </a:cubicBezTo>
                    <a:cubicBezTo>
                      <a:pt x="1680992" y="0"/>
                      <a:pt x="2165830" y="484838"/>
                      <a:pt x="2165830" y="1082915"/>
                    </a:cubicBezTo>
                    <a:cubicBezTo>
                      <a:pt x="2165830" y="1680992"/>
                      <a:pt x="1680992" y="2165830"/>
                      <a:pt x="1082915" y="2165830"/>
                    </a:cubicBezTo>
                    <a:cubicBezTo>
                      <a:pt x="484838" y="2165830"/>
                      <a:pt x="0" y="1680992"/>
                      <a:pt x="0" y="1082915"/>
                    </a:cubicBezTo>
                    <a:close/>
                  </a:path>
                </a:pathLst>
              </a:custGeom>
              <a:solidFill>
                <a:schemeClr val="bg1"/>
              </a:solidFill>
              <a:ln w="28575">
                <a:solidFill>
                  <a:schemeClr val="accent4"/>
                </a:solidFill>
              </a:ln>
            </p:spPr>
            <p:style>
              <a:lnRef idx="2">
                <a:schemeClr val="accent1">
                  <a:shade val="50000"/>
                </a:schemeClr>
              </a:lnRef>
              <a:fillRef idx="1">
                <a:schemeClr val="accent1"/>
              </a:fillRef>
              <a:effectRef idx="0">
                <a:schemeClr val="accent1"/>
              </a:effectRef>
              <a:fontRef idx="minor">
                <a:schemeClr val="dk1">
                  <a:hueOff val="0"/>
                  <a:satOff val="0"/>
                  <a:lumOff val="0"/>
                  <a:alphaOff val="0"/>
                </a:schemeClr>
              </a:fontRef>
            </p:style>
            <p:txBody>
              <a:bodyPr spcFirstLastPara="0" vert="horz" wrap="square" lIns="0" tIns="0" rIns="0" bIns="0" numCol="1" spcCol="1270" rtlCol="0" anchor="ctr" anchorCtr="0">
                <a:noAutofit/>
              </a:bodyPr>
              <a:lstStyle/>
              <a:p>
                <a:pPr marL="0" marR="0" lvl="0" indent="0" algn="ctr" defTabSz="914400" rtl="0" eaLnBrk="1" fontAlgn="auto" latinLnBrk="0" hangingPunct="1">
                  <a:lnSpc>
                    <a:spcPct val="90000"/>
                  </a:lnSpc>
                  <a:spcBef>
                    <a:spcPct val="0"/>
                  </a:spcBef>
                  <a:spcAft>
                    <a:spcPts val="1200"/>
                  </a:spcAft>
                  <a:buClrTx/>
                  <a:buSzTx/>
                  <a:buFontTx/>
                  <a:buNone/>
                  <a:tabLst/>
                  <a:defRPr/>
                </a:pPr>
                <a:r>
                  <a:rPr kumimoji="0" lang="en-GB" sz="4000" b="1" i="0" u="sng" strike="noStrike" kern="1200" cap="none" spc="0" normalizeH="0" baseline="0" noProof="0" dirty="0">
                    <a:ln>
                      <a:noFill/>
                    </a:ln>
                    <a:solidFill>
                      <a:schemeClr val="bg2"/>
                    </a:solidFill>
                    <a:effectLst/>
                    <a:uLnTx/>
                    <a:uFillTx/>
                    <a:latin typeface="Calibri" panose="020F0502020204030204"/>
                    <a:ea typeface="+mn-ea"/>
                    <a:cs typeface="Times New Roman"/>
                  </a:rPr>
                  <a:t>P</a:t>
                </a:r>
                <a:r>
                  <a:rPr kumimoji="0" lang="en-GB" sz="4000" b="1" i="0" u="none" strike="noStrike" kern="1200" cap="none" spc="0" normalizeH="0" baseline="0" noProof="0" dirty="0">
                    <a:ln>
                      <a:noFill/>
                    </a:ln>
                    <a:solidFill>
                      <a:schemeClr val="bg2"/>
                    </a:solidFill>
                    <a:effectLst/>
                    <a:uLnTx/>
                    <a:uFillTx/>
                    <a:latin typeface="Calibri" panose="020F0502020204030204"/>
                    <a:ea typeface="+mn-ea"/>
                    <a:cs typeface="Times New Roman"/>
                  </a:rPr>
                  <a:t>eople</a:t>
                </a:r>
              </a:p>
              <a:p>
                <a:pPr marL="0" marR="0" lvl="0" indent="0" algn="ctr" defTabSz="914400" rtl="0" eaLnBrk="1" fontAlgn="auto" latinLnBrk="0" hangingPunct="1">
                  <a:lnSpc>
                    <a:spcPct val="90000"/>
                  </a:lnSpc>
                  <a:spcBef>
                    <a:spcPct val="0"/>
                  </a:spcBef>
                  <a:spcAft>
                    <a:spcPts val="1200"/>
                  </a:spcAft>
                  <a:buClrTx/>
                  <a:buSzTx/>
                  <a:buFontTx/>
                  <a:buNone/>
                  <a:tabLst/>
                  <a:defRPr/>
                </a:pPr>
                <a:endParaRPr kumimoji="0" lang="en-GB" sz="2400" b="1" i="0" u="none" strike="noStrike" kern="1200" cap="none" spc="0" normalizeH="0" baseline="0" noProof="0" dirty="0">
                  <a:ln>
                    <a:noFill/>
                  </a:ln>
                  <a:solidFill>
                    <a:schemeClr val="bg2"/>
                  </a:solidFill>
                  <a:effectLst/>
                  <a:uLnTx/>
                  <a:uFillTx/>
                  <a:latin typeface="Calibri" panose="020F0502020204030204"/>
                  <a:ea typeface="+mn-ea"/>
                  <a:cs typeface="Times New Roman"/>
                </a:endParaRPr>
              </a:p>
            </p:txBody>
          </p:sp>
          <p:sp>
            <p:nvSpPr>
              <p:cNvPr id="23" name="Freeform: Shape 22">
                <a:extLst>
                  <a:ext uri="{FF2B5EF4-FFF2-40B4-BE49-F238E27FC236}">
                    <a16:creationId xmlns:a16="http://schemas.microsoft.com/office/drawing/2014/main" id="{0EA3DAB3-304C-4A5C-A4F1-7F76039F6A02}"/>
                  </a:ext>
                </a:extLst>
              </p:cNvPr>
              <p:cNvSpPr/>
              <p:nvPr/>
            </p:nvSpPr>
            <p:spPr>
              <a:xfrm>
                <a:off x="4485471" y="999303"/>
                <a:ext cx="1516081" cy="1516081"/>
              </a:xfrm>
              <a:custGeom>
                <a:avLst/>
                <a:gdLst>
                  <a:gd name="connsiteX0" fmla="*/ 0 w 1516081"/>
                  <a:gd name="connsiteY0" fmla="*/ 758041 h 1516081"/>
                  <a:gd name="connsiteX1" fmla="*/ 758041 w 1516081"/>
                  <a:gd name="connsiteY1" fmla="*/ 0 h 1516081"/>
                  <a:gd name="connsiteX2" fmla="*/ 1516082 w 1516081"/>
                  <a:gd name="connsiteY2" fmla="*/ 758041 h 1516081"/>
                  <a:gd name="connsiteX3" fmla="*/ 758041 w 1516081"/>
                  <a:gd name="connsiteY3" fmla="*/ 1516082 h 1516081"/>
                  <a:gd name="connsiteX4" fmla="*/ 0 w 1516081"/>
                  <a:gd name="connsiteY4" fmla="*/ 758041 h 151608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16081" h="1516081">
                    <a:moveTo>
                      <a:pt x="0" y="758041"/>
                    </a:moveTo>
                    <a:cubicBezTo>
                      <a:pt x="0" y="339387"/>
                      <a:pt x="339387" y="0"/>
                      <a:pt x="758041" y="0"/>
                    </a:cubicBezTo>
                    <a:cubicBezTo>
                      <a:pt x="1176695" y="0"/>
                      <a:pt x="1516082" y="339387"/>
                      <a:pt x="1516082" y="758041"/>
                    </a:cubicBezTo>
                    <a:cubicBezTo>
                      <a:pt x="1516082" y="1176695"/>
                      <a:pt x="1176695" y="1516082"/>
                      <a:pt x="758041" y="1516082"/>
                    </a:cubicBezTo>
                    <a:cubicBezTo>
                      <a:pt x="339387" y="1516082"/>
                      <a:pt x="0" y="1176695"/>
                      <a:pt x="0" y="758041"/>
                    </a:cubicBezTo>
                    <a:close/>
                  </a:path>
                </a:pathLst>
              </a:custGeom>
              <a:solidFill>
                <a:schemeClr val="bg1"/>
              </a:solidFill>
              <a:ln w="28575">
                <a:solidFill>
                  <a:schemeClr val="accent4"/>
                </a:solidFill>
              </a:ln>
            </p:spPr>
            <p:style>
              <a:lnRef idx="2">
                <a:schemeClr val="accent1">
                  <a:shade val="50000"/>
                </a:schemeClr>
              </a:lnRef>
              <a:fillRef idx="1">
                <a:schemeClr val="accent1"/>
              </a:fillRef>
              <a:effectRef idx="0">
                <a:schemeClr val="accent1"/>
              </a:effectRef>
              <a:fontRef idx="minor">
                <a:schemeClr val="dk1">
                  <a:hueOff val="0"/>
                  <a:satOff val="0"/>
                  <a:lumOff val="0"/>
                  <a:alphaOff val="0"/>
                </a:schemeClr>
              </a:fontRef>
            </p:style>
            <p:txBody>
              <a:bodyPr spcFirstLastPara="0" vert="horz" wrap="square" lIns="222025" tIns="247425" rIns="222025" bIns="247425" numCol="1" spcCol="1270" rtlCol="0" anchor="ctr" anchorCtr="0">
                <a:noAutofit/>
              </a:bodyPr>
              <a:lstStyle/>
              <a:p>
                <a:pPr marL="0" marR="0" lvl="0" indent="0" algn="ctr" defTabSz="914400" rtl="0" eaLnBrk="1" fontAlgn="auto" latinLnBrk="0" hangingPunct="1">
                  <a:lnSpc>
                    <a:spcPct val="90000"/>
                  </a:lnSpc>
                  <a:spcBef>
                    <a:spcPct val="0"/>
                  </a:spcBef>
                  <a:spcAft>
                    <a:spcPts val="600"/>
                  </a:spcAft>
                  <a:buClrTx/>
                  <a:buSzTx/>
                  <a:buFontTx/>
                  <a:buNone/>
                  <a:tabLst/>
                  <a:defRPr/>
                </a:pPr>
                <a:r>
                  <a:rPr kumimoji="0" lang="en-GB" sz="2000" b="1" i="0" u="sng" strike="noStrike" kern="1200" cap="none" spc="0" normalizeH="0" baseline="0" noProof="0" dirty="0">
                    <a:ln>
                      <a:noFill/>
                    </a:ln>
                    <a:solidFill>
                      <a:schemeClr val="tx2"/>
                    </a:solidFill>
                    <a:effectLst/>
                    <a:uLnTx/>
                    <a:uFillTx/>
                    <a:latin typeface="Calibri" panose="020F0502020204030204"/>
                    <a:ea typeface="+mn-ea"/>
                    <a:cs typeface="Times New Roman" panose="02020603050405020304" pitchFamily="18" charset="0"/>
                  </a:rPr>
                  <a:t>P</a:t>
                </a:r>
                <a:r>
                  <a:rPr kumimoji="0" lang="en-GB" sz="2000" b="1" i="0" u="none" strike="noStrike" kern="1200" cap="none" spc="0" normalizeH="0" baseline="0" noProof="0" dirty="0">
                    <a:ln>
                      <a:noFill/>
                    </a:ln>
                    <a:solidFill>
                      <a:schemeClr val="tx2"/>
                    </a:solidFill>
                    <a:effectLst/>
                    <a:uLnTx/>
                    <a:uFillTx/>
                    <a:latin typeface="Calibri" panose="020F0502020204030204"/>
                    <a:ea typeface="+mn-ea"/>
                    <a:cs typeface="Times New Roman" panose="02020603050405020304" pitchFamily="18" charset="0"/>
                  </a:rPr>
                  <a:t>urpose</a:t>
                </a:r>
              </a:p>
              <a:p>
                <a:pPr marL="0" marR="0" lvl="0" indent="0" algn="ctr" defTabSz="914400" rtl="0" eaLnBrk="1" fontAlgn="auto" latinLnBrk="0" hangingPunct="1">
                  <a:lnSpc>
                    <a:spcPct val="90000"/>
                  </a:lnSpc>
                  <a:spcBef>
                    <a:spcPct val="0"/>
                  </a:spcBef>
                  <a:spcAft>
                    <a:spcPts val="600"/>
                  </a:spcAft>
                  <a:buClrTx/>
                  <a:buSzTx/>
                  <a:buFontTx/>
                  <a:buNone/>
                  <a:tabLst/>
                  <a:defRPr/>
                </a:pPr>
                <a:endParaRPr kumimoji="0" lang="en-GB" sz="2000" b="1" i="0" u="none" strike="noStrike" kern="1200" cap="none" spc="0" normalizeH="0" baseline="0" noProof="0" dirty="0">
                  <a:ln>
                    <a:noFill/>
                  </a:ln>
                  <a:solidFill>
                    <a:schemeClr val="tx2"/>
                  </a:solidFill>
                  <a:effectLst/>
                  <a:uLnTx/>
                  <a:uFillTx/>
                  <a:latin typeface="Calibri" panose="020F0502020204030204"/>
                  <a:ea typeface="+mn-ea"/>
                  <a:cs typeface="Times New Roman" panose="02020603050405020304" pitchFamily="18" charset="0"/>
                </a:endParaRPr>
              </a:p>
            </p:txBody>
          </p:sp>
          <p:sp>
            <p:nvSpPr>
              <p:cNvPr id="24" name="Freeform: Shape 23">
                <a:extLst>
                  <a:ext uri="{FF2B5EF4-FFF2-40B4-BE49-F238E27FC236}">
                    <a16:creationId xmlns:a16="http://schemas.microsoft.com/office/drawing/2014/main" id="{E95BAEB7-C9E3-45B6-9129-FD3EC709A99E}"/>
                  </a:ext>
                </a:extLst>
              </p:cNvPr>
              <p:cNvSpPr/>
              <p:nvPr/>
            </p:nvSpPr>
            <p:spPr>
              <a:xfrm>
                <a:off x="6641068" y="2587776"/>
                <a:ext cx="1516081" cy="1516081"/>
              </a:xfrm>
              <a:custGeom>
                <a:avLst/>
                <a:gdLst>
                  <a:gd name="connsiteX0" fmla="*/ 0 w 1516081"/>
                  <a:gd name="connsiteY0" fmla="*/ 758041 h 1516081"/>
                  <a:gd name="connsiteX1" fmla="*/ 758041 w 1516081"/>
                  <a:gd name="connsiteY1" fmla="*/ 0 h 1516081"/>
                  <a:gd name="connsiteX2" fmla="*/ 1516082 w 1516081"/>
                  <a:gd name="connsiteY2" fmla="*/ 758041 h 1516081"/>
                  <a:gd name="connsiteX3" fmla="*/ 758041 w 1516081"/>
                  <a:gd name="connsiteY3" fmla="*/ 1516082 h 1516081"/>
                  <a:gd name="connsiteX4" fmla="*/ 0 w 1516081"/>
                  <a:gd name="connsiteY4" fmla="*/ 758041 h 151608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16081" h="1516081">
                    <a:moveTo>
                      <a:pt x="0" y="758041"/>
                    </a:moveTo>
                    <a:cubicBezTo>
                      <a:pt x="0" y="339387"/>
                      <a:pt x="339387" y="0"/>
                      <a:pt x="758041" y="0"/>
                    </a:cubicBezTo>
                    <a:cubicBezTo>
                      <a:pt x="1176695" y="0"/>
                      <a:pt x="1516082" y="339387"/>
                      <a:pt x="1516082" y="758041"/>
                    </a:cubicBezTo>
                    <a:cubicBezTo>
                      <a:pt x="1516082" y="1176695"/>
                      <a:pt x="1176695" y="1516082"/>
                      <a:pt x="758041" y="1516082"/>
                    </a:cubicBezTo>
                    <a:cubicBezTo>
                      <a:pt x="339387" y="1516082"/>
                      <a:pt x="0" y="1176695"/>
                      <a:pt x="0" y="758041"/>
                    </a:cubicBezTo>
                    <a:close/>
                  </a:path>
                </a:pathLst>
              </a:custGeom>
              <a:solidFill>
                <a:schemeClr val="bg1"/>
              </a:solidFill>
              <a:ln w="28575">
                <a:solidFill>
                  <a:schemeClr val="accent4"/>
                </a:solidFill>
              </a:ln>
            </p:spPr>
            <p:style>
              <a:lnRef idx="2">
                <a:schemeClr val="accent1">
                  <a:shade val="50000"/>
                </a:schemeClr>
              </a:lnRef>
              <a:fillRef idx="1">
                <a:schemeClr val="accent1"/>
              </a:fillRef>
              <a:effectRef idx="0">
                <a:schemeClr val="accent1"/>
              </a:effectRef>
              <a:fontRef idx="minor">
                <a:schemeClr val="dk1">
                  <a:hueOff val="0"/>
                  <a:satOff val="0"/>
                  <a:lumOff val="0"/>
                  <a:alphaOff val="0"/>
                </a:schemeClr>
              </a:fontRef>
            </p:style>
            <p:txBody>
              <a:bodyPr spcFirstLastPara="0" vert="horz" wrap="square" lIns="222025" tIns="328705" rIns="222025" bIns="328705" numCol="1" spcCol="1270" rtlCol="0" anchor="ctr" anchorCtr="0">
                <a:noAutofit/>
              </a:bodyPr>
              <a:lstStyle/>
              <a:p>
                <a:pPr marL="0" marR="0" lvl="0" indent="0" algn="ctr" defTabSz="914400" rtl="0" eaLnBrk="1" fontAlgn="auto" latinLnBrk="0" hangingPunct="1">
                  <a:lnSpc>
                    <a:spcPct val="90000"/>
                  </a:lnSpc>
                  <a:spcBef>
                    <a:spcPct val="0"/>
                  </a:spcBef>
                  <a:spcAft>
                    <a:spcPts val="600"/>
                  </a:spcAft>
                  <a:buClrTx/>
                  <a:buSzTx/>
                  <a:buFontTx/>
                  <a:buNone/>
                  <a:tabLst/>
                  <a:defRPr/>
                </a:pPr>
                <a:r>
                  <a:rPr kumimoji="0" lang="en-GB" sz="2000" b="1" i="0" u="sng" strike="noStrike" kern="1200" cap="none" spc="0" normalizeH="0" baseline="0" noProof="0" dirty="0">
                    <a:ln>
                      <a:noFill/>
                    </a:ln>
                    <a:solidFill>
                      <a:schemeClr val="tx2"/>
                    </a:solidFill>
                    <a:effectLst/>
                    <a:uLnTx/>
                    <a:uFillTx/>
                    <a:latin typeface="Calibri" panose="020F0502020204030204"/>
                    <a:ea typeface="+mn-ea"/>
                    <a:cs typeface="Times New Roman" panose="02020603050405020304" pitchFamily="18" charset="0"/>
                  </a:rPr>
                  <a:t>P</a:t>
                </a:r>
                <a:r>
                  <a:rPr kumimoji="0" lang="en-GB" sz="2000" b="1" i="0" u="none" strike="noStrike" kern="1200" cap="none" spc="0" normalizeH="0" baseline="0" noProof="0" dirty="0">
                    <a:ln>
                      <a:noFill/>
                    </a:ln>
                    <a:solidFill>
                      <a:schemeClr val="tx2"/>
                    </a:solidFill>
                    <a:effectLst/>
                    <a:uLnTx/>
                    <a:uFillTx/>
                    <a:latin typeface="Calibri" panose="020F0502020204030204"/>
                    <a:ea typeface="+mn-ea"/>
                    <a:cs typeface="Times New Roman" panose="02020603050405020304" pitchFamily="18" charset="0"/>
                  </a:rPr>
                  <a:t>riorities</a:t>
                </a:r>
              </a:p>
              <a:p>
                <a:pPr marL="0" marR="0" lvl="0" indent="0" algn="ctr" defTabSz="914400" rtl="0" eaLnBrk="1" fontAlgn="auto" latinLnBrk="0" hangingPunct="1">
                  <a:lnSpc>
                    <a:spcPct val="90000"/>
                  </a:lnSpc>
                  <a:spcBef>
                    <a:spcPct val="0"/>
                  </a:spcBef>
                  <a:spcAft>
                    <a:spcPts val="600"/>
                  </a:spcAft>
                  <a:buClrTx/>
                  <a:buSzTx/>
                  <a:buFontTx/>
                  <a:buNone/>
                  <a:tabLst/>
                  <a:defRPr/>
                </a:pPr>
                <a:endParaRPr kumimoji="0" lang="en-GB" sz="2000" b="1" i="0" u="none" strike="noStrike" kern="1200" cap="none" spc="0" normalizeH="0" baseline="0" noProof="0" dirty="0">
                  <a:ln>
                    <a:noFill/>
                  </a:ln>
                  <a:solidFill>
                    <a:schemeClr val="tx2"/>
                  </a:solidFill>
                  <a:effectLst/>
                  <a:uLnTx/>
                  <a:uFillTx/>
                  <a:latin typeface="Calibri" panose="020F0502020204030204"/>
                  <a:ea typeface="+mn-ea"/>
                  <a:cs typeface="Times New Roman" panose="02020603050405020304" pitchFamily="18" charset="0"/>
                </a:endParaRPr>
              </a:p>
            </p:txBody>
          </p:sp>
          <p:sp>
            <p:nvSpPr>
              <p:cNvPr id="25" name="Freeform: Shape 24">
                <a:extLst>
                  <a:ext uri="{FF2B5EF4-FFF2-40B4-BE49-F238E27FC236}">
                    <a16:creationId xmlns:a16="http://schemas.microsoft.com/office/drawing/2014/main" id="{FF9E6779-E871-4822-832A-03C63BB737E1}"/>
                  </a:ext>
                </a:extLst>
              </p:cNvPr>
              <p:cNvSpPr/>
              <p:nvPr/>
            </p:nvSpPr>
            <p:spPr>
              <a:xfrm>
                <a:off x="5826459" y="5147730"/>
                <a:ext cx="1516081" cy="1516081"/>
              </a:xfrm>
              <a:custGeom>
                <a:avLst/>
                <a:gdLst>
                  <a:gd name="connsiteX0" fmla="*/ 0 w 1516081"/>
                  <a:gd name="connsiteY0" fmla="*/ 758041 h 1516081"/>
                  <a:gd name="connsiteX1" fmla="*/ 758041 w 1516081"/>
                  <a:gd name="connsiteY1" fmla="*/ 0 h 1516081"/>
                  <a:gd name="connsiteX2" fmla="*/ 1516082 w 1516081"/>
                  <a:gd name="connsiteY2" fmla="*/ 758041 h 1516081"/>
                  <a:gd name="connsiteX3" fmla="*/ 758041 w 1516081"/>
                  <a:gd name="connsiteY3" fmla="*/ 1516082 h 1516081"/>
                  <a:gd name="connsiteX4" fmla="*/ 0 w 1516081"/>
                  <a:gd name="connsiteY4" fmla="*/ 758041 h 151608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16081" h="1516081">
                    <a:moveTo>
                      <a:pt x="0" y="758041"/>
                    </a:moveTo>
                    <a:cubicBezTo>
                      <a:pt x="0" y="339387"/>
                      <a:pt x="339387" y="0"/>
                      <a:pt x="758041" y="0"/>
                    </a:cubicBezTo>
                    <a:cubicBezTo>
                      <a:pt x="1176695" y="0"/>
                      <a:pt x="1516082" y="339387"/>
                      <a:pt x="1516082" y="758041"/>
                    </a:cubicBezTo>
                    <a:cubicBezTo>
                      <a:pt x="1516082" y="1176695"/>
                      <a:pt x="1176695" y="1516082"/>
                      <a:pt x="758041" y="1516082"/>
                    </a:cubicBezTo>
                    <a:cubicBezTo>
                      <a:pt x="339387" y="1516082"/>
                      <a:pt x="0" y="1176695"/>
                      <a:pt x="0" y="758041"/>
                    </a:cubicBezTo>
                    <a:close/>
                  </a:path>
                </a:pathLst>
              </a:custGeom>
              <a:solidFill>
                <a:schemeClr val="bg1"/>
              </a:solidFill>
              <a:ln w="28575">
                <a:solidFill>
                  <a:schemeClr val="accent4"/>
                </a:solidFill>
              </a:ln>
            </p:spPr>
            <p:style>
              <a:lnRef idx="2">
                <a:schemeClr val="accent1">
                  <a:shade val="50000"/>
                </a:schemeClr>
              </a:lnRef>
              <a:fillRef idx="1">
                <a:schemeClr val="accent1"/>
              </a:fillRef>
              <a:effectRef idx="0">
                <a:schemeClr val="accent1"/>
              </a:effectRef>
              <a:fontRef idx="minor">
                <a:schemeClr val="dk1">
                  <a:hueOff val="0"/>
                  <a:satOff val="0"/>
                  <a:lumOff val="0"/>
                  <a:alphaOff val="0"/>
                </a:schemeClr>
              </a:fontRef>
            </p:style>
            <p:txBody>
              <a:bodyPr spcFirstLastPara="0" vert="horz" wrap="square" lIns="222025" tIns="328705" rIns="222025" bIns="328705" numCol="1" spcCol="1270" rtlCol="0" anchor="ctr" anchorCtr="0">
                <a:noAutofit/>
              </a:bodyPr>
              <a:lstStyle/>
              <a:p>
                <a:pPr marL="0" marR="0" lvl="0" indent="0" algn="ctr" defTabSz="914400" rtl="0" eaLnBrk="1" fontAlgn="auto" latinLnBrk="0" hangingPunct="1">
                  <a:lnSpc>
                    <a:spcPct val="90000"/>
                  </a:lnSpc>
                  <a:spcBef>
                    <a:spcPct val="0"/>
                  </a:spcBef>
                  <a:spcAft>
                    <a:spcPts val="600"/>
                  </a:spcAft>
                  <a:buClrTx/>
                  <a:buSzTx/>
                  <a:buFontTx/>
                  <a:buNone/>
                  <a:tabLst/>
                  <a:defRPr/>
                </a:pPr>
                <a:r>
                  <a:rPr kumimoji="0" lang="en-GB" sz="2000" b="1" i="0" u="sng" strike="noStrike" kern="1200" cap="none" spc="0" normalizeH="0" baseline="0" noProof="0" dirty="0">
                    <a:ln>
                      <a:noFill/>
                    </a:ln>
                    <a:solidFill>
                      <a:schemeClr val="tx2"/>
                    </a:solidFill>
                    <a:effectLst/>
                    <a:uLnTx/>
                    <a:uFillTx/>
                    <a:latin typeface="Calibri" panose="020F0502020204030204"/>
                    <a:ea typeface="+mn-ea"/>
                    <a:cs typeface="Times New Roman" panose="02020603050405020304" pitchFamily="18" charset="0"/>
                  </a:rPr>
                  <a:t>P</a:t>
                </a:r>
                <a:r>
                  <a:rPr kumimoji="0" lang="en-GB" sz="2000" b="1" i="0" u="none" strike="noStrike" kern="1200" cap="none" spc="0" normalizeH="0" baseline="0" noProof="0" dirty="0">
                    <a:ln>
                      <a:noFill/>
                    </a:ln>
                    <a:solidFill>
                      <a:schemeClr val="tx2"/>
                    </a:solidFill>
                    <a:effectLst/>
                    <a:uLnTx/>
                    <a:uFillTx/>
                    <a:latin typeface="Calibri" panose="020F0502020204030204"/>
                    <a:ea typeface="+mn-ea"/>
                    <a:cs typeface="Times New Roman" panose="02020603050405020304" pitchFamily="18" charset="0"/>
                  </a:rPr>
                  <a:t>lace</a:t>
                </a:r>
              </a:p>
              <a:p>
                <a:pPr marL="0" marR="0" lvl="0" indent="0" algn="ctr" defTabSz="914400" rtl="0" eaLnBrk="1" fontAlgn="auto" latinLnBrk="0" hangingPunct="1">
                  <a:lnSpc>
                    <a:spcPct val="90000"/>
                  </a:lnSpc>
                  <a:spcBef>
                    <a:spcPct val="0"/>
                  </a:spcBef>
                  <a:spcAft>
                    <a:spcPts val="600"/>
                  </a:spcAft>
                  <a:buClrTx/>
                  <a:buSzTx/>
                  <a:buFontTx/>
                  <a:buNone/>
                  <a:tabLst/>
                  <a:defRPr/>
                </a:pPr>
                <a:endParaRPr kumimoji="0" lang="en-GB" sz="2000" b="1" i="0" u="none" strike="noStrike" kern="1200" cap="none" spc="0" normalizeH="0" baseline="0" noProof="0" dirty="0">
                  <a:ln>
                    <a:noFill/>
                  </a:ln>
                  <a:solidFill>
                    <a:schemeClr val="tx2"/>
                  </a:solidFill>
                  <a:effectLst/>
                  <a:uLnTx/>
                  <a:uFillTx/>
                  <a:latin typeface="Calibri" panose="020F0502020204030204"/>
                  <a:ea typeface="+mn-ea"/>
                  <a:cs typeface="Times New Roman" panose="02020603050405020304" pitchFamily="18" charset="0"/>
                </a:endParaRPr>
              </a:p>
            </p:txBody>
          </p:sp>
          <p:sp>
            <p:nvSpPr>
              <p:cNvPr id="26" name="Freeform: Shape 25">
                <a:extLst>
                  <a:ext uri="{FF2B5EF4-FFF2-40B4-BE49-F238E27FC236}">
                    <a16:creationId xmlns:a16="http://schemas.microsoft.com/office/drawing/2014/main" id="{3E46FC1D-ED95-4EA2-B83C-EAA2D47DD94B}"/>
                  </a:ext>
                </a:extLst>
              </p:cNvPr>
              <p:cNvSpPr/>
              <p:nvPr/>
            </p:nvSpPr>
            <p:spPr>
              <a:xfrm>
                <a:off x="3134235" y="5157980"/>
                <a:ext cx="1516081" cy="1516081"/>
              </a:xfrm>
              <a:custGeom>
                <a:avLst/>
                <a:gdLst>
                  <a:gd name="connsiteX0" fmla="*/ 0 w 1516081"/>
                  <a:gd name="connsiteY0" fmla="*/ 758041 h 1516081"/>
                  <a:gd name="connsiteX1" fmla="*/ 758041 w 1516081"/>
                  <a:gd name="connsiteY1" fmla="*/ 0 h 1516081"/>
                  <a:gd name="connsiteX2" fmla="*/ 1516082 w 1516081"/>
                  <a:gd name="connsiteY2" fmla="*/ 758041 h 1516081"/>
                  <a:gd name="connsiteX3" fmla="*/ 758041 w 1516081"/>
                  <a:gd name="connsiteY3" fmla="*/ 1516082 h 1516081"/>
                  <a:gd name="connsiteX4" fmla="*/ 0 w 1516081"/>
                  <a:gd name="connsiteY4" fmla="*/ 758041 h 151608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16081" h="1516081">
                    <a:moveTo>
                      <a:pt x="0" y="758041"/>
                    </a:moveTo>
                    <a:cubicBezTo>
                      <a:pt x="0" y="339387"/>
                      <a:pt x="339387" y="0"/>
                      <a:pt x="758041" y="0"/>
                    </a:cubicBezTo>
                    <a:cubicBezTo>
                      <a:pt x="1176695" y="0"/>
                      <a:pt x="1516082" y="339387"/>
                      <a:pt x="1516082" y="758041"/>
                    </a:cubicBezTo>
                    <a:cubicBezTo>
                      <a:pt x="1516082" y="1176695"/>
                      <a:pt x="1176695" y="1516082"/>
                      <a:pt x="758041" y="1516082"/>
                    </a:cubicBezTo>
                    <a:cubicBezTo>
                      <a:pt x="339387" y="1516082"/>
                      <a:pt x="0" y="1176695"/>
                      <a:pt x="0" y="758041"/>
                    </a:cubicBezTo>
                    <a:close/>
                  </a:path>
                </a:pathLst>
              </a:custGeom>
              <a:solidFill>
                <a:schemeClr val="bg1"/>
              </a:solidFill>
              <a:ln w="28575">
                <a:solidFill>
                  <a:schemeClr val="accent4"/>
                </a:solidFill>
              </a:ln>
            </p:spPr>
            <p:style>
              <a:lnRef idx="2">
                <a:schemeClr val="accent1">
                  <a:shade val="50000"/>
                </a:schemeClr>
              </a:lnRef>
              <a:fillRef idx="1">
                <a:schemeClr val="accent1"/>
              </a:fillRef>
              <a:effectRef idx="0">
                <a:schemeClr val="accent1"/>
              </a:effectRef>
              <a:fontRef idx="minor">
                <a:schemeClr val="dk1">
                  <a:hueOff val="0"/>
                  <a:satOff val="0"/>
                  <a:lumOff val="0"/>
                  <a:alphaOff val="0"/>
                </a:schemeClr>
              </a:fontRef>
            </p:style>
            <p:txBody>
              <a:bodyPr spcFirstLastPara="0" vert="horz" wrap="square" lIns="222025" tIns="328705" rIns="222025" bIns="328705" numCol="1" spcCol="1270" rtlCol="0" anchor="ctr" anchorCtr="0">
                <a:noAutofit/>
              </a:bodyPr>
              <a:lstStyle/>
              <a:p>
                <a:pPr marL="0" marR="0" lvl="0" indent="0" algn="ctr" defTabSz="914400" rtl="0" eaLnBrk="1" fontAlgn="auto" latinLnBrk="0" hangingPunct="1">
                  <a:lnSpc>
                    <a:spcPct val="90000"/>
                  </a:lnSpc>
                  <a:spcBef>
                    <a:spcPct val="0"/>
                  </a:spcBef>
                  <a:spcAft>
                    <a:spcPts val="600"/>
                  </a:spcAft>
                  <a:buClrTx/>
                  <a:buSzTx/>
                  <a:buFontTx/>
                  <a:buNone/>
                  <a:tabLst/>
                  <a:defRPr/>
                </a:pPr>
                <a:r>
                  <a:rPr kumimoji="0" lang="en-GB" sz="2000" b="1" i="0" u="sng" strike="noStrike" kern="1200" cap="none" spc="0" normalizeH="0" baseline="0" noProof="0" dirty="0">
                    <a:ln>
                      <a:noFill/>
                    </a:ln>
                    <a:solidFill>
                      <a:schemeClr val="tx2"/>
                    </a:solidFill>
                    <a:effectLst/>
                    <a:uLnTx/>
                    <a:uFillTx/>
                    <a:latin typeface="Calibri" panose="020F0502020204030204"/>
                    <a:ea typeface="+mn-ea"/>
                    <a:cs typeface="Times New Roman" panose="02020603050405020304" pitchFamily="18" charset="0"/>
                  </a:rPr>
                  <a:t>P</a:t>
                </a:r>
                <a:r>
                  <a:rPr kumimoji="0" lang="en-GB" sz="2000" b="1" i="0" u="none" strike="noStrike" kern="1200" cap="none" spc="0" normalizeH="0" baseline="0" noProof="0" dirty="0">
                    <a:ln>
                      <a:noFill/>
                    </a:ln>
                    <a:solidFill>
                      <a:schemeClr val="tx2"/>
                    </a:solidFill>
                    <a:effectLst/>
                    <a:uLnTx/>
                    <a:uFillTx/>
                    <a:latin typeface="Calibri" panose="020F0502020204030204"/>
                    <a:ea typeface="+mn-ea"/>
                    <a:cs typeface="Times New Roman" panose="02020603050405020304" pitchFamily="18" charset="0"/>
                  </a:rPr>
                  <a:t>ounds</a:t>
                </a:r>
              </a:p>
              <a:p>
                <a:pPr marL="0" marR="0" lvl="0" indent="0" algn="ctr" defTabSz="914400" rtl="0" eaLnBrk="1" fontAlgn="auto" latinLnBrk="0" hangingPunct="1">
                  <a:lnSpc>
                    <a:spcPct val="90000"/>
                  </a:lnSpc>
                  <a:spcBef>
                    <a:spcPct val="0"/>
                  </a:spcBef>
                  <a:spcAft>
                    <a:spcPts val="600"/>
                  </a:spcAft>
                  <a:buClrTx/>
                  <a:buSzTx/>
                  <a:buFontTx/>
                  <a:buNone/>
                  <a:tabLst/>
                  <a:defRPr/>
                </a:pPr>
                <a:endParaRPr kumimoji="0" lang="en-GB" sz="2000" b="1" i="0" u="none" strike="noStrike" kern="1200" cap="none" spc="0" normalizeH="0" baseline="0" noProof="0" dirty="0">
                  <a:ln>
                    <a:noFill/>
                  </a:ln>
                  <a:solidFill>
                    <a:schemeClr val="tx2"/>
                  </a:solidFill>
                  <a:effectLst/>
                  <a:uLnTx/>
                  <a:uFillTx/>
                  <a:latin typeface="Calibri" panose="020F0502020204030204"/>
                  <a:ea typeface="+mn-ea"/>
                  <a:cs typeface="Times New Roman" panose="02020603050405020304" pitchFamily="18" charset="0"/>
                </a:endParaRPr>
              </a:p>
            </p:txBody>
          </p:sp>
          <p:sp>
            <p:nvSpPr>
              <p:cNvPr id="27" name="Freeform: Shape 26">
                <a:extLst>
                  <a:ext uri="{FF2B5EF4-FFF2-40B4-BE49-F238E27FC236}">
                    <a16:creationId xmlns:a16="http://schemas.microsoft.com/office/drawing/2014/main" id="{AC49284A-5B7E-4402-90E4-3C0782914986}"/>
                  </a:ext>
                </a:extLst>
              </p:cNvPr>
              <p:cNvSpPr/>
              <p:nvPr/>
            </p:nvSpPr>
            <p:spPr>
              <a:xfrm>
                <a:off x="2299125" y="2587776"/>
                <a:ext cx="1516081" cy="1516081"/>
              </a:xfrm>
              <a:custGeom>
                <a:avLst/>
                <a:gdLst>
                  <a:gd name="connsiteX0" fmla="*/ 0 w 1516081"/>
                  <a:gd name="connsiteY0" fmla="*/ 758041 h 1516081"/>
                  <a:gd name="connsiteX1" fmla="*/ 758041 w 1516081"/>
                  <a:gd name="connsiteY1" fmla="*/ 0 h 1516081"/>
                  <a:gd name="connsiteX2" fmla="*/ 1516082 w 1516081"/>
                  <a:gd name="connsiteY2" fmla="*/ 758041 h 1516081"/>
                  <a:gd name="connsiteX3" fmla="*/ 758041 w 1516081"/>
                  <a:gd name="connsiteY3" fmla="*/ 1516082 h 1516081"/>
                  <a:gd name="connsiteX4" fmla="*/ 0 w 1516081"/>
                  <a:gd name="connsiteY4" fmla="*/ 758041 h 151608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16081" h="1516081">
                    <a:moveTo>
                      <a:pt x="0" y="758041"/>
                    </a:moveTo>
                    <a:cubicBezTo>
                      <a:pt x="0" y="339387"/>
                      <a:pt x="339387" y="0"/>
                      <a:pt x="758041" y="0"/>
                    </a:cubicBezTo>
                    <a:cubicBezTo>
                      <a:pt x="1176695" y="0"/>
                      <a:pt x="1516082" y="339387"/>
                      <a:pt x="1516082" y="758041"/>
                    </a:cubicBezTo>
                    <a:cubicBezTo>
                      <a:pt x="1516082" y="1176695"/>
                      <a:pt x="1176695" y="1516082"/>
                      <a:pt x="758041" y="1516082"/>
                    </a:cubicBezTo>
                    <a:cubicBezTo>
                      <a:pt x="339387" y="1516082"/>
                      <a:pt x="0" y="1176695"/>
                      <a:pt x="0" y="758041"/>
                    </a:cubicBezTo>
                    <a:close/>
                  </a:path>
                </a:pathLst>
              </a:custGeom>
              <a:solidFill>
                <a:schemeClr val="bg1"/>
              </a:solidFill>
              <a:ln w="28575">
                <a:solidFill>
                  <a:schemeClr val="accent4"/>
                </a:solidFill>
              </a:ln>
            </p:spPr>
            <p:style>
              <a:lnRef idx="2">
                <a:schemeClr val="accent1">
                  <a:shade val="50000"/>
                </a:schemeClr>
              </a:lnRef>
              <a:fillRef idx="1">
                <a:schemeClr val="accent1"/>
              </a:fillRef>
              <a:effectRef idx="0">
                <a:schemeClr val="accent1"/>
              </a:effectRef>
              <a:fontRef idx="minor">
                <a:schemeClr val="dk1">
                  <a:hueOff val="0"/>
                  <a:satOff val="0"/>
                  <a:lumOff val="0"/>
                  <a:alphaOff val="0"/>
                </a:schemeClr>
              </a:fontRef>
            </p:style>
            <p:txBody>
              <a:bodyPr spcFirstLastPara="0" vert="horz" wrap="square" lIns="222025" tIns="328705" rIns="222025" bIns="328705" numCol="1" spcCol="1270" rtlCol="0" anchor="ctr" anchorCtr="0">
                <a:noAutofit/>
              </a:bodyPr>
              <a:lstStyle/>
              <a:p>
                <a:pPr marL="0" marR="0" lvl="0" indent="0" algn="ctr" defTabSz="914400" rtl="0" eaLnBrk="1" fontAlgn="auto" latinLnBrk="0" hangingPunct="1">
                  <a:lnSpc>
                    <a:spcPct val="90000"/>
                  </a:lnSpc>
                  <a:spcBef>
                    <a:spcPct val="0"/>
                  </a:spcBef>
                  <a:spcAft>
                    <a:spcPts val="600"/>
                  </a:spcAft>
                  <a:buClrTx/>
                  <a:buSzTx/>
                  <a:buFontTx/>
                  <a:buNone/>
                  <a:tabLst/>
                  <a:defRPr/>
                </a:pPr>
                <a:r>
                  <a:rPr kumimoji="0" lang="en-GB" sz="2000" b="1" i="0" u="sng" strike="noStrike" kern="1200" cap="none" spc="0" normalizeH="0" baseline="0" noProof="0" dirty="0">
                    <a:ln>
                      <a:noFill/>
                    </a:ln>
                    <a:solidFill>
                      <a:schemeClr val="tx2"/>
                    </a:solidFill>
                    <a:effectLst/>
                    <a:uLnTx/>
                    <a:uFillTx/>
                    <a:latin typeface="Calibri" panose="020F0502020204030204"/>
                    <a:ea typeface="+mn-ea"/>
                    <a:cs typeface="Times New Roman" panose="02020603050405020304" pitchFamily="18" charset="0"/>
                  </a:rPr>
                  <a:t>P</a:t>
                </a:r>
                <a:r>
                  <a:rPr kumimoji="0" lang="en-GB" sz="2000" b="1" i="0" u="none" strike="noStrike" kern="1200" cap="none" spc="0" normalizeH="0" baseline="0" noProof="0" dirty="0">
                    <a:ln>
                      <a:noFill/>
                    </a:ln>
                    <a:solidFill>
                      <a:schemeClr val="tx2"/>
                    </a:solidFill>
                    <a:effectLst/>
                    <a:uLnTx/>
                    <a:uFillTx/>
                    <a:latin typeface="Calibri" panose="020F0502020204030204"/>
                    <a:ea typeface="+mn-ea"/>
                    <a:cs typeface="Times New Roman" panose="02020603050405020304" pitchFamily="18" charset="0"/>
                  </a:rPr>
                  <a:t>roviders</a:t>
                </a:r>
              </a:p>
              <a:p>
                <a:pPr marL="0" marR="0" lvl="0" indent="0" algn="ctr" defTabSz="914400" rtl="0" eaLnBrk="1" fontAlgn="auto" latinLnBrk="0" hangingPunct="1">
                  <a:lnSpc>
                    <a:spcPct val="90000"/>
                  </a:lnSpc>
                  <a:spcBef>
                    <a:spcPct val="0"/>
                  </a:spcBef>
                  <a:spcAft>
                    <a:spcPts val="600"/>
                  </a:spcAft>
                  <a:buClrTx/>
                  <a:buSzTx/>
                  <a:buFontTx/>
                  <a:buNone/>
                  <a:tabLst/>
                  <a:defRPr/>
                </a:pPr>
                <a:endParaRPr kumimoji="0" lang="en-GB" sz="2000" b="1" i="0" u="none" strike="noStrike" kern="1200" cap="none" spc="0" normalizeH="0" baseline="0" noProof="0" dirty="0">
                  <a:ln>
                    <a:noFill/>
                  </a:ln>
                  <a:solidFill>
                    <a:schemeClr val="tx2"/>
                  </a:solidFill>
                  <a:effectLst/>
                  <a:uLnTx/>
                  <a:uFillTx/>
                  <a:latin typeface="Calibri" panose="020F0502020204030204"/>
                  <a:ea typeface="+mn-ea"/>
                  <a:cs typeface="Times New Roman" panose="02020603050405020304" pitchFamily="18" charset="0"/>
                </a:endParaRPr>
              </a:p>
            </p:txBody>
          </p:sp>
        </p:grpSp>
        <p:sp>
          <p:nvSpPr>
            <p:cNvPr id="28" name="Oval 27" descr="Map compass with solid fill">
              <a:extLst>
                <a:ext uri="{FF2B5EF4-FFF2-40B4-BE49-F238E27FC236}">
                  <a16:creationId xmlns:a16="http://schemas.microsoft.com/office/drawing/2014/main" id="{D7AF43E9-CD7B-4FC2-A2FA-1C053B423DC2}"/>
                </a:ext>
              </a:extLst>
            </p:cNvPr>
            <p:cNvSpPr/>
            <p:nvPr/>
          </p:nvSpPr>
          <p:spPr>
            <a:xfrm>
              <a:off x="8739356" y="1853834"/>
              <a:ext cx="423694" cy="412682"/>
            </a:xfrm>
            <a:prstGeom prst="ellipse">
              <a:avLst/>
            </a:prstGeom>
            <a: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a:blipFill>
            <a:ln>
              <a:noFill/>
            </a:ln>
          </p:spPr>
          <p:style>
            <a:lnRef idx="2">
              <a:schemeClr val="accent2">
                <a:shade val="80000"/>
                <a:hueOff val="0"/>
                <a:satOff val="0"/>
                <a:lumOff val="0"/>
                <a:alphaOff val="0"/>
              </a:schemeClr>
            </a:lnRef>
            <a:fillRef idx="1">
              <a:scrgbClr r="0" g="0" b="0"/>
            </a:fillRef>
            <a:effectRef idx="0">
              <a:schemeClr val="accent2">
                <a:tint val="40000"/>
                <a:hueOff val="0"/>
                <a:satOff val="0"/>
                <a:lumOff val="0"/>
                <a:alphaOff val="0"/>
              </a:schemeClr>
            </a:effectRef>
            <a:fontRef idx="minor">
              <a:schemeClr val="lt1">
                <a:hueOff val="0"/>
                <a:satOff val="0"/>
                <a:lumOff val="0"/>
                <a:alphaOff val="0"/>
              </a:schemeClr>
            </a:fontRef>
          </p:style>
        </p:sp>
        <p:sp>
          <p:nvSpPr>
            <p:cNvPr id="29" name="Oval 28" descr="Priorities with solid fill">
              <a:extLst>
                <a:ext uri="{FF2B5EF4-FFF2-40B4-BE49-F238E27FC236}">
                  <a16:creationId xmlns:a16="http://schemas.microsoft.com/office/drawing/2014/main" id="{1504C356-3C8F-4224-AFF6-BCA519985315}"/>
                </a:ext>
              </a:extLst>
            </p:cNvPr>
            <p:cNvSpPr/>
            <p:nvPr/>
          </p:nvSpPr>
          <p:spPr>
            <a:xfrm>
              <a:off x="10884342" y="3379382"/>
              <a:ext cx="423694" cy="412682"/>
            </a:xfrm>
            <a:prstGeom prst="ellipse">
              <a:avLst/>
            </a:prstGeom>
            <a: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a:blipFill>
            <a:ln>
              <a:noFill/>
            </a:ln>
          </p:spPr>
          <p:style>
            <a:lnRef idx="2">
              <a:schemeClr val="accent2">
                <a:shade val="80000"/>
                <a:hueOff val="0"/>
                <a:satOff val="0"/>
                <a:lumOff val="0"/>
                <a:alphaOff val="0"/>
              </a:schemeClr>
            </a:lnRef>
            <a:fillRef idx="1">
              <a:scrgbClr r="0" g="0" b="0"/>
            </a:fillRef>
            <a:effectRef idx="0">
              <a:schemeClr val="accent2">
                <a:tint val="40000"/>
                <a:hueOff val="0"/>
                <a:satOff val="0"/>
                <a:lumOff val="0"/>
                <a:alphaOff val="0"/>
              </a:schemeClr>
            </a:effectRef>
            <a:fontRef idx="minor">
              <a:schemeClr val="lt1">
                <a:hueOff val="0"/>
                <a:satOff val="0"/>
                <a:lumOff val="0"/>
                <a:alphaOff val="0"/>
              </a:schemeClr>
            </a:fontRef>
          </p:style>
        </p:sp>
        <p:sp>
          <p:nvSpPr>
            <p:cNvPr id="30" name="Oval 29" descr="Doctor female with solid fill">
              <a:extLst>
                <a:ext uri="{FF2B5EF4-FFF2-40B4-BE49-F238E27FC236}">
                  <a16:creationId xmlns:a16="http://schemas.microsoft.com/office/drawing/2014/main" id="{E43EC0BE-F7E1-40C4-A14B-E452782D0899}"/>
                </a:ext>
              </a:extLst>
            </p:cNvPr>
            <p:cNvSpPr/>
            <p:nvPr/>
          </p:nvSpPr>
          <p:spPr>
            <a:xfrm>
              <a:off x="6567869" y="3380496"/>
              <a:ext cx="423694" cy="412682"/>
            </a:xfrm>
            <a:prstGeom prst="ellipse">
              <a:avLst/>
            </a:prstGeom>
            <a: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a:fillRect/>
              </a:stretch>
            </a:blipFill>
            <a:ln>
              <a:noFill/>
            </a:ln>
          </p:spPr>
          <p:style>
            <a:lnRef idx="2">
              <a:schemeClr val="accent2">
                <a:shade val="80000"/>
                <a:hueOff val="0"/>
                <a:satOff val="0"/>
                <a:lumOff val="0"/>
                <a:alphaOff val="0"/>
              </a:schemeClr>
            </a:lnRef>
            <a:fillRef idx="1">
              <a:scrgbClr r="0" g="0" b="0"/>
            </a:fillRef>
            <a:effectRef idx="0">
              <a:schemeClr val="accent2">
                <a:tint val="40000"/>
                <a:hueOff val="0"/>
                <a:satOff val="0"/>
                <a:lumOff val="0"/>
                <a:alphaOff val="0"/>
              </a:schemeClr>
            </a:effectRef>
            <a:fontRef idx="minor">
              <a:schemeClr val="lt1">
                <a:hueOff val="0"/>
                <a:satOff val="0"/>
                <a:lumOff val="0"/>
                <a:alphaOff val="0"/>
              </a:schemeClr>
            </a:fontRef>
          </p:style>
        </p:sp>
        <p:sp>
          <p:nvSpPr>
            <p:cNvPr id="31" name="Oval 30" descr="House with solid fill">
              <a:extLst>
                <a:ext uri="{FF2B5EF4-FFF2-40B4-BE49-F238E27FC236}">
                  <a16:creationId xmlns:a16="http://schemas.microsoft.com/office/drawing/2014/main" id="{63BA6A19-9BD7-4022-A851-46BC8DC1D930}"/>
                </a:ext>
              </a:extLst>
            </p:cNvPr>
            <p:cNvSpPr/>
            <p:nvPr/>
          </p:nvSpPr>
          <p:spPr>
            <a:xfrm>
              <a:off x="10061174" y="5866920"/>
              <a:ext cx="423694" cy="412682"/>
            </a:xfrm>
            <a:prstGeom prst="ellipse">
              <a:avLst/>
            </a:prstGeom>
            <a: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rcRect/>
              <a:stretch>
                <a:fillRect/>
              </a:stretch>
            </a:blipFill>
            <a:ln>
              <a:noFill/>
            </a:ln>
          </p:spPr>
          <p:style>
            <a:lnRef idx="2">
              <a:schemeClr val="accent2">
                <a:shade val="80000"/>
                <a:hueOff val="0"/>
                <a:satOff val="0"/>
                <a:lumOff val="0"/>
                <a:alphaOff val="0"/>
              </a:schemeClr>
            </a:lnRef>
            <a:fillRef idx="1">
              <a:scrgbClr r="0" g="0" b="0"/>
            </a:fillRef>
            <a:effectRef idx="0">
              <a:schemeClr val="accent2">
                <a:tint val="40000"/>
                <a:hueOff val="0"/>
                <a:satOff val="0"/>
                <a:lumOff val="0"/>
                <a:alphaOff val="0"/>
              </a:schemeClr>
            </a:effectRef>
            <a:fontRef idx="minor">
              <a:schemeClr val="lt1">
                <a:hueOff val="0"/>
                <a:satOff val="0"/>
                <a:lumOff val="0"/>
                <a:alphaOff val="0"/>
              </a:schemeClr>
            </a:fontRef>
          </p:style>
        </p:sp>
        <p:sp>
          <p:nvSpPr>
            <p:cNvPr id="32" name="Oval 31" descr="Coins with solid fill">
              <a:extLst>
                <a:ext uri="{FF2B5EF4-FFF2-40B4-BE49-F238E27FC236}">
                  <a16:creationId xmlns:a16="http://schemas.microsoft.com/office/drawing/2014/main" id="{D0DD1141-5464-489D-8833-8A82FD7D85D1}"/>
                </a:ext>
              </a:extLst>
            </p:cNvPr>
            <p:cNvSpPr/>
            <p:nvPr/>
          </p:nvSpPr>
          <p:spPr>
            <a:xfrm>
              <a:off x="7429048" y="5856953"/>
              <a:ext cx="423694" cy="412682"/>
            </a:xfrm>
            <a:prstGeom prst="ellipse">
              <a:avLst/>
            </a:prstGeom>
            <a: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rcRect/>
              <a:stretch>
                <a:fillRect/>
              </a:stretch>
            </a:blipFill>
            <a:ln>
              <a:noFill/>
            </a:ln>
          </p:spPr>
          <p:style>
            <a:lnRef idx="2">
              <a:schemeClr val="accent2">
                <a:shade val="80000"/>
                <a:hueOff val="0"/>
                <a:satOff val="0"/>
                <a:lumOff val="0"/>
                <a:alphaOff val="0"/>
              </a:schemeClr>
            </a:lnRef>
            <a:fillRef idx="1">
              <a:scrgbClr r="0" g="0" b="0"/>
            </a:fillRef>
            <a:effectRef idx="0">
              <a:schemeClr val="accent2">
                <a:tint val="40000"/>
                <a:hueOff val="0"/>
                <a:satOff val="0"/>
                <a:lumOff val="0"/>
                <a:alphaOff val="0"/>
              </a:schemeClr>
            </a:effectRef>
            <a:fontRef idx="minor">
              <a:schemeClr val="lt1">
                <a:hueOff val="0"/>
                <a:satOff val="0"/>
                <a:lumOff val="0"/>
                <a:alphaOff val="0"/>
              </a:schemeClr>
            </a:fontRef>
          </p:style>
        </p:sp>
        <p:pic>
          <p:nvPicPr>
            <p:cNvPr id="11" name="Graphic 11" descr="Group of women with solid fill">
              <a:extLst>
                <a:ext uri="{FF2B5EF4-FFF2-40B4-BE49-F238E27FC236}">
                  <a16:creationId xmlns:a16="http://schemas.microsoft.com/office/drawing/2014/main" id="{7938AEAE-CD3A-4FB8-8182-A3EB783CC9E4}"/>
                </a:ext>
              </a:extLst>
            </p:cNvPr>
            <p:cNvPicPr>
              <a:picLocks noChangeAspect="1"/>
            </p:cNvPicPr>
            <p:nvPr/>
          </p:nvPicPr>
          <p:blipFill>
            <a:blip r:embed="rId13">
              <a:extLst>
                <a:ext uri="{96DAC541-7B7A-43D3-8B79-37D633B846F1}">
                  <asvg:svgBlip xmlns:asvg="http://schemas.microsoft.com/office/drawing/2016/SVG/main" r:embed="rId14"/>
                </a:ext>
              </a:extLst>
            </a:blip>
            <a:stretch>
              <a:fillRect/>
            </a:stretch>
          </p:blipFill>
          <p:spPr>
            <a:xfrm>
              <a:off x="8617811" y="4109646"/>
              <a:ext cx="637715" cy="637715"/>
            </a:xfrm>
            <a:prstGeom prst="rect">
              <a:avLst/>
            </a:prstGeom>
          </p:spPr>
        </p:pic>
      </p:grpSp>
      <p:sp>
        <p:nvSpPr>
          <p:cNvPr id="33" name="Rectangle 32">
            <a:extLst>
              <a:ext uri="{FF2B5EF4-FFF2-40B4-BE49-F238E27FC236}">
                <a16:creationId xmlns:a16="http://schemas.microsoft.com/office/drawing/2014/main" id="{2BA88EE8-DF8B-429F-B95F-45CFB834F336}"/>
              </a:ext>
            </a:extLst>
          </p:cNvPr>
          <p:cNvSpPr/>
          <p:nvPr/>
        </p:nvSpPr>
        <p:spPr>
          <a:xfrm>
            <a:off x="9615948" y="0"/>
            <a:ext cx="2576052" cy="335908"/>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rIns="72000" rtlCol="0" anchor="ctr"/>
          <a:lstStyle/>
          <a:p>
            <a:r>
              <a:rPr lang="en-GB" sz="1400" dirty="0"/>
              <a:t>Findings and Recommendations</a:t>
            </a:r>
          </a:p>
        </p:txBody>
      </p:sp>
      <p:sp>
        <p:nvSpPr>
          <p:cNvPr id="35" name="TextBox 34">
            <a:extLst>
              <a:ext uri="{FF2B5EF4-FFF2-40B4-BE49-F238E27FC236}">
                <a16:creationId xmlns:a16="http://schemas.microsoft.com/office/drawing/2014/main" id="{5CFA8A40-EF3A-4F78-8DB7-2A24146531A3}"/>
              </a:ext>
            </a:extLst>
          </p:cNvPr>
          <p:cNvSpPr txBox="1"/>
          <p:nvPr/>
        </p:nvSpPr>
        <p:spPr>
          <a:xfrm>
            <a:off x="334447" y="1505390"/>
            <a:ext cx="5200601" cy="4272965"/>
          </a:xfrm>
          <a:prstGeom prst="rect">
            <a:avLst/>
          </a:prstGeom>
          <a:noFill/>
        </p:spPr>
        <p:txBody>
          <a:bodyPr wrap="square" lIns="91440" tIns="45720" rIns="91440" bIns="45720" rtlCol="0" anchor="t">
            <a:spAutoFit/>
          </a:bodyPr>
          <a:lstStyle/>
          <a:p>
            <a:pPr algn="just" defTabSz="914400">
              <a:spcBef>
                <a:spcPts val="500"/>
              </a:spcBef>
              <a:spcAft>
                <a:spcPts val="600"/>
              </a:spcAft>
              <a:defRPr/>
            </a:pPr>
            <a:r>
              <a:rPr kumimoji="0" lang="en-US" sz="1600" b="1" i="0" u="none" strike="noStrike" kern="1200" cap="none" spc="0" normalizeH="0" baseline="0" noProof="0" dirty="0">
                <a:ln>
                  <a:noFill/>
                </a:ln>
                <a:effectLst/>
                <a:uLnTx/>
                <a:uFillTx/>
                <a:latin typeface="Calibri"/>
                <a:ea typeface="Calibri" panose="020F0502020204030204" pitchFamily="34" charset="0"/>
                <a:cs typeface="Times New Roman"/>
              </a:rPr>
              <a:t>London’s Five Ps (Purpose, Priorities, Place, Pounds and Providers) for Integration </a:t>
            </a:r>
            <a:r>
              <a:rPr kumimoji="0" lang="en-US" sz="1600" i="0" u="none" strike="noStrike" kern="1200" cap="none" spc="0" normalizeH="0" baseline="0" noProof="0" dirty="0">
                <a:ln>
                  <a:noFill/>
                </a:ln>
                <a:effectLst/>
                <a:uLnTx/>
                <a:uFillTx/>
                <a:latin typeface="Calibri"/>
                <a:ea typeface="Calibri" panose="020F0502020204030204" pitchFamily="34" charset="0"/>
                <a:cs typeface="Times New Roman"/>
              </a:rPr>
              <a:t>is a conceptual framework arising from </a:t>
            </a:r>
            <a:r>
              <a:rPr lang="en-US" sz="1600" dirty="0">
                <a:latin typeface="Calibri"/>
                <a:ea typeface="Calibri" panose="020F0502020204030204" pitchFamily="34" charset="0"/>
                <a:cs typeface="Times New Roman"/>
              </a:rPr>
              <a:t>discussions at the London Health &amp; Social Care Partnership Integration Task &amp; Finish Group, reflecting on the feedback from broader engagement and past experiences and lessons of integration in London and joint working during the pandemic.</a:t>
            </a:r>
            <a:endParaRPr lang="en-US" sz="1600" dirty="0">
              <a:solidFill>
                <a:prstClr val="black"/>
              </a:solidFill>
              <a:latin typeface="Calibri" panose="020F0502020204030204"/>
              <a:ea typeface="Calibri" panose="020F0502020204030204" pitchFamily="34" charset="0"/>
              <a:cs typeface="Times New Roman" panose="02020603050405020304" pitchFamily="18" charset="0"/>
            </a:endParaRPr>
          </a:p>
          <a:p>
            <a:pPr algn="just" defTabSz="914400">
              <a:spcBef>
                <a:spcPts val="500"/>
              </a:spcBef>
              <a:spcAft>
                <a:spcPts val="1200"/>
              </a:spcAft>
              <a:defRPr/>
            </a:pPr>
            <a:r>
              <a:rPr lang="en-US" sz="1600" dirty="0">
                <a:latin typeface="Calibri"/>
                <a:ea typeface="Calibri" panose="020F0502020204030204" pitchFamily="34" charset="0"/>
                <a:cs typeface="Times New Roman"/>
              </a:rPr>
              <a:t>The Five Ps provide </a:t>
            </a:r>
            <a:r>
              <a:rPr lang="en-GB" sz="1600" dirty="0">
                <a:latin typeface="Calibri"/>
                <a:ea typeface="Calibri" panose="020F0502020204030204" pitchFamily="34" charset="0"/>
                <a:cs typeface="Times New Roman"/>
              </a:rPr>
              <a:t>organising</a:t>
            </a:r>
            <a:r>
              <a:rPr lang="en-US" sz="1600" dirty="0">
                <a:latin typeface="Calibri"/>
                <a:ea typeface="Calibri" panose="020F0502020204030204" pitchFamily="34" charset="0"/>
                <a:cs typeface="Times New Roman"/>
              </a:rPr>
              <a:t> principles that help us to articulate London’s next steps to increasing integration in a meaningful way. </a:t>
            </a:r>
          </a:p>
          <a:p>
            <a:pPr algn="just" defTabSz="914400">
              <a:spcBef>
                <a:spcPts val="500"/>
              </a:spcBef>
              <a:spcAft>
                <a:spcPts val="500"/>
              </a:spcAft>
              <a:defRPr/>
            </a:pPr>
            <a:r>
              <a:rPr lang="en-US" sz="1600" b="1" dirty="0">
                <a:latin typeface="Calibri"/>
                <a:ea typeface="Calibri" panose="020F0502020204030204" pitchFamily="34" charset="0"/>
                <a:cs typeface="Times New Roman"/>
              </a:rPr>
              <a:t>Intrinsic to all of these is the Sixth P of People.</a:t>
            </a:r>
          </a:p>
          <a:p>
            <a:pPr algn="just" defTabSz="914400">
              <a:spcBef>
                <a:spcPts val="500"/>
              </a:spcBef>
              <a:spcAft>
                <a:spcPts val="500"/>
              </a:spcAft>
              <a:defRPr/>
            </a:pPr>
            <a:r>
              <a:rPr lang="en-US" sz="1600" dirty="0">
                <a:latin typeface="Calibri"/>
                <a:ea typeface="+mn-lt"/>
                <a:cs typeface="Times New Roman"/>
              </a:rPr>
              <a:t>Frontline </a:t>
            </a:r>
            <a:r>
              <a:rPr lang="en-GB" sz="1600" dirty="0">
                <a:ea typeface="+mn-lt"/>
                <a:cs typeface="Times New Roman"/>
              </a:rPr>
              <a:t>professionals, patients and service users, families and carers, elected members, organisational and system leaders, and London’s diverse communities are critical to the success of integration and core to each of the Five Ps.</a:t>
            </a:r>
            <a:endParaRPr lang="en-US" sz="1600" dirty="0">
              <a:latin typeface="Calibri" panose="020F0502020204030204" pitchFamily="34" charset="0"/>
              <a:ea typeface="Calibri" panose="020F0502020204030204" pitchFamily="34" charset="0"/>
              <a:cs typeface="Times New Roman"/>
            </a:endParaRPr>
          </a:p>
        </p:txBody>
      </p:sp>
    </p:spTree>
    <p:extLst>
      <p:ext uri="{BB962C8B-B14F-4D97-AF65-F5344CB8AC3E}">
        <p14:creationId xmlns:p14="http://schemas.microsoft.com/office/powerpoint/2010/main" val="20015861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D193B3DD-B744-40D6-9AFD-C05D0EEB656D}"/>
              </a:ext>
            </a:extLst>
          </p:cNvPr>
          <p:cNvSpPr>
            <a:spLocks noGrp="1"/>
          </p:cNvSpPr>
          <p:nvPr>
            <p:ph type="body" sz="quarter" idx="18"/>
          </p:nvPr>
        </p:nvSpPr>
        <p:spPr/>
        <p:txBody>
          <a:bodyPr/>
          <a:lstStyle/>
          <a:p>
            <a:r>
              <a:rPr lang="en-GB" dirty="0"/>
              <a:t>Contents</a:t>
            </a:r>
          </a:p>
        </p:txBody>
      </p:sp>
      <p:sp>
        <p:nvSpPr>
          <p:cNvPr id="4" name="TextBox 3">
            <a:extLst>
              <a:ext uri="{FF2B5EF4-FFF2-40B4-BE49-F238E27FC236}">
                <a16:creationId xmlns:a16="http://schemas.microsoft.com/office/drawing/2014/main" id="{5678C9DE-8BBE-48A7-BE67-C9079FF08C3D}"/>
              </a:ext>
            </a:extLst>
          </p:cNvPr>
          <p:cNvSpPr txBox="1"/>
          <p:nvPr/>
        </p:nvSpPr>
        <p:spPr>
          <a:xfrm>
            <a:off x="337855" y="1365249"/>
            <a:ext cx="10031263" cy="4866217"/>
          </a:xfrm>
          <a:prstGeom prst="rect">
            <a:avLst/>
          </a:prstGeom>
          <a:noFill/>
        </p:spPr>
        <p:txBody>
          <a:bodyPr wrap="square" numCol="2" rtlCol="0">
            <a:noAutofit/>
          </a:bodyPr>
          <a:lstStyle/>
          <a:p>
            <a:pPr marL="0" marR="0" lvl="0" indent="0" algn="l" defTabSz="914400" rtl="0" eaLnBrk="1" fontAlgn="auto" latinLnBrk="0" hangingPunct="1">
              <a:spcAft>
                <a:spcPts val="200"/>
              </a:spcAft>
              <a:buClrTx/>
              <a:buSzTx/>
              <a:buFont typeface="Arial" panose="020B0604020202020204" pitchFamily="34" charset="0"/>
              <a:buNone/>
              <a:tabLst/>
              <a:defRPr/>
            </a:pPr>
            <a:r>
              <a:rPr kumimoji="0" lang="en-US" sz="1200" b="1" i="0" u="none" strike="noStrike" kern="1200" cap="none" spc="0" normalizeH="0" baseline="0" noProof="0" dirty="0">
                <a:ln>
                  <a:noFill/>
                </a:ln>
                <a:solidFill>
                  <a:prstClr val="black"/>
                </a:solidFill>
                <a:effectLst/>
                <a:uLnTx/>
                <a:uFillTx/>
                <a:ea typeface="Calibri" panose="020F0502020204030204" pitchFamily="34" charset="0"/>
                <a:cs typeface="Times New Roman" panose="02020603050405020304" pitchFamily="18" charset="0"/>
              </a:rPr>
              <a:t>Section 1:  Executive Summary</a:t>
            </a:r>
          </a:p>
          <a:p>
            <a:pPr marL="0" marR="0" lvl="0" indent="0" algn="l" defTabSz="914400" rtl="0" eaLnBrk="1" fontAlgn="auto" latinLnBrk="0" hangingPunct="1">
              <a:spcAft>
                <a:spcPts val="200"/>
              </a:spcAft>
              <a:buClrTx/>
              <a:buSzTx/>
              <a:buFont typeface="Arial" panose="020B0604020202020204" pitchFamily="34" charset="0"/>
              <a:buNone/>
              <a:tabLst/>
              <a:defRPr/>
            </a:pPr>
            <a:r>
              <a:rPr lang="en-US" sz="1200" dirty="0">
                <a:solidFill>
                  <a:prstClr val="black"/>
                </a:solidFill>
                <a:ea typeface="Calibri" panose="020F0502020204030204" pitchFamily="34" charset="0"/>
                <a:cs typeface="Times New Roman" panose="02020603050405020304" pitchFamily="18" charset="0"/>
                <a:hlinkClick r:id="rId2" action="ppaction://hlinksldjump"/>
              </a:rPr>
              <a:t>Our approach</a:t>
            </a:r>
            <a:endParaRPr lang="en-US" sz="1200" dirty="0">
              <a:solidFill>
                <a:prstClr val="black"/>
              </a:solidFill>
              <a:ea typeface="Calibri" panose="020F0502020204030204" pitchFamily="34" charset="0"/>
              <a:cs typeface="Times New Roman" panose="02020603050405020304" pitchFamily="18" charset="0"/>
            </a:endParaRPr>
          </a:p>
          <a:p>
            <a:pPr marL="0" marR="0" lvl="0" indent="0" algn="l" defTabSz="914400" rtl="0" eaLnBrk="1" fontAlgn="auto" latinLnBrk="0" hangingPunct="1">
              <a:spcAft>
                <a:spcPts val="200"/>
              </a:spcAft>
              <a:buClrTx/>
              <a:buSzTx/>
              <a:buFont typeface="Arial" panose="020B0604020202020204" pitchFamily="34" charset="0"/>
              <a:buNone/>
              <a:tabLst/>
              <a:defRPr/>
            </a:pPr>
            <a:r>
              <a:rPr lang="en-US" sz="1200" dirty="0">
                <a:solidFill>
                  <a:prstClr val="black"/>
                </a:solidFill>
                <a:ea typeface="Calibri" panose="020F0502020204030204" pitchFamily="34" charset="0"/>
                <a:cs typeface="Times New Roman" panose="02020603050405020304" pitchFamily="18" charset="0"/>
                <a:hlinkClick r:id="rId3" action="ppaction://hlinksldjump"/>
              </a:rPr>
              <a:t>Critical literature review</a:t>
            </a:r>
            <a:endParaRPr lang="en-US" sz="1200" dirty="0">
              <a:solidFill>
                <a:prstClr val="black"/>
              </a:solidFill>
              <a:ea typeface="Calibri" panose="020F0502020204030204" pitchFamily="34" charset="0"/>
              <a:cs typeface="Times New Roman" panose="02020603050405020304" pitchFamily="18" charset="0"/>
            </a:endParaRPr>
          </a:p>
          <a:p>
            <a:pPr marL="0" marR="0" lvl="0" indent="0" algn="l" defTabSz="914400" rtl="0" eaLnBrk="1" fontAlgn="auto" latinLnBrk="0" hangingPunct="1">
              <a:spcAft>
                <a:spcPts val="200"/>
              </a:spcAft>
              <a:buClrTx/>
              <a:buSzTx/>
              <a:buFont typeface="Arial" panose="020B0604020202020204" pitchFamily="34" charset="0"/>
              <a:buNone/>
              <a:tabLst/>
              <a:defRPr/>
            </a:pPr>
            <a:r>
              <a:rPr lang="en-US" sz="1200" dirty="0">
                <a:solidFill>
                  <a:prstClr val="black"/>
                </a:solidFill>
                <a:ea typeface="Calibri" panose="020F0502020204030204" pitchFamily="34" charset="0"/>
                <a:cs typeface="Times New Roman" panose="02020603050405020304" pitchFamily="18" charset="0"/>
                <a:hlinkClick r:id="rId4" action="ppaction://hlinksldjump"/>
              </a:rPr>
              <a:t>Lessons from the pandemic</a:t>
            </a:r>
            <a:endParaRPr lang="en-US" sz="1200" dirty="0">
              <a:solidFill>
                <a:prstClr val="black"/>
              </a:solidFill>
              <a:ea typeface="Calibri" panose="020F0502020204030204" pitchFamily="34" charset="0"/>
              <a:cs typeface="Times New Roman" panose="02020603050405020304" pitchFamily="18" charset="0"/>
            </a:endParaRPr>
          </a:p>
          <a:p>
            <a:pPr defTabSz="914400">
              <a:spcAft>
                <a:spcPts val="200"/>
              </a:spcAft>
              <a:defRPr/>
            </a:pPr>
            <a:r>
              <a:rPr lang="en-US" sz="1200" dirty="0">
                <a:hlinkClick r:id="rId5" action="ppaction://hlinksldjump"/>
              </a:rPr>
              <a:t>Framework for future integration:  “Why can’t we?”</a:t>
            </a:r>
            <a:endParaRPr lang="en-US" sz="1200" dirty="0"/>
          </a:p>
          <a:p>
            <a:pPr defTabSz="914400">
              <a:spcAft>
                <a:spcPts val="200"/>
              </a:spcAft>
              <a:defRPr/>
            </a:pPr>
            <a:r>
              <a:rPr lang="en-US" sz="1200" dirty="0">
                <a:hlinkClick r:id="rId6" action="ppaction://hlinksldjump"/>
              </a:rPr>
              <a:t>What does this look like in practice?</a:t>
            </a:r>
            <a:endParaRPr lang="en-US" sz="1200" dirty="0"/>
          </a:p>
          <a:p>
            <a:pPr defTabSz="914400">
              <a:spcAft>
                <a:spcPts val="200"/>
              </a:spcAft>
              <a:defRPr/>
            </a:pPr>
            <a:endParaRPr lang="en-US" sz="1200" dirty="0"/>
          </a:p>
          <a:p>
            <a:pPr defTabSz="914400">
              <a:spcAft>
                <a:spcPts val="200"/>
              </a:spcAft>
              <a:defRPr/>
            </a:pPr>
            <a:r>
              <a:rPr lang="en-US" sz="1200" b="1" dirty="0"/>
              <a:t>Section 2:  Engagement Findings</a:t>
            </a:r>
            <a:endParaRPr lang="en-GB" sz="1200" b="1" dirty="0"/>
          </a:p>
          <a:p>
            <a:pPr marL="0" marR="0" lvl="0" indent="0" algn="l" defTabSz="914400" rtl="0" eaLnBrk="1" fontAlgn="auto" latinLnBrk="0" hangingPunct="1">
              <a:spcAft>
                <a:spcPts val="200"/>
              </a:spcAft>
              <a:buClrTx/>
              <a:buSzTx/>
              <a:buFont typeface="Arial" panose="020B0604020202020204" pitchFamily="34" charset="0"/>
              <a:buNone/>
              <a:tabLst/>
              <a:defRPr/>
            </a:pPr>
            <a:r>
              <a:rPr lang="en-US" sz="1200" dirty="0">
                <a:solidFill>
                  <a:prstClr val="black"/>
                </a:solidFill>
                <a:ea typeface="Calibri" panose="020F0502020204030204" pitchFamily="34" charset="0"/>
                <a:cs typeface="Times New Roman" panose="02020603050405020304" pitchFamily="18" charset="0"/>
                <a:hlinkClick r:id="rId7" action="ppaction://hlinksldjump"/>
              </a:rPr>
              <a:t>Key Lines of Enquiry</a:t>
            </a:r>
            <a:endParaRPr lang="en-US" sz="1200" dirty="0">
              <a:solidFill>
                <a:prstClr val="black"/>
              </a:solidFill>
              <a:ea typeface="Calibri" panose="020F0502020204030204" pitchFamily="34" charset="0"/>
              <a:cs typeface="Times New Roman" panose="02020603050405020304" pitchFamily="18" charset="0"/>
            </a:endParaRPr>
          </a:p>
          <a:p>
            <a:pPr marL="0" marR="0" lvl="0" indent="0" algn="l" defTabSz="914400" rtl="0" eaLnBrk="1" fontAlgn="auto" latinLnBrk="0" hangingPunct="1">
              <a:spcAft>
                <a:spcPts val="200"/>
              </a:spcAft>
              <a:buClrTx/>
              <a:buSzTx/>
              <a:buFont typeface="Arial" panose="020B0604020202020204" pitchFamily="34" charset="0"/>
              <a:buNone/>
              <a:tabLst/>
              <a:defRPr/>
            </a:pPr>
            <a:r>
              <a:rPr lang="en-US" sz="1200" dirty="0">
                <a:solidFill>
                  <a:prstClr val="black"/>
                </a:solidFill>
                <a:ea typeface="Calibri" panose="020F0502020204030204" pitchFamily="34" charset="0"/>
                <a:cs typeface="Times New Roman" panose="02020603050405020304" pitchFamily="18" charset="0"/>
                <a:hlinkClick r:id="rId8" action="ppaction://hlinksldjump"/>
              </a:rPr>
              <a:t>Developing this report</a:t>
            </a:r>
            <a:endParaRPr lang="en-US" sz="1200" dirty="0">
              <a:solidFill>
                <a:prstClr val="black"/>
              </a:solidFill>
              <a:ea typeface="Calibri" panose="020F0502020204030204" pitchFamily="34" charset="0"/>
              <a:cs typeface="Times New Roman" panose="02020603050405020304" pitchFamily="18" charset="0"/>
            </a:endParaRPr>
          </a:p>
          <a:p>
            <a:pPr marL="0" marR="0" lvl="0" indent="0" algn="l" defTabSz="914400" rtl="0" eaLnBrk="1" fontAlgn="auto" latinLnBrk="0" hangingPunct="1">
              <a:spcAft>
                <a:spcPts val="200"/>
              </a:spcAft>
              <a:buClrTx/>
              <a:buSzTx/>
              <a:buFont typeface="Arial" panose="020B0604020202020204" pitchFamily="34" charset="0"/>
              <a:buNone/>
              <a:tabLst/>
              <a:defRPr/>
            </a:pPr>
            <a:r>
              <a:rPr lang="en-US" sz="1200" dirty="0">
                <a:solidFill>
                  <a:prstClr val="black"/>
                </a:solidFill>
                <a:ea typeface="Calibri" panose="020F0502020204030204" pitchFamily="34" charset="0"/>
                <a:cs typeface="Times New Roman" panose="02020603050405020304" pitchFamily="18" charset="0"/>
                <a:hlinkClick r:id="rId9" action="ppaction://hlinksldjump"/>
              </a:rPr>
              <a:t>The Task and Finish Group</a:t>
            </a:r>
            <a:endParaRPr lang="en-US" sz="1200" dirty="0">
              <a:solidFill>
                <a:prstClr val="black"/>
              </a:solidFill>
              <a:ea typeface="Calibri" panose="020F0502020204030204" pitchFamily="34" charset="0"/>
              <a:cs typeface="Times New Roman" panose="02020603050405020304" pitchFamily="18" charset="0"/>
            </a:endParaRPr>
          </a:p>
          <a:p>
            <a:pPr marL="0" marR="0" lvl="0" indent="0" algn="l" defTabSz="914400" rtl="0" eaLnBrk="1" fontAlgn="auto" latinLnBrk="0" hangingPunct="1">
              <a:spcAft>
                <a:spcPts val="200"/>
              </a:spcAft>
              <a:buClrTx/>
              <a:buSzTx/>
              <a:buFont typeface="Arial" panose="020B0604020202020204" pitchFamily="34" charset="0"/>
              <a:buNone/>
              <a:tabLst/>
              <a:defRPr/>
            </a:pPr>
            <a:r>
              <a:rPr lang="en-US" sz="1200" dirty="0">
                <a:solidFill>
                  <a:prstClr val="black"/>
                </a:solidFill>
                <a:ea typeface="Calibri" panose="020F0502020204030204" pitchFamily="34" charset="0"/>
                <a:cs typeface="Times New Roman" panose="02020603050405020304" pitchFamily="18" charset="0"/>
                <a:hlinkClick r:id="rId10" action="ppaction://hlinksldjump"/>
              </a:rPr>
              <a:t>Reflections on the pandemic</a:t>
            </a:r>
            <a:endParaRPr lang="en-US" sz="1200" dirty="0">
              <a:solidFill>
                <a:prstClr val="black"/>
              </a:solidFill>
              <a:ea typeface="Calibri" panose="020F0502020204030204" pitchFamily="34" charset="0"/>
              <a:cs typeface="Times New Roman" panose="02020603050405020304" pitchFamily="18" charset="0"/>
            </a:endParaRPr>
          </a:p>
          <a:p>
            <a:pPr marL="0" marR="0" lvl="0" indent="0" algn="l" defTabSz="914400" rtl="0" eaLnBrk="1" fontAlgn="auto" latinLnBrk="0" hangingPunct="1">
              <a:spcAft>
                <a:spcPts val="200"/>
              </a:spcAft>
              <a:buClrTx/>
              <a:buSzTx/>
              <a:buFont typeface="Arial" panose="020B0604020202020204" pitchFamily="34" charset="0"/>
              <a:buNone/>
              <a:tabLst/>
              <a:defRPr/>
            </a:pPr>
            <a:r>
              <a:rPr lang="en-US" sz="1200" dirty="0">
                <a:solidFill>
                  <a:prstClr val="black"/>
                </a:solidFill>
                <a:ea typeface="Calibri" panose="020F0502020204030204" pitchFamily="34" charset="0"/>
                <a:cs typeface="Times New Roman" panose="02020603050405020304" pitchFamily="18" charset="0"/>
                <a:hlinkClick r:id="rId11" action="ppaction://hlinksldjump"/>
              </a:rPr>
              <a:t>Where we would like to get to in the next 10 years</a:t>
            </a:r>
            <a:endParaRPr lang="en-US" sz="1200" dirty="0">
              <a:solidFill>
                <a:prstClr val="black"/>
              </a:solidFill>
              <a:ea typeface="Calibri" panose="020F0502020204030204" pitchFamily="34" charset="0"/>
              <a:cs typeface="Times New Roman" panose="02020603050405020304" pitchFamily="18" charset="0"/>
            </a:endParaRPr>
          </a:p>
          <a:p>
            <a:pPr defTabSz="914400">
              <a:spcAft>
                <a:spcPts val="200"/>
              </a:spcAft>
              <a:defRPr/>
            </a:pPr>
            <a:r>
              <a:rPr lang="en-US" sz="1200" dirty="0">
                <a:solidFill>
                  <a:prstClr val="black"/>
                </a:solidFill>
                <a:cs typeface="Times New Roman" panose="02020603050405020304" pitchFamily="18" charset="0"/>
                <a:hlinkClick r:id="rId12" action="ppaction://hlinksldjump"/>
              </a:rPr>
              <a:t>Why can’t we…</a:t>
            </a:r>
            <a:endParaRPr lang="en-US" sz="1200" dirty="0">
              <a:solidFill>
                <a:prstClr val="black"/>
              </a:solidFill>
              <a:cs typeface="Times New Roman" panose="02020603050405020304" pitchFamily="18" charset="0"/>
            </a:endParaRPr>
          </a:p>
          <a:p>
            <a:pPr marL="0" marR="0" lvl="0" indent="0" algn="l" defTabSz="914400" rtl="0" eaLnBrk="1" fontAlgn="auto" latinLnBrk="0" hangingPunct="1">
              <a:spcAft>
                <a:spcPts val="200"/>
              </a:spcAft>
              <a:buClrTx/>
              <a:buSzTx/>
              <a:buFont typeface="Arial" panose="020B0604020202020204" pitchFamily="34" charset="0"/>
              <a:buNone/>
              <a:tabLst/>
              <a:defRPr/>
            </a:pPr>
            <a:endParaRPr lang="en-US" sz="1200" b="1" dirty="0">
              <a:solidFill>
                <a:prstClr val="black"/>
              </a:solidFill>
              <a:ea typeface="Calibri" panose="020F0502020204030204" pitchFamily="34" charset="0"/>
              <a:cs typeface="Times New Roman" panose="02020603050405020304" pitchFamily="18" charset="0"/>
            </a:endParaRPr>
          </a:p>
          <a:p>
            <a:pPr marL="0" marR="0" lvl="0" indent="0" algn="l" defTabSz="914400" rtl="0" eaLnBrk="1" fontAlgn="auto" latinLnBrk="0" hangingPunct="1">
              <a:spcAft>
                <a:spcPts val="200"/>
              </a:spcAft>
              <a:buClrTx/>
              <a:buSzTx/>
              <a:buFont typeface="Arial" panose="020B0604020202020204" pitchFamily="34" charset="0"/>
              <a:buNone/>
              <a:tabLst/>
              <a:defRPr/>
            </a:pPr>
            <a:r>
              <a:rPr lang="en-US" sz="1200" b="1" dirty="0">
                <a:solidFill>
                  <a:prstClr val="black"/>
                </a:solidFill>
                <a:ea typeface="Calibri" panose="020F0502020204030204" pitchFamily="34" charset="0"/>
                <a:cs typeface="Times New Roman" panose="02020603050405020304" pitchFamily="18" charset="0"/>
              </a:rPr>
              <a:t>Section 3:  Recommendations</a:t>
            </a:r>
          </a:p>
          <a:p>
            <a:pPr marL="0" marR="0" lvl="0" indent="0" algn="l" defTabSz="914400" rtl="0" eaLnBrk="1" fontAlgn="auto" latinLnBrk="0" hangingPunct="1">
              <a:spcAft>
                <a:spcPts val="200"/>
              </a:spcAft>
              <a:buClrTx/>
              <a:buSzTx/>
              <a:buFont typeface="Arial" panose="020B0604020202020204" pitchFamily="34" charset="0"/>
              <a:buNone/>
              <a:tabLst/>
              <a:defRPr/>
            </a:pPr>
            <a:r>
              <a:rPr lang="en-US" sz="1200" dirty="0">
                <a:solidFill>
                  <a:prstClr val="black"/>
                </a:solidFill>
                <a:ea typeface="Calibri" panose="020F0502020204030204" pitchFamily="34" charset="0"/>
                <a:cs typeface="Times New Roman" panose="02020603050405020304" pitchFamily="18" charset="0"/>
                <a:hlinkClick r:id="rId13" action="ppaction://hlinksldjump"/>
              </a:rPr>
              <a:t>London’s 5Ps and People</a:t>
            </a:r>
            <a:endParaRPr lang="en-US" sz="1200" dirty="0">
              <a:solidFill>
                <a:prstClr val="black"/>
              </a:solidFill>
              <a:ea typeface="Calibri" panose="020F0502020204030204" pitchFamily="34" charset="0"/>
              <a:cs typeface="Times New Roman" panose="02020603050405020304" pitchFamily="18" charset="0"/>
            </a:endParaRPr>
          </a:p>
          <a:p>
            <a:pPr marL="0" marR="0" lvl="0" indent="0" algn="l" defTabSz="914400" rtl="0" eaLnBrk="1" fontAlgn="auto" latinLnBrk="0" hangingPunct="1">
              <a:spcAft>
                <a:spcPts val="200"/>
              </a:spcAft>
              <a:buClrTx/>
              <a:buSzTx/>
              <a:buFont typeface="Arial" panose="020B0604020202020204" pitchFamily="34" charset="0"/>
              <a:buNone/>
              <a:tabLst/>
              <a:defRPr/>
            </a:pPr>
            <a:r>
              <a:rPr lang="en-US" sz="1200" dirty="0">
                <a:solidFill>
                  <a:prstClr val="black"/>
                </a:solidFill>
                <a:ea typeface="Calibri" panose="020F0502020204030204" pitchFamily="34" charset="0"/>
                <a:cs typeface="Times New Roman" panose="02020603050405020304" pitchFamily="18" charset="0"/>
                <a:hlinkClick r:id="rId14" action="ppaction://hlinksldjump"/>
              </a:rPr>
              <a:t>Purpose</a:t>
            </a:r>
            <a:endParaRPr lang="en-US" sz="1200" dirty="0">
              <a:solidFill>
                <a:prstClr val="black"/>
              </a:solidFill>
              <a:ea typeface="Calibri" panose="020F0502020204030204" pitchFamily="34" charset="0"/>
              <a:cs typeface="Times New Roman" panose="02020603050405020304" pitchFamily="18" charset="0"/>
            </a:endParaRPr>
          </a:p>
          <a:p>
            <a:pPr marL="0" marR="0" lvl="0" indent="0" algn="l" defTabSz="914400" rtl="0" eaLnBrk="1" fontAlgn="auto" latinLnBrk="0" hangingPunct="1">
              <a:spcAft>
                <a:spcPts val="200"/>
              </a:spcAft>
              <a:buClrTx/>
              <a:buSzTx/>
              <a:buFont typeface="Arial" panose="020B0604020202020204" pitchFamily="34" charset="0"/>
              <a:buNone/>
              <a:tabLst/>
              <a:defRPr/>
            </a:pPr>
            <a:r>
              <a:rPr lang="en-US" sz="1200" dirty="0">
                <a:solidFill>
                  <a:prstClr val="black"/>
                </a:solidFill>
                <a:ea typeface="Calibri" panose="020F0502020204030204" pitchFamily="34" charset="0"/>
                <a:cs typeface="Times New Roman" panose="02020603050405020304" pitchFamily="18" charset="0"/>
                <a:hlinkClick r:id="rId15" action="ppaction://hlinksldjump"/>
              </a:rPr>
              <a:t>Priorities</a:t>
            </a:r>
            <a:endParaRPr lang="en-US" sz="1200" dirty="0">
              <a:solidFill>
                <a:prstClr val="black"/>
              </a:solidFill>
              <a:ea typeface="Calibri" panose="020F0502020204030204" pitchFamily="34" charset="0"/>
              <a:cs typeface="Times New Roman" panose="02020603050405020304" pitchFamily="18" charset="0"/>
            </a:endParaRPr>
          </a:p>
          <a:p>
            <a:pPr marL="0" marR="0" lvl="0" indent="0" algn="l" defTabSz="914400" rtl="0" eaLnBrk="1" fontAlgn="auto" latinLnBrk="0" hangingPunct="1">
              <a:spcAft>
                <a:spcPts val="200"/>
              </a:spcAft>
              <a:buClrTx/>
              <a:buSzTx/>
              <a:buFont typeface="Arial" panose="020B0604020202020204" pitchFamily="34" charset="0"/>
              <a:buNone/>
              <a:tabLst/>
              <a:defRPr/>
            </a:pPr>
            <a:r>
              <a:rPr lang="en-US" sz="1200" dirty="0">
                <a:solidFill>
                  <a:prstClr val="black"/>
                </a:solidFill>
                <a:ea typeface="Calibri" panose="020F0502020204030204" pitchFamily="34" charset="0"/>
                <a:cs typeface="Times New Roman" panose="02020603050405020304" pitchFamily="18" charset="0"/>
                <a:hlinkClick r:id="rId16" action="ppaction://hlinksldjump"/>
              </a:rPr>
              <a:t>Place</a:t>
            </a:r>
            <a:endParaRPr lang="en-US" sz="1200" dirty="0">
              <a:solidFill>
                <a:prstClr val="black"/>
              </a:solidFill>
              <a:ea typeface="Calibri" panose="020F0502020204030204" pitchFamily="34" charset="0"/>
              <a:cs typeface="Times New Roman" panose="02020603050405020304" pitchFamily="18" charset="0"/>
            </a:endParaRPr>
          </a:p>
          <a:p>
            <a:pPr marL="0" marR="0" lvl="0" indent="0" algn="l" defTabSz="914400" rtl="0" eaLnBrk="1" fontAlgn="auto" latinLnBrk="0" hangingPunct="1">
              <a:spcAft>
                <a:spcPts val="200"/>
              </a:spcAft>
              <a:buClrTx/>
              <a:buSzTx/>
              <a:buFont typeface="Arial" panose="020B0604020202020204" pitchFamily="34" charset="0"/>
              <a:buNone/>
              <a:tabLst/>
              <a:defRPr/>
            </a:pPr>
            <a:r>
              <a:rPr lang="en-US" sz="1200" dirty="0">
                <a:solidFill>
                  <a:prstClr val="black"/>
                </a:solidFill>
                <a:ea typeface="Calibri" panose="020F0502020204030204" pitchFamily="34" charset="0"/>
                <a:cs typeface="Times New Roman" panose="02020603050405020304" pitchFamily="18" charset="0"/>
                <a:hlinkClick r:id="rId17" action="ppaction://hlinksldjump"/>
              </a:rPr>
              <a:t>Pounds</a:t>
            </a:r>
            <a:br>
              <a:rPr lang="en-US" sz="1200" dirty="0">
                <a:solidFill>
                  <a:prstClr val="black"/>
                </a:solidFill>
                <a:ea typeface="Calibri" panose="020F0502020204030204" pitchFamily="34" charset="0"/>
                <a:cs typeface="Times New Roman" panose="02020603050405020304" pitchFamily="18" charset="0"/>
              </a:rPr>
            </a:br>
            <a:r>
              <a:rPr lang="en-US" sz="1200" dirty="0">
                <a:solidFill>
                  <a:prstClr val="black"/>
                </a:solidFill>
                <a:ea typeface="Calibri" panose="020F0502020204030204" pitchFamily="34" charset="0"/>
                <a:cs typeface="Times New Roman" panose="02020603050405020304" pitchFamily="18" charset="0"/>
                <a:hlinkClick r:id="rId18" action="ppaction://hlinksldjump"/>
              </a:rPr>
              <a:t>Providers</a:t>
            </a:r>
            <a:endParaRPr lang="en-US" sz="1200" dirty="0">
              <a:solidFill>
                <a:prstClr val="black"/>
              </a:solidFill>
              <a:ea typeface="Calibri" panose="020F0502020204030204" pitchFamily="34" charset="0"/>
              <a:cs typeface="Times New Roman" panose="02020603050405020304" pitchFamily="18" charset="0"/>
            </a:endParaRPr>
          </a:p>
          <a:p>
            <a:pPr marL="0" marR="0" lvl="0" indent="0" algn="l" defTabSz="914400" rtl="0" eaLnBrk="1" fontAlgn="auto" latinLnBrk="0" hangingPunct="1">
              <a:spcAft>
                <a:spcPts val="200"/>
              </a:spcAft>
              <a:buClrTx/>
              <a:buSzTx/>
              <a:buFont typeface="Arial" panose="020B0604020202020204" pitchFamily="34" charset="0"/>
              <a:buNone/>
              <a:tabLst/>
              <a:defRPr/>
            </a:pPr>
            <a:r>
              <a:rPr lang="en-US" sz="1200" dirty="0">
                <a:solidFill>
                  <a:prstClr val="black"/>
                </a:solidFill>
                <a:ea typeface="Calibri" panose="020F0502020204030204" pitchFamily="34" charset="0"/>
                <a:cs typeface="Times New Roman" panose="02020603050405020304" pitchFamily="18" charset="0"/>
                <a:hlinkClick r:id="rId19" action="ppaction://hlinksldjump"/>
              </a:rPr>
              <a:t>People</a:t>
            </a:r>
            <a:endParaRPr lang="en-US" sz="1200" dirty="0">
              <a:solidFill>
                <a:prstClr val="black"/>
              </a:solidFill>
              <a:ea typeface="Calibri" panose="020F0502020204030204" pitchFamily="34" charset="0"/>
              <a:cs typeface="Times New Roman" panose="02020603050405020304" pitchFamily="18" charset="0"/>
            </a:endParaRPr>
          </a:p>
          <a:p>
            <a:pPr marR="0" lvl="0" indent="0" defTabSz="914400" fontAlgn="auto">
              <a:spcAft>
                <a:spcPts val="200"/>
              </a:spcAft>
              <a:buClrTx/>
              <a:buSzTx/>
              <a:buFont typeface="Arial" panose="020B0604020202020204" pitchFamily="34" charset="0"/>
              <a:buNone/>
              <a:tabLst/>
              <a:defRPr/>
            </a:pPr>
            <a:r>
              <a:rPr lang="en-US" sz="1200" b="1" dirty="0">
                <a:solidFill>
                  <a:prstClr val="black"/>
                </a:solidFill>
                <a:cs typeface="Times New Roman" panose="02020603050405020304" pitchFamily="18" charset="0"/>
              </a:rPr>
              <a:t>Appendix A:  Case Studies</a:t>
            </a:r>
          </a:p>
          <a:p>
            <a:pPr defTabSz="914400">
              <a:spcAft>
                <a:spcPts val="200"/>
              </a:spcAft>
              <a:defRPr/>
            </a:pPr>
            <a:r>
              <a:rPr lang="en-US" sz="1200" dirty="0">
                <a:solidFill>
                  <a:prstClr val="black"/>
                </a:solidFill>
                <a:ea typeface="Calibri" panose="020F0502020204030204" pitchFamily="34" charset="0"/>
                <a:cs typeface="Times New Roman" panose="02020603050405020304" pitchFamily="18" charset="0"/>
                <a:hlinkClick r:id="rId20" action="ppaction://hlinksldjump"/>
              </a:rPr>
              <a:t>Overview</a:t>
            </a:r>
            <a:endParaRPr lang="en-US" sz="1200" dirty="0">
              <a:solidFill>
                <a:prstClr val="black"/>
              </a:solidFill>
              <a:ea typeface="Calibri" panose="020F0502020204030204" pitchFamily="34" charset="0"/>
              <a:cs typeface="Times New Roman" panose="02020603050405020304" pitchFamily="18" charset="0"/>
            </a:endParaRPr>
          </a:p>
          <a:p>
            <a:pPr defTabSz="914400">
              <a:spcAft>
                <a:spcPts val="200"/>
              </a:spcAft>
              <a:defRPr/>
            </a:pPr>
            <a:r>
              <a:rPr lang="en-US" sz="1200" dirty="0">
                <a:solidFill>
                  <a:prstClr val="black"/>
                </a:solidFill>
                <a:ea typeface="Calibri" panose="020F0502020204030204" pitchFamily="34" charset="0"/>
                <a:cs typeface="Times New Roman" panose="02020603050405020304" pitchFamily="18" charset="0"/>
                <a:hlinkClick r:id="rId21" action="ppaction://hlinksldjump"/>
              </a:rPr>
              <a:t>CS1: </a:t>
            </a:r>
            <a:r>
              <a:rPr lang="en-US" sz="1200" i="0" u="none" strike="noStrike" noProof="0" dirty="0">
                <a:hlinkClick r:id="rId21" action="ppaction://hlinksldjump"/>
              </a:rPr>
              <a:t>The London vaccination programme </a:t>
            </a:r>
            <a:endParaRPr lang="en-US" sz="1200" i="0" u="none" strike="noStrike" noProof="0" dirty="0"/>
          </a:p>
          <a:p>
            <a:pPr defTabSz="914400">
              <a:spcAft>
                <a:spcPts val="200"/>
              </a:spcAft>
              <a:defRPr/>
            </a:pPr>
            <a:r>
              <a:rPr lang="en-US" sz="1200" dirty="0">
                <a:solidFill>
                  <a:prstClr val="black"/>
                </a:solidFill>
                <a:ea typeface="Calibri" panose="020F0502020204030204" pitchFamily="34" charset="0"/>
                <a:cs typeface="Times New Roman" panose="02020603050405020304" pitchFamily="18" charset="0"/>
                <a:hlinkClick r:id="rId22" action="ppaction://hlinksldjump"/>
              </a:rPr>
              <a:t>CS2: BHR Integrated Care Partnership</a:t>
            </a:r>
            <a:endParaRPr lang="en-US" sz="1200" dirty="0">
              <a:solidFill>
                <a:prstClr val="black"/>
              </a:solidFill>
              <a:ea typeface="Calibri" panose="020F0502020204030204" pitchFamily="34" charset="0"/>
              <a:cs typeface="Times New Roman" panose="02020603050405020304" pitchFamily="18" charset="0"/>
            </a:endParaRPr>
          </a:p>
          <a:p>
            <a:pPr defTabSz="914400">
              <a:spcAft>
                <a:spcPts val="200"/>
              </a:spcAft>
              <a:defRPr/>
            </a:pPr>
            <a:r>
              <a:rPr lang="en-US" sz="1200" dirty="0">
                <a:solidFill>
                  <a:prstClr val="black"/>
                </a:solidFill>
                <a:ea typeface="Calibri" panose="020F0502020204030204" pitchFamily="34" charset="0"/>
                <a:cs typeface="Times New Roman" panose="02020603050405020304" pitchFamily="18" charset="0"/>
                <a:hlinkClick r:id="rId23" action="ppaction://hlinksldjump"/>
              </a:rPr>
              <a:t>CS3: Harrow Health &amp; Care Executive</a:t>
            </a:r>
            <a:endParaRPr lang="en-US" sz="1200" dirty="0">
              <a:solidFill>
                <a:prstClr val="black"/>
              </a:solidFill>
              <a:ea typeface="Calibri" panose="020F0502020204030204" pitchFamily="34" charset="0"/>
              <a:cs typeface="Times New Roman" panose="02020603050405020304" pitchFamily="18" charset="0"/>
            </a:endParaRPr>
          </a:p>
          <a:p>
            <a:pPr defTabSz="914400">
              <a:spcAft>
                <a:spcPts val="200"/>
              </a:spcAft>
              <a:defRPr/>
            </a:pPr>
            <a:r>
              <a:rPr lang="en-US" sz="1200" dirty="0">
                <a:solidFill>
                  <a:prstClr val="black"/>
                </a:solidFill>
                <a:ea typeface="Calibri" panose="020F0502020204030204" pitchFamily="34" charset="0"/>
                <a:cs typeface="Times New Roman" panose="02020603050405020304" pitchFamily="18" charset="0"/>
                <a:hlinkClick r:id="rId24" action="ppaction://hlinksldjump"/>
              </a:rPr>
              <a:t>CS4: The ‘Right Place to Live’: Royal Borough of Kingston </a:t>
            </a:r>
            <a:endParaRPr lang="en-US" sz="1200" dirty="0">
              <a:solidFill>
                <a:prstClr val="black"/>
              </a:solidFill>
              <a:ea typeface="Calibri" panose="020F0502020204030204" pitchFamily="34" charset="0"/>
              <a:cs typeface="Times New Roman" panose="02020603050405020304" pitchFamily="18" charset="0"/>
            </a:endParaRPr>
          </a:p>
          <a:p>
            <a:pPr defTabSz="914400">
              <a:spcAft>
                <a:spcPts val="200"/>
              </a:spcAft>
              <a:defRPr/>
            </a:pPr>
            <a:r>
              <a:rPr lang="en-US" sz="1200" dirty="0">
                <a:solidFill>
                  <a:prstClr val="black"/>
                </a:solidFill>
                <a:ea typeface="Calibri" panose="020F0502020204030204" pitchFamily="34" charset="0"/>
                <a:cs typeface="Times New Roman" panose="02020603050405020304" pitchFamily="18" charset="0"/>
                <a:hlinkClick r:id="rId25" action="ppaction://hlinksldjump"/>
              </a:rPr>
              <a:t>CS5: Camden Citizen Assemblies</a:t>
            </a:r>
            <a:endParaRPr lang="en-US" sz="1200" dirty="0">
              <a:solidFill>
                <a:prstClr val="black"/>
              </a:solidFill>
              <a:ea typeface="Calibri" panose="020F0502020204030204" pitchFamily="34" charset="0"/>
              <a:cs typeface="Times New Roman" panose="02020603050405020304" pitchFamily="18" charset="0"/>
            </a:endParaRPr>
          </a:p>
          <a:p>
            <a:pPr defTabSz="914400">
              <a:spcAft>
                <a:spcPts val="200"/>
              </a:spcAft>
              <a:defRPr/>
            </a:pPr>
            <a:r>
              <a:rPr lang="en-US" sz="1200" dirty="0">
                <a:solidFill>
                  <a:prstClr val="black"/>
                </a:solidFill>
                <a:ea typeface="Calibri" panose="020F0502020204030204" pitchFamily="34" charset="0"/>
                <a:cs typeface="Times New Roman" panose="02020603050405020304" pitchFamily="18" charset="0"/>
                <a:hlinkClick r:id="rId26" action="ppaction://hlinksldjump"/>
              </a:rPr>
              <a:t>CS6: North Central London partnership fund.</a:t>
            </a:r>
            <a:endParaRPr lang="en-US" sz="1200" dirty="0">
              <a:solidFill>
                <a:prstClr val="black"/>
              </a:solidFill>
              <a:ea typeface="Calibri" panose="020F0502020204030204" pitchFamily="34" charset="0"/>
              <a:cs typeface="Times New Roman" panose="02020603050405020304" pitchFamily="18" charset="0"/>
            </a:endParaRPr>
          </a:p>
          <a:p>
            <a:pPr defTabSz="914400">
              <a:spcAft>
                <a:spcPts val="200"/>
              </a:spcAft>
              <a:defRPr/>
            </a:pPr>
            <a:r>
              <a:rPr lang="en-US" sz="1200" dirty="0">
                <a:solidFill>
                  <a:prstClr val="black"/>
                </a:solidFill>
                <a:ea typeface="Calibri" panose="020F0502020204030204" pitchFamily="34" charset="0"/>
                <a:cs typeface="Times New Roman" panose="02020603050405020304" pitchFamily="18" charset="0"/>
                <a:hlinkClick r:id="rId27" action="ppaction://hlinksldjump"/>
              </a:rPr>
              <a:t>CS7: South London Mental Health and Community Partnership (SLP)</a:t>
            </a:r>
            <a:endParaRPr lang="en-US" sz="1200" dirty="0">
              <a:solidFill>
                <a:prstClr val="black"/>
              </a:solidFill>
              <a:ea typeface="Calibri" panose="020F0502020204030204" pitchFamily="34" charset="0"/>
              <a:cs typeface="Times New Roman" panose="02020603050405020304" pitchFamily="18" charset="0"/>
            </a:endParaRPr>
          </a:p>
          <a:p>
            <a:pPr defTabSz="914400">
              <a:spcAft>
                <a:spcPts val="200"/>
              </a:spcAft>
              <a:defRPr/>
            </a:pPr>
            <a:endParaRPr lang="en-US" sz="1200" b="1" dirty="0">
              <a:solidFill>
                <a:prstClr val="black"/>
              </a:solidFill>
              <a:cs typeface="Times New Roman" panose="02020603050405020304" pitchFamily="18" charset="0"/>
            </a:endParaRPr>
          </a:p>
          <a:p>
            <a:pPr defTabSz="914400">
              <a:spcAft>
                <a:spcPts val="200"/>
              </a:spcAft>
              <a:defRPr/>
            </a:pPr>
            <a:r>
              <a:rPr lang="en-US" sz="1200" b="1" dirty="0">
                <a:solidFill>
                  <a:prstClr val="black"/>
                </a:solidFill>
                <a:cs typeface="Times New Roman" panose="02020603050405020304" pitchFamily="18" charset="0"/>
              </a:rPr>
              <a:t>Appendix B:  Critical Literature Review</a:t>
            </a:r>
          </a:p>
          <a:p>
            <a:pPr defTabSz="914400">
              <a:spcAft>
                <a:spcPts val="200"/>
              </a:spcAft>
              <a:defRPr/>
            </a:pPr>
            <a:r>
              <a:rPr lang="en-US" sz="1200" dirty="0">
                <a:solidFill>
                  <a:prstClr val="black"/>
                </a:solidFill>
                <a:ea typeface="Calibri" panose="020F0502020204030204" pitchFamily="34" charset="0"/>
                <a:cs typeface="Times New Roman" panose="02020603050405020304" pitchFamily="18" charset="0"/>
                <a:hlinkClick r:id="rId28" action="ppaction://hlinksldjump"/>
              </a:rPr>
              <a:t>Introduction</a:t>
            </a:r>
            <a:endParaRPr lang="en-US" sz="1200" dirty="0">
              <a:solidFill>
                <a:prstClr val="black"/>
              </a:solidFill>
              <a:ea typeface="Calibri" panose="020F0502020204030204" pitchFamily="34" charset="0"/>
              <a:cs typeface="Times New Roman" panose="02020603050405020304" pitchFamily="18" charset="0"/>
            </a:endParaRPr>
          </a:p>
          <a:p>
            <a:pPr defTabSz="914400">
              <a:spcAft>
                <a:spcPts val="200"/>
              </a:spcAft>
              <a:defRPr/>
            </a:pPr>
            <a:r>
              <a:rPr lang="en-US" sz="1200" dirty="0">
                <a:solidFill>
                  <a:prstClr val="black"/>
                </a:solidFill>
                <a:ea typeface="Calibri" panose="020F0502020204030204" pitchFamily="34" charset="0"/>
                <a:cs typeface="Times New Roman" panose="02020603050405020304" pitchFamily="18" charset="0"/>
                <a:hlinkClick r:id="rId29" action="ppaction://hlinksldjump"/>
              </a:rPr>
              <a:t>Part one: Integration in London 2019</a:t>
            </a:r>
            <a:endParaRPr lang="en-US" sz="1200" dirty="0">
              <a:solidFill>
                <a:prstClr val="black"/>
              </a:solidFill>
              <a:ea typeface="Calibri" panose="020F0502020204030204" pitchFamily="34" charset="0"/>
              <a:cs typeface="Times New Roman" panose="02020603050405020304" pitchFamily="18" charset="0"/>
            </a:endParaRPr>
          </a:p>
          <a:p>
            <a:pPr defTabSz="914400">
              <a:spcAft>
                <a:spcPts val="200"/>
              </a:spcAft>
              <a:defRPr/>
            </a:pPr>
            <a:r>
              <a:rPr lang="en-US" sz="1200" dirty="0">
                <a:solidFill>
                  <a:prstClr val="black"/>
                </a:solidFill>
                <a:ea typeface="Calibri" panose="020F0502020204030204" pitchFamily="34" charset="0"/>
                <a:cs typeface="Times New Roman" panose="02020603050405020304" pitchFamily="18" charset="0"/>
                <a:hlinkClick r:id="rId30" action="ppaction://hlinksldjump"/>
              </a:rPr>
              <a:t>Part two: Integration in London through the COVID-19 pandemic</a:t>
            </a:r>
            <a:endParaRPr lang="en-US" sz="1200" dirty="0">
              <a:solidFill>
                <a:prstClr val="black"/>
              </a:solidFill>
              <a:ea typeface="Calibri" panose="020F0502020204030204" pitchFamily="34" charset="0"/>
              <a:cs typeface="Times New Roman" panose="02020603050405020304" pitchFamily="18" charset="0"/>
            </a:endParaRPr>
          </a:p>
          <a:p>
            <a:pPr defTabSz="914400">
              <a:spcAft>
                <a:spcPts val="200"/>
              </a:spcAft>
              <a:defRPr/>
            </a:pPr>
            <a:r>
              <a:rPr lang="en-US" sz="1200" dirty="0">
                <a:solidFill>
                  <a:prstClr val="black"/>
                </a:solidFill>
                <a:ea typeface="Calibri" panose="020F0502020204030204" pitchFamily="34" charset="0"/>
                <a:cs typeface="Times New Roman" panose="02020603050405020304" pitchFamily="18" charset="0"/>
                <a:hlinkClick r:id="rId31" action="ppaction://hlinksldjump"/>
              </a:rPr>
              <a:t>Part three: Proposed legislative changes</a:t>
            </a:r>
            <a:endParaRPr lang="en-US" sz="1200" dirty="0">
              <a:solidFill>
                <a:prstClr val="black"/>
              </a:solidFill>
              <a:ea typeface="Calibri" panose="020F0502020204030204" pitchFamily="34" charset="0"/>
              <a:cs typeface="Times New Roman" panose="02020603050405020304" pitchFamily="18" charset="0"/>
            </a:endParaRPr>
          </a:p>
          <a:p>
            <a:pPr defTabSz="914400">
              <a:spcAft>
                <a:spcPts val="200"/>
              </a:spcAft>
              <a:defRPr/>
            </a:pPr>
            <a:r>
              <a:rPr lang="en-US" sz="1200" dirty="0">
                <a:solidFill>
                  <a:prstClr val="black"/>
                </a:solidFill>
                <a:ea typeface="Calibri" panose="020F0502020204030204" pitchFamily="34" charset="0"/>
                <a:cs typeface="Times New Roman" panose="02020603050405020304" pitchFamily="18" charset="0"/>
                <a:hlinkClick r:id="rId32" action="ppaction://hlinksldjump"/>
              </a:rPr>
              <a:t>Part four: Building a resilient, integrated future across London</a:t>
            </a:r>
            <a:endParaRPr lang="en-US" sz="1200" dirty="0">
              <a:solidFill>
                <a:prstClr val="black"/>
              </a:solidFill>
              <a:ea typeface="Calibri" panose="020F0502020204030204" pitchFamily="34" charset="0"/>
              <a:cs typeface="Times New Roman" panose="02020603050405020304" pitchFamily="18" charset="0"/>
            </a:endParaRPr>
          </a:p>
          <a:p>
            <a:pPr lvl="1" defTabSz="914400">
              <a:spcAft>
                <a:spcPts val="200"/>
              </a:spcAft>
              <a:defRPr/>
            </a:pPr>
            <a:endParaRPr lang="en-US" sz="1200" b="1" dirty="0">
              <a:solidFill>
                <a:prstClr val="black"/>
              </a:solidFill>
              <a:ea typeface="Calibri" panose="020F0502020204030204" pitchFamily="34" charset="0"/>
              <a:cs typeface="Times New Roman" panose="02020603050405020304" pitchFamily="18" charset="0"/>
            </a:endParaRPr>
          </a:p>
          <a:p>
            <a:pPr marL="0" marR="0" lvl="0" indent="0" algn="l" defTabSz="914400" rtl="0" eaLnBrk="1" fontAlgn="auto" latinLnBrk="0" hangingPunct="1">
              <a:spcAft>
                <a:spcPts val="200"/>
              </a:spcAft>
              <a:buClrTx/>
              <a:buSzTx/>
              <a:buFont typeface="Arial" panose="020B0604020202020204" pitchFamily="34" charset="0"/>
              <a:buNone/>
              <a:tabLst/>
              <a:defRPr/>
            </a:pPr>
            <a:endParaRPr lang="en-US" sz="1200" dirty="0">
              <a:solidFill>
                <a:prstClr val="black"/>
              </a:solidFill>
              <a:ea typeface="Calibri" panose="020F0502020204030204" pitchFamily="34" charset="0"/>
              <a:cs typeface="Times New Roman" panose="02020603050405020304" pitchFamily="18" charset="0"/>
            </a:endParaRPr>
          </a:p>
          <a:p>
            <a:pPr marL="285750" marR="0" lvl="0" indent="-285750" algn="l" defTabSz="914400" rtl="0" eaLnBrk="1" fontAlgn="auto" latinLnBrk="0" hangingPunct="1">
              <a:spcAft>
                <a:spcPts val="200"/>
              </a:spcAft>
              <a:buClrTx/>
              <a:buSzTx/>
              <a:buFont typeface="Arial" panose="020B0604020202020204" pitchFamily="34" charset="0"/>
              <a:buChar char="•"/>
              <a:tabLst/>
              <a:defRPr/>
            </a:pPr>
            <a:endParaRPr lang="en-GB" sz="1200" i="0" u="none" strike="noStrike" dirty="0">
              <a:effectLst/>
            </a:endParaRPr>
          </a:p>
        </p:txBody>
      </p:sp>
    </p:spTree>
    <p:extLst>
      <p:ext uri="{BB962C8B-B14F-4D97-AF65-F5344CB8AC3E}">
        <p14:creationId xmlns:p14="http://schemas.microsoft.com/office/powerpoint/2010/main" val="343137094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71CCBB5A-3883-48CD-8155-3AF09CF0E971}"/>
              </a:ext>
            </a:extLst>
          </p:cNvPr>
          <p:cNvSpPr txBox="1"/>
          <p:nvPr/>
        </p:nvSpPr>
        <p:spPr>
          <a:xfrm>
            <a:off x="1526958" y="1866016"/>
            <a:ext cx="9268287" cy="1569660"/>
          </a:xfrm>
          <a:prstGeom prst="rect">
            <a:avLst/>
          </a:prstGeom>
          <a:noFill/>
        </p:spPr>
        <p:txBody>
          <a:bodyPr wrap="square">
            <a:spAutoFit/>
          </a:bodyPr>
          <a:lstStyle/>
          <a:p>
            <a:pPr algn="ctr"/>
            <a:r>
              <a:rPr lang="en-US" sz="3200" b="1" i="0" u="none" strike="noStrike" kern="1200" dirty="0">
                <a:solidFill>
                  <a:schemeClr val="bg2"/>
                </a:solidFill>
                <a:latin typeface="+mn-lt"/>
                <a:ea typeface="+mn-ea"/>
                <a:cs typeface="+mn-cs"/>
              </a:rPr>
              <a:t>“During COVID-19, for a time, we had a singular purpose. However, this is rapidly reverting to institutional purposes, and we are losing focus​.”</a:t>
            </a:r>
            <a:endParaRPr lang="en-GB" sz="3200" dirty="0"/>
          </a:p>
        </p:txBody>
      </p:sp>
      <p:sp>
        <p:nvSpPr>
          <p:cNvPr id="3" name="Rectangle 2">
            <a:extLst>
              <a:ext uri="{FF2B5EF4-FFF2-40B4-BE49-F238E27FC236}">
                <a16:creationId xmlns:a16="http://schemas.microsoft.com/office/drawing/2014/main" id="{D4CA047F-9E93-470B-810D-B5126E270A42}"/>
              </a:ext>
            </a:extLst>
          </p:cNvPr>
          <p:cNvSpPr/>
          <p:nvPr/>
        </p:nvSpPr>
        <p:spPr>
          <a:xfrm>
            <a:off x="9615948" y="0"/>
            <a:ext cx="2576052" cy="335908"/>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rIns="72000" rtlCol="0" anchor="ctr"/>
          <a:lstStyle/>
          <a:p>
            <a:r>
              <a:rPr lang="en-GB" sz="1400" dirty="0"/>
              <a:t>Findings and Recommendations</a:t>
            </a:r>
          </a:p>
        </p:txBody>
      </p:sp>
      <p:sp>
        <p:nvSpPr>
          <p:cNvPr id="5" name="Oval 4" descr="Map compass with solid fill">
            <a:extLst>
              <a:ext uri="{FF2B5EF4-FFF2-40B4-BE49-F238E27FC236}">
                <a16:creationId xmlns:a16="http://schemas.microsoft.com/office/drawing/2014/main" id="{57A43482-BFC8-434F-9F53-B4029E1461FC}"/>
              </a:ext>
            </a:extLst>
          </p:cNvPr>
          <p:cNvSpPr/>
          <p:nvPr/>
        </p:nvSpPr>
        <p:spPr>
          <a:xfrm>
            <a:off x="47196" y="31271"/>
            <a:ext cx="423694" cy="412682"/>
          </a:xfrm>
          <a:prstGeom prst="ellipse">
            <a:avLst/>
          </a:prstGeom>
          <a: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a:blipFill>
          <a:ln>
            <a:noFill/>
          </a:ln>
        </p:spPr>
        <p:style>
          <a:lnRef idx="2">
            <a:schemeClr val="accent2">
              <a:shade val="80000"/>
              <a:hueOff val="0"/>
              <a:satOff val="0"/>
              <a:lumOff val="0"/>
              <a:alphaOff val="0"/>
            </a:schemeClr>
          </a:lnRef>
          <a:fillRef idx="1">
            <a:scrgbClr r="0" g="0" b="0"/>
          </a:fillRef>
          <a:effectRef idx="0">
            <a:schemeClr val="accent2">
              <a:tint val="40000"/>
              <a:hueOff val="0"/>
              <a:satOff val="0"/>
              <a:lumOff val="0"/>
              <a:alphaOff val="0"/>
            </a:schemeClr>
          </a:effectRef>
          <a:fontRef idx="minor">
            <a:schemeClr val="lt1">
              <a:hueOff val="0"/>
              <a:satOff val="0"/>
              <a:lumOff val="0"/>
              <a:alphaOff val="0"/>
            </a:schemeClr>
          </a:fontRef>
        </p:style>
      </p:sp>
      <p:sp>
        <p:nvSpPr>
          <p:cNvPr id="6" name="TextBox 5">
            <a:extLst>
              <a:ext uri="{FF2B5EF4-FFF2-40B4-BE49-F238E27FC236}">
                <a16:creationId xmlns:a16="http://schemas.microsoft.com/office/drawing/2014/main" id="{AF14A3CB-9834-4C8F-8D60-F77216821ED1}"/>
              </a:ext>
            </a:extLst>
          </p:cNvPr>
          <p:cNvSpPr txBox="1"/>
          <p:nvPr/>
        </p:nvSpPr>
        <p:spPr>
          <a:xfrm>
            <a:off x="465474" y="11542"/>
            <a:ext cx="6097656" cy="369332"/>
          </a:xfrm>
          <a:prstGeom prst="rect">
            <a:avLst/>
          </a:prstGeom>
          <a:noFill/>
        </p:spPr>
        <p:txBody>
          <a:bodyPr wrap="square">
            <a:spAutoFit/>
          </a:bodyPr>
          <a:lstStyle/>
          <a:p>
            <a:r>
              <a:rPr kumimoji="0" lang="en-GB" sz="1800" b="1" i="0" u="sng" strike="noStrike" kern="1200" cap="none" spc="0" normalizeH="0" baseline="0" noProof="0" dirty="0">
                <a:ln>
                  <a:noFill/>
                </a:ln>
                <a:solidFill>
                  <a:schemeClr val="tx2"/>
                </a:solidFill>
                <a:effectLst/>
                <a:uLnTx/>
                <a:uFillTx/>
                <a:latin typeface="Calibri" panose="020F0502020204030204"/>
                <a:ea typeface="+mn-ea"/>
                <a:cs typeface="Times New Roman" panose="02020603050405020304" pitchFamily="18" charset="0"/>
              </a:rPr>
              <a:t>P</a:t>
            </a:r>
            <a:r>
              <a:rPr kumimoji="0" lang="en-GB" sz="1800" b="1" i="0" u="none" strike="noStrike" kern="1200" cap="none" spc="0" normalizeH="0" baseline="0" noProof="0" dirty="0">
                <a:ln>
                  <a:noFill/>
                </a:ln>
                <a:solidFill>
                  <a:schemeClr val="tx2"/>
                </a:solidFill>
                <a:effectLst/>
                <a:uLnTx/>
                <a:uFillTx/>
                <a:latin typeface="Calibri" panose="020F0502020204030204"/>
                <a:ea typeface="+mn-ea"/>
                <a:cs typeface="Times New Roman" panose="02020603050405020304" pitchFamily="18" charset="0"/>
              </a:rPr>
              <a:t>urpose</a:t>
            </a:r>
            <a:endParaRPr lang="en-GB" dirty="0"/>
          </a:p>
        </p:txBody>
      </p:sp>
    </p:spTree>
    <p:extLst>
      <p:ext uri="{BB962C8B-B14F-4D97-AF65-F5344CB8AC3E}">
        <p14:creationId xmlns:p14="http://schemas.microsoft.com/office/powerpoint/2010/main" val="279022773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E7D005BD-DCE5-4E84-8FD7-85A0BCDFAC73}"/>
              </a:ext>
            </a:extLst>
          </p:cNvPr>
          <p:cNvSpPr>
            <a:spLocks noGrp="1"/>
          </p:cNvSpPr>
          <p:nvPr>
            <p:ph type="body" sz="quarter" idx="18"/>
          </p:nvPr>
        </p:nvSpPr>
        <p:spPr>
          <a:xfrm>
            <a:off x="357335" y="414358"/>
            <a:ext cx="6443018" cy="788016"/>
          </a:xfrm>
        </p:spPr>
        <p:txBody>
          <a:bodyPr anchor="t">
            <a:noAutofit/>
          </a:bodyPr>
          <a:lstStyle/>
          <a:p>
            <a:r>
              <a:rPr lang="en-GB" sz="2400" dirty="0">
                <a:solidFill>
                  <a:schemeClr val="bg2"/>
                </a:solidFill>
              </a:rPr>
              <a:t>Why can’t we… </a:t>
            </a:r>
            <a:r>
              <a:rPr lang="en-US" sz="2400" dirty="0"/>
              <a:t>make addressing inequalities the central purpose of London’s five ICSs?</a:t>
            </a:r>
            <a:endParaRPr lang="en-GB" sz="2400" dirty="0"/>
          </a:p>
        </p:txBody>
      </p:sp>
      <p:sp>
        <p:nvSpPr>
          <p:cNvPr id="4" name="Text Placeholder 3">
            <a:extLst>
              <a:ext uri="{FF2B5EF4-FFF2-40B4-BE49-F238E27FC236}">
                <a16:creationId xmlns:a16="http://schemas.microsoft.com/office/drawing/2014/main" id="{2EF94754-60B5-4CE9-B747-8D90CB0727BD}"/>
              </a:ext>
            </a:extLst>
          </p:cNvPr>
          <p:cNvSpPr>
            <a:spLocks noGrp="1"/>
          </p:cNvSpPr>
          <p:nvPr>
            <p:ph type="body" sz="quarter" idx="30"/>
          </p:nvPr>
        </p:nvSpPr>
        <p:spPr>
          <a:xfrm>
            <a:off x="352032" y="1354849"/>
            <a:ext cx="10674375" cy="4837229"/>
          </a:xfrm>
          <a:noFill/>
        </p:spPr>
        <p:txBody>
          <a:bodyPr vert="horz" lIns="91440" tIns="45720" rIns="91440" bIns="45720" rtlCol="0" anchor="t">
            <a:noAutofit/>
          </a:bodyPr>
          <a:lstStyle/>
          <a:p>
            <a:pPr algn="just">
              <a:lnSpc>
                <a:spcPct val="100000"/>
              </a:lnSpc>
              <a:spcAft>
                <a:spcPts val="800"/>
              </a:spcAft>
            </a:pPr>
            <a:r>
              <a:rPr lang="en-US" sz="1100" b="1" dirty="0">
                <a:solidFill>
                  <a:schemeClr val="bg2"/>
                </a:solidFill>
              </a:rPr>
              <a:t>“There was a really shared purpose, a goal that we all shared.</a:t>
            </a:r>
            <a:r>
              <a:rPr lang="en-GB" sz="1100" b="1" dirty="0">
                <a:solidFill>
                  <a:schemeClr val="bg2"/>
                </a:solidFill>
              </a:rPr>
              <a:t>”</a:t>
            </a:r>
          </a:p>
          <a:p>
            <a:pPr algn="just">
              <a:lnSpc>
                <a:spcPct val="100000"/>
              </a:lnSpc>
              <a:spcAft>
                <a:spcPts val="800"/>
              </a:spcAft>
            </a:pPr>
            <a:r>
              <a:rPr lang="en-GB" sz="1100" kern="0" dirty="0"/>
              <a:t>The need to respond to the COVID-19 pandemic created a sense of urgency in London which allowed people, in the words of one contributor, to “think the best of each other” in the knowledge that all were working towards the same objective. A powerful shared purpose meant it was possible to overcome barriers to collaborative working which had previously been seen as insurmountable, including diverse organisational and professional identities, cultures, responsibilities, priorities, governance and funding arrangements. </a:t>
            </a:r>
          </a:p>
          <a:p>
            <a:pPr algn="just">
              <a:lnSpc>
                <a:spcPct val="100000"/>
              </a:lnSpc>
              <a:spcAft>
                <a:spcPts val="800"/>
              </a:spcAft>
            </a:pPr>
            <a:r>
              <a:rPr lang="en-US" sz="1100" b="1" dirty="0">
                <a:solidFill>
                  <a:schemeClr val="bg2"/>
                </a:solidFill>
              </a:rPr>
              <a:t>“The vision itself needs to be one that everyone is signed up to and that feels truly compelling… inequalities could be that touchstone.” </a:t>
            </a:r>
          </a:p>
          <a:p>
            <a:pPr algn="just">
              <a:lnSpc>
                <a:spcPct val="100000"/>
              </a:lnSpc>
              <a:spcAft>
                <a:spcPts val="800"/>
              </a:spcAft>
            </a:pPr>
            <a:r>
              <a:rPr lang="en-GB" sz="1100" kern="0" dirty="0"/>
              <a:t>In the words of one contributor, “</a:t>
            </a:r>
            <a:r>
              <a:rPr lang="en-US" sz="1100" kern="0" dirty="0"/>
              <a:t>equalities is the right thing right now”. Over the past 18 months, </a:t>
            </a:r>
            <a:r>
              <a:rPr lang="en-GB" sz="1100" kern="0" dirty="0"/>
              <a:t>London's inequalities have been highlighted in a uniquely stark way that contributors agreed simply could not be ignored.  The pandemic shone a light on and exacerbated existing inequalities, and created new inequalities in access, experiences and outcomes of health and care services. The challenge of providing “a good life for everyone” lends itself well to becoming the shared purpose for London’s ICSs because ultimately it is a challenge that cannot be addressed by any one organisation alone. It speaks to people at all spatial levels in London and </a:t>
            </a:r>
            <a:r>
              <a:rPr lang="en-US" sz="1100" kern="0" dirty="0"/>
              <a:t>resonates with their values.</a:t>
            </a:r>
          </a:p>
          <a:p>
            <a:pPr algn="just">
              <a:lnSpc>
                <a:spcPct val="100000"/>
              </a:lnSpc>
              <a:spcAft>
                <a:spcPts val="800"/>
              </a:spcAft>
            </a:pPr>
            <a:r>
              <a:rPr lang="en-US" sz="1100" b="1" dirty="0">
                <a:solidFill>
                  <a:schemeClr val="bg2"/>
                </a:solidFill>
              </a:rPr>
              <a:t>“This is not about creating a nice new narrative. It’s about how we actually make the change.”</a:t>
            </a:r>
            <a:endParaRPr lang="en-GB" sz="1100" b="1" dirty="0">
              <a:solidFill>
                <a:schemeClr val="bg2"/>
              </a:solidFill>
            </a:endParaRPr>
          </a:p>
          <a:p>
            <a:pPr algn="just">
              <a:lnSpc>
                <a:spcPct val="100000"/>
              </a:lnSpc>
              <a:spcAft>
                <a:spcPts val="800"/>
              </a:spcAft>
            </a:pPr>
            <a:r>
              <a:rPr lang="en-US" sz="1100" kern="0" dirty="0"/>
              <a:t>Despite previous commitments, contributors were clear that these have not translated into adequate actions or changes. Over a decade on from the original Marmot report, it was highlighted how competing priorities and a failure to recognise and address the underlying root causes of inequality meant that life expectancy and quality of life in many of London’s communities had got worse.  As one contributor remarked, “working on the inequalities and social determinants agenda it always feels like two steps forward, one step back”. </a:t>
            </a:r>
          </a:p>
          <a:p>
            <a:pPr algn="just">
              <a:lnSpc>
                <a:spcPct val="100000"/>
              </a:lnSpc>
              <a:spcAft>
                <a:spcPts val="800"/>
              </a:spcAft>
            </a:pPr>
            <a:r>
              <a:rPr lang="en-US" sz="1100" b="1" dirty="0">
                <a:solidFill>
                  <a:schemeClr val="bg2"/>
                </a:solidFill>
              </a:rPr>
              <a:t>“The who miss out due to the lack of joined up services are those who are the poorest and most deprived.”</a:t>
            </a:r>
          </a:p>
          <a:p>
            <a:pPr algn="just">
              <a:lnSpc>
                <a:spcPct val="100000"/>
              </a:lnSpc>
              <a:spcAft>
                <a:spcPts val="800"/>
              </a:spcAft>
            </a:pPr>
            <a:r>
              <a:rPr lang="en-US" sz="1100" kern="0" dirty="0"/>
              <a:t>There was strong support for “health inequalities in all policies” approach, but concerns remained that more operational changes were necessary to translate this into Londoners’ everyday experiences.  There was a need to avoid creating a “parallel agenda” around this area by embedding measures to address inequalities in how systems plan, deliver and assure all health and care services, and to “hold ourselves accountable” for the results.</a:t>
            </a:r>
          </a:p>
          <a:p>
            <a:pPr algn="just">
              <a:lnSpc>
                <a:spcPct val="100000"/>
              </a:lnSpc>
              <a:spcAft>
                <a:spcPts val="800"/>
              </a:spcAft>
            </a:pPr>
            <a:r>
              <a:rPr lang="en-US" sz="1100" b="1" dirty="0">
                <a:solidFill>
                  <a:schemeClr val="bg2"/>
                </a:solidFill>
              </a:rPr>
              <a:t>“The solutions with the best results on disproportionate impact and inequalities have been all about engagement and co-production.” </a:t>
            </a:r>
          </a:p>
          <a:p>
            <a:pPr algn="just">
              <a:lnSpc>
                <a:spcPct val="100000"/>
              </a:lnSpc>
              <a:spcAft>
                <a:spcPts val="800"/>
              </a:spcAft>
            </a:pPr>
            <a:r>
              <a:rPr lang="en-US" sz="1100" kern="0" dirty="0"/>
              <a:t>Ultimately, there was a strong sense that “if you will the ends, you will the means”.  Despite strong commitments to tackling inequalities by each of London’s ICSs in all of the recent planning, this was not felt to be reflected in the day-to-day agendas, relative priorities and ways of working currently.</a:t>
            </a:r>
          </a:p>
          <a:p>
            <a:pPr algn="just">
              <a:lnSpc>
                <a:spcPct val="100000"/>
              </a:lnSpc>
              <a:spcAft>
                <a:spcPts val="800"/>
              </a:spcAft>
            </a:pPr>
            <a:r>
              <a:rPr lang="en-US" sz="1100" kern="0" dirty="0"/>
              <a:t>The following sections of the 5 Ps Framework reflect the steps respondents felt were required – in relation to Priorities, Place, Pounds and Providers – to ensure that by making inequalities our central purpose, we realise tangible changes in the co-ordination and outcomes being achieved through partnership working across London.</a:t>
            </a:r>
          </a:p>
        </p:txBody>
      </p:sp>
      <p:sp>
        <p:nvSpPr>
          <p:cNvPr id="12" name="Rectangle 11">
            <a:extLst>
              <a:ext uri="{FF2B5EF4-FFF2-40B4-BE49-F238E27FC236}">
                <a16:creationId xmlns:a16="http://schemas.microsoft.com/office/drawing/2014/main" id="{23E7CB8E-D311-4D7E-8A03-A8E188E1BB99}"/>
              </a:ext>
            </a:extLst>
          </p:cNvPr>
          <p:cNvSpPr/>
          <p:nvPr/>
        </p:nvSpPr>
        <p:spPr>
          <a:xfrm>
            <a:off x="9615948" y="0"/>
            <a:ext cx="2576052" cy="335908"/>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rIns="72000" rtlCol="0" anchor="ctr"/>
          <a:lstStyle/>
          <a:p>
            <a:r>
              <a:rPr lang="en-GB" sz="1400" dirty="0"/>
              <a:t>Findings and Recommendations</a:t>
            </a:r>
          </a:p>
        </p:txBody>
      </p:sp>
      <p:sp>
        <p:nvSpPr>
          <p:cNvPr id="13" name="Oval 12" descr="Map compass with solid fill">
            <a:extLst>
              <a:ext uri="{FF2B5EF4-FFF2-40B4-BE49-F238E27FC236}">
                <a16:creationId xmlns:a16="http://schemas.microsoft.com/office/drawing/2014/main" id="{BCE10ED0-F1E5-4FC9-BEE9-1343DCC32AA4}"/>
              </a:ext>
            </a:extLst>
          </p:cNvPr>
          <p:cNvSpPr/>
          <p:nvPr/>
        </p:nvSpPr>
        <p:spPr>
          <a:xfrm>
            <a:off x="47196" y="31271"/>
            <a:ext cx="423694" cy="412682"/>
          </a:xfrm>
          <a:prstGeom prst="ellipse">
            <a:avLst/>
          </a:prstGeom>
          <a: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a:blipFill>
          <a:ln>
            <a:noFill/>
          </a:ln>
        </p:spPr>
        <p:style>
          <a:lnRef idx="2">
            <a:schemeClr val="accent2">
              <a:shade val="80000"/>
              <a:hueOff val="0"/>
              <a:satOff val="0"/>
              <a:lumOff val="0"/>
              <a:alphaOff val="0"/>
            </a:schemeClr>
          </a:lnRef>
          <a:fillRef idx="1">
            <a:scrgbClr r="0" g="0" b="0"/>
          </a:fillRef>
          <a:effectRef idx="0">
            <a:schemeClr val="accent2">
              <a:tint val="40000"/>
              <a:hueOff val="0"/>
              <a:satOff val="0"/>
              <a:lumOff val="0"/>
              <a:alphaOff val="0"/>
            </a:schemeClr>
          </a:effectRef>
          <a:fontRef idx="minor">
            <a:schemeClr val="lt1">
              <a:hueOff val="0"/>
              <a:satOff val="0"/>
              <a:lumOff val="0"/>
              <a:alphaOff val="0"/>
            </a:schemeClr>
          </a:fontRef>
        </p:style>
      </p:sp>
      <p:sp>
        <p:nvSpPr>
          <p:cNvPr id="15" name="TextBox 14">
            <a:extLst>
              <a:ext uri="{FF2B5EF4-FFF2-40B4-BE49-F238E27FC236}">
                <a16:creationId xmlns:a16="http://schemas.microsoft.com/office/drawing/2014/main" id="{FFCABE93-D6FC-4FE6-AA18-41B41C32457C}"/>
              </a:ext>
            </a:extLst>
          </p:cNvPr>
          <p:cNvSpPr txBox="1"/>
          <p:nvPr/>
        </p:nvSpPr>
        <p:spPr>
          <a:xfrm>
            <a:off x="465474" y="11542"/>
            <a:ext cx="6097656" cy="369332"/>
          </a:xfrm>
          <a:prstGeom prst="rect">
            <a:avLst/>
          </a:prstGeom>
          <a:noFill/>
        </p:spPr>
        <p:txBody>
          <a:bodyPr wrap="square">
            <a:spAutoFit/>
          </a:bodyPr>
          <a:lstStyle/>
          <a:p>
            <a:r>
              <a:rPr kumimoji="0" lang="en-GB" sz="1800" b="1" i="0" u="sng" strike="noStrike" kern="1200" cap="none" spc="0" normalizeH="0" baseline="0" noProof="0" dirty="0">
                <a:ln>
                  <a:noFill/>
                </a:ln>
                <a:solidFill>
                  <a:schemeClr val="tx2"/>
                </a:solidFill>
                <a:effectLst/>
                <a:uLnTx/>
                <a:uFillTx/>
                <a:latin typeface="Calibri" panose="020F0502020204030204"/>
                <a:ea typeface="+mn-ea"/>
                <a:cs typeface="Times New Roman" panose="02020603050405020304" pitchFamily="18" charset="0"/>
              </a:rPr>
              <a:t>P</a:t>
            </a:r>
            <a:r>
              <a:rPr kumimoji="0" lang="en-GB" sz="1800" b="1" i="0" u="none" strike="noStrike" kern="1200" cap="none" spc="0" normalizeH="0" baseline="0" noProof="0" dirty="0">
                <a:ln>
                  <a:noFill/>
                </a:ln>
                <a:solidFill>
                  <a:schemeClr val="tx2"/>
                </a:solidFill>
                <a:effectLst/>
                <a:uLnTx/>
                <a:uFillTx/>
                <a:latin typeface="Calibri" panose="020F0502020204030204"/>
                <a:ea typeface="+mn-ea"/>
                <a:cs typeface="Times New Roman" panose="02020603050405020304" pitchFamily="18" charset="0"/>
              </a:rPr>
              <a:t>urpose</a:t>
            </a:r>
            <a:endParaRPr lang="en-GB" dirty="0"/>
          </a:p>
        </p:txBody>
      </p:sp>
    </p:spTree>
    <p:extLst>
      <p:ext uri="{BB962C8B-B14F-4D97-AF65-F5344CB8AC3E}">
        <p14:creationId xmlns:p14="http://schemas.microsoft.com/office/powerpoint/2010/main" val="384007145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71CCBB5A-3883-48CD-8155-3AF09CF0E971}"/>
              </a:ext>
            </a:extLst>
          </p:cNvPr>
          <p:cNvSpPr txBox="1"/>
          <p:nvPr/>
        </p:nvSpPr>
        <p:spPr>
          <a:xfrm>
            <a:off x="801188" y="2279880"/>
            <a:ext cx="10720252" cy="1077218"/>
          </a:xfrm>
          <a:prstGeom prst="rect">
            <a:avLst/>
          </a:prstGeom>
          <a:noFill/>
        </p:spPr>
        <p:txBody>
          <a:bodyPr wrap="square">
            <a:spAutoFit/>
          </a:bodyPr>
          <a:lstStyle/>
          <a:p>
            <a:pPr algn="ctr"/>
            <a:r>
              <a:rPr lang="en-US" sz="3200" b="1" i="0" u="none" strike="noStrike" kern="1200" dirty="0">
                <a:solidFill>
                  <a:schemeClr val="bg2"/>
                </a:solidFill>
                <a:latin typeface="+mn-lt"/>
                <a:ea typeface="+mn-ea"/>
                <a:cs typeface="+mn-cs"/>
              </a:rPr>
              <a:t>“If inequalities can’t just be tackled by health…</a:t>
            </a:r>
          </a:p>
          <a:p>
            <a:pPr algn="ctr"/>
            <a:r>
              <a:rPr lang="en-US" sz="3200" b="1" i="0" u="none" strike="noStrike" kern="1200" dirty="0">
                <a:solidFill>
                  <a:schemeClr val="bg2"/>
                </a:solidFill>
                <a:latin typeface="+mn-lt"/>
                <a:ea typeface="+mn-ea"/>
                <a:cs typeface="+mn-cs"/>
              </a:rPr>
              <a:t>well then our ICSs can’t just be about health!”</a:t>
            </a:r>
            <a:endParaRPr lang="en-GB" sz="3200" dirty="0"/>
          </a:p>
        </p:txBody>
      </p:sp>
      <p:sp>
        <p:nvSpPr>
          <p:cNvPr id="5" name="Rectangle 4">
            <a:extLst>
              <a:ext uri="{FF2B5EF4-FFF2-40B4-BE49-F238E27FC236}">
                <a16:creationId xmlns:a16="http://schemas.microsoft.com/office/drawing/2014/main" id="{1F93EFCF-CDED-4900-9B99-3D372852097F}"/>
              </a:ext>
            </a:extLst>
          </p:cNvPr>
          <p:cNvSpPr/>
          <p:nvPr/>
        </p:nvSpPr>
        <p:spPr>
          <a:xfrm>
            <a:off x="9615948" y="9939"/>
            <a:ext cx="2576052" cy="335908"/>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rIns="72000" rtlCol="0" anchor="ctr"/>
          <a:lstStyle/>
          <a:p>
            <a:r>
              <a:rPr lang="en-GB" sz="1400" dirty="0"/>
              <a:t>Findings and Recommendations</a:t>
            </a:r>
          </a:p>
        </p:txBody>
      </p:sp>
      <p:sp>
        <p:nvSpPr>
          <p:cNvPr id="7" name="Oval 6" descr="Map compass with solid fill">
            <a:extLst>
              <a:ext uri="{FF2B5EF4-FFF2-40B4-BE49-F238E27FC236}">
                <a16:creationId xmlns:a16="http://schemas.microsoft.com/office/drawing/2014/main" id="{A98F9BE6-35B4-4140-B521-03328D7DB805}"/>
              </a:ext>
            </a:extLst>
          </p:cNvPr>
          <p:cNvSpPr/>
          <p:nvPr/>
        </p:nvSpPr>
        <p:spPr>
          <a:xfrm>
            <a:off x="47196" y="31271"/>
            <a:ext cx="423694" cy="412682"/>
          </a:xfrm>
          <a:prstGeom prst="ellipse">
            <a:avLst/>
          </a:prstGeom>
          <a: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a:blipFill>
          <a:ln>
            <a:noFill/>
          </a:ln>
        </p:spPr>
        <p:style>
          <a:lnRef idx="2">
            <a:schemeClr val="accent2">
              <a:shade val="80000"/>
              <a:hueOff val="0"/>
              <a:satOff val="0"/>
              <a:lumOff val="0"/>
              <a:alphaOff val="0"/>
            </a:schemeClr>
          </a:lnRef>
          <a:fillRef idx="1">
            <a:scrgbClr r="0" g="0" b="0"/>
          </a:fillRef>
          <a:effectRef idx="0">
            <a:schemeClr val="accent2">
              <a:tint val="40000"/>
              <a:hueOff val="0"/>
              <a:satOff val="0"/>
              <a:lumOff val="0"/>
              <a:alphaOff val="0"/>
            </a:schemeClr>
          </a:effectRef>
          <a:fontRef idx="minor">
            <a:schemeClr val="lt1">
              <a:hueOff val="0"/>
              <a:satOff val="0"/>
              <a:lumOff val="0"/>
              <a:alphaOff val="0"/>
            </a:schemeClr>
          </a:fontRef>
        </p:style>
      </p:sp>
      <p:sp>
        <p:nvSpPr>
          <p:cNvPr id="8" name="TextBox 7">
            <a:extLst>
              <a:ext uri="{FF2B5EF4-FFF2-40B4-BE49-F238E27FC236}">
                <a16:creationId xmlns:a16="http://schemas.microsoft.com/office/drawing/2014/main" id="{46E2527B-EF0A-4B85-B94F-EB2B2A4661D1}"/>
              </a:ext>
            </a:extLst>
          </p:cNvPr>
          <p:cNvSpPr txBox="1"/>
          <p:nvPr/>
        </p:nvSpPr>
        <p:spPr>
          <a:xfrm>
            <a:off x="465474" y="11542"/>
            <a:ext cx="6097656" cy="369332"/>
          </a:xfrm>
          <a:prstGeom prst="rect">
            <a:avLst/>
          </a:prstGeom>
          <a:noFill/>
        </p:spPr>
        <p:txBody>
          <a:bodyPr wrap="square">
            <a:spAutoFit/>
          </a:bodyPr>
          <a:lstStyle/>
          <a:p>
            <a:r>
              <a:rPr kumimoji="0" lang="en-GB" sz="1800" b="1" i="0" u="sng" strike="noStrike" kern="1200" cap="none" spc="0" normalizeH="0" baseline="0" noProof="0" dirty="0">
                <a:ln>
                  <a:noFill/>
                </a:ln>
                <a:solidFill>
                  <a:schemeClr val="tx2"/>
                </a:solidFill>
                <a:effectLst/>
                <a:uLnTx/>
                <a:uFillTx/>
                <a:latin typeface="Calibri" panose="020F0502020204030204"/>
                <a:ea typeface="+mn-ea"/>
                <a:cs typeface="Times New Roman" panose="02020603050405020304" pitchFamily="18" charset="0"/>
              </a:rPr>
              <a:t>P</a:t>
            </a:r>
            <a:r>
              <a:rPr kumimoji="0" lang="en-GB" sz="1800" b="1" i="0" u="none" strike="noStrike" kern="1200" cap="none" spc="0" normalizeH="0" baseline="0" noProof="0" dirty="0">
                <a:ln>
                  <a:noFill/>
                </a:ln>
                <a:solidFill>
                  <a:schemeClr val="tx2"/>
                </a:solidFill>
                <a:effectLst/>
                <a:uLnTx/>
                <a:uFillTx/>
                <a:latin typeface="Calibri" panose="020F0502020204030204"/>
                <a:ea typeface="+mn-ea"/>
                <a:cs typeface="Times New Roman" panose="02020603050405020304" pitchFamily="18" charset="0"/>
              </a:rPr>
              <a:t>urpose</a:t>
            </a:r>
            <a:endParaRPr lang="en-GB" dirty="0"/>
          </a:p>
        </p:txBody>
      </p:sp>
    </p:spTree>
    <p:extLst>
      <p:ext uri="{BB962C8B-B14F-4D97-AF65-F5344CB8AC3E}">
        <p14:creationId xmlns:p14="http://schemas.microsoft.com/office/powerpoint/2010/main" val="110863820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Arrow: Pentagon 13">
            <a:extLst>
              <a:ext uri="{FF2B5EF4-FFF2-40B4-BE49-F238E27FC236}">
                <a16:creationId xmlns:a16="http://schemas.microsoft.com/office/drawing/2014/main" id="{02C1E641-4034-4B74-83C7-B08F5F273898}"/>
              </a:ext>
            </a:extLst>
          </p:cNvPr>
          <p:cNvSpPr/>
          <p:nvPr/>
        </p:nvSpPr>
        <p:spPr>
          <a:xfrm>
            <a:off x="538068" y="1551659"/>
            <a:ext cx="9882282" cy="744582"/>
          </a:xfrm>
          <a:prstGeom prst="homePlate">
            <a:avLst/>
          </a:prstGeom>
          <a:solidFill>
            <a:srgbClr val="AF5EA1"/>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rIns="72000" rtlCol="0" anchor="ctr"/>
          <a:lstStyle/>
          <a:p>
            <a:pPr algn="ctr"/>
            <a:endParaRPr lang="en-GB" sz="1400" dirty="0"/>
          </a:p>
        </p:txBody>
      </p:sp>
      <p:sp>
        <p:nvSpPr>
          <p:cNvPr id="3" name="Text Placeholder 2">
            <a:extLst>
              <a:ext uri="{FF2B5EF4-FFF2-40B4-BE49-F238E27FC236}">
                <a16:creationId xmlns:a16="http://schemas.microsoft.com/office/drawing/2014/main" id="{BB16DE15-EF36-4767-96E2-C0A76C10DF17}"/>
              </a:ext>
            </a:extLst>
          </p:cNvPr>
          <p:cNvSpPr>
            <a:spLocks noGrp="1"/>
          </p:cNvSpPr>
          <p:nvPr>
            <p:ph type="body" sz="quarter" idx="18"/>
          </p:nvPr>
        </p:nvSpPr>
        <p:spPr/>
        <p:txBody>
          <a:bodyPr/>
          <a:lstStyle/>
          <a:p>
            <a:r>
              <a:rPr lang="en-US" dirty="0"/>
              <a:t>What would this look like in practice?</a:t>
            </a:r>
          </a:p>
        </p:txBody>
      </p:sp>
      <p:sp>
        <p:nvSpPr>
          <p:cNvPr id="6" name="TextBox 5">
            <a:extLst>
              <a:ext uri="{FF2B5EF4-FFF2-40B4-BE49-F238E27FC236}">
                <a16:creationId xmlns:a16="http://schemas.microsoft.com/office/drawing/2014/main" id="{D3349670-BA7C-4B0B-AEDA-A10B8E76104D}"/>
              </a:ext>
            </a:extLst>
          </p:cNvPr>
          <p:cNvSpPr txBox="1"/>
          <p:nvPr/>
        </p:nvSpPr>
        <p:spPr>
          <a:xfrm>
            <a:off x="988889" y="1619941"/>
            <a:ext cx="9176657" cy="584775"/>
          </a:xfrm>
          <a:prstGeom prst="rect">
            <a:avLst/>
          </a:prstGeom>
          <a:noFill/>
        </p:spPr>
        <p:txBody>
          <a:bodyPr wrap="square" rtlCol="0">
            <a:spAutoFit/>
          </a:bodyPr>
          <a:lstStyle/>
          <a:p>
            <a:r>
              <a:rPr lang="en-US" sz="1600" b="1" dirty="0">
                <a:solidFill>
                  <a:schemeClr val="bg1"/>
                </a:solidFill>
              </a:rPr>
              <a:t>Addressing inequalities is at the heart of how we fund, plan, deliver and assure services </a:t>
            </a:r>
            <a:r>
              <a:rPr lang="en-US" sz="1600" dirty="0">
                <a:solidFill>
                  <a:schemeClr val="bg1"/>
                </a:solidFill>
              </a:rPr>
              <a:t>and is reflected in how we measure the overall success of our ICSs and Borough-based partnerships.</a:t>
            </a:r>
          </a:p>
        </p:txBody>
      </p:sp>
      <p:sp>
        <p:nvSpPr>
          <p:cNvPr id="11" name="Oval 10">
            <a:extLst>
              <a:ext uri="{FF2B5EF4-FFF2-40B4-BE49-F238E27FC236}">
                <a16:creationId xmlns:a16="http://schemas.microsoft.com/office/drawing/2014/main" id="{2801C83A-D726-4699-A923-CD3DA43A201D}"/>
              </a:ext>
            </a:extLst>
          </p:cNvPr>
          <p:cNvSpPr/>
          <p:nvPr/>
        </p:nvSpPr>
        <p:spPr>
          <a:xfrm>
            <a:off x="201839" y="1569591"/>
            <a:ext cx="708519" cy="709200"/>
          </a:xfrm>
          <a:prstGeom prst="ellipse">
            <a:avLst/>
          </a:prstGeom>
          <a:solidFill>
            <a:schemeClr val="bg1"/>
          </a:solidFill>
          <a:ln w="38100">
            <a:solidFill>
              <a:srgbClr val="AF5EA1"/>
            </a:solidFill>
          </a:ln>
        </p:spPr>
        <p:style>
          <a:lnRef idx="2">
            <a:schemeClr val="accent1">
              <a:shade val="50000"/>
            </a:schemeClr>
          </a:lnRef>
          <a:fillRef idx="1">
            <a:schemeClr val="accent1"/>
          </a:fillRef>
          <a:effectRef idx="0">
            <a:schemeClr val="accent1"/>
          </a:effectRef>
          <a:fontRef idx="minor">
            <a:schemeClr val="lt1"/>
          </a:fontRef>
        </p:style>
        <p:txBody>
          <a:bodyPr lIns="72000" rIns="72000" rtlCol="0" anchor="ctr"/>
          <a:lstStyle/>
          <a:p>
            <a:pPr algn="ctr"/>
            <a:endParaRPr lang="en-GB" sz="1400" dirty="0"/>
          </a:p>
        </p:txBody>
      </p:sp>
      <p:sp>
        <p:nvSpPr>
          <p:cNvPr id="12" name="TextBox 11">
            <a:extLst>
              <a:ext uri="{FF2B5EF4-FFF2-40B4-BE49-F238E27FC236}">
                <a16:creationId xmlns:a16="http://schemas.microsoft.com/office/drawing/2014/main" id="{CF4300FD-750E-42D9-8AE8-936EBCF29CAF}"/>
              </a:ext>
            </a:extLst>
          </p:cNvPr>
          <p:cNvSpPr txBox="1"/>
          <p:nvPr/>
        </p:nvSpPr>
        <p:spPr>
          <a:xfrm>
            <a:off x="300190" y="1666949"/>
            <a:ext cx="492767" cy="505264"/>
          </a:xfrm>
          <a:prstGeom prst="rect">
            <a:avLst/>
          </a:prstGeom>
          <a:noFill/>
        </p:spPr>
        <p:txBody>
          <a:bodyPr wrap="square" rtlCol="0">
            <a:spAutoFit/>
          </a:bodyPr>
          <a:lstStyle/>
          <a:p>
            <a:pPr algn="ctr"/>
            <a:r>
              <a:rPr lang="en-US" sz="2800" b="1" dirty="0">
                <a:solidFill>
                  <a:srgbClr val="AF5EA1"/>
                </a:solidFill>
                <a:latin typeface="Arial Rounded MT Bold" panose="020F0704030504030204" pitchFamily="34" charset="0"/>
              </a:rPr>
              <a:t>1</a:t>
            </a:r>
            <a:endParaRPr lang="en-GB" sz="2800" b="1" dirty="0">
              <a:solidFill>
                <a:srgbClr val="AF5EA1"/>
              </a:solidFill>
              <a:latin typeface="Arial Rounded MT Bold" panose="020F0704030504030204" pitchFamily="34" charset="0"/>
            </a:endParaRPr>
          </a:p>
        </p:txBody>
      </p:sp>
      <p:sp>
        <p:nvSpPr>
          <p:cNvPr id="16" name="Arrow: Chevron 15">
            <a:extLst>
              <a:ext uri="{FF2B5EF4-FFF2-40B4-BE49-F238E27FC236}">
                <a16:creationId xmlns:a16="http://schemas.microsoft.com/office/drawing/2014/main" id="{C468C64D-C919-4E98-A3FE-049D06A3B410}"/>
              </a:ext>
            </a:extLst>
          </p:cNvPr>
          <p:cNvSpPr/>
          <p:nvPr/>
        </p:nvSpPr>
        <p:spPr>
          <a:xfrm>
            <a:off x="10108853" y="1551659"/>
            <a:ext cx="568851" cy="744582"/>
          </a:xfrm>
          <a:prstGeom prst="chevron">
            <a:avLst>
              <a:gd name="adj" fmla="val 64328"/>
            </a:avLst>
          </a:prstGeom>
          <a:solidFill>
            <a:srgbClr val="AF5EA1"/>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rIns="72000" rtlCol="0" anchor="ctr"/>
          <a:lstStyle/>
          <a:p>
            <a:pPr algn="ctr"/>
            <a:endParaRPr lang="en-GB" sz="1400" dirty="0">
              <a:solidFill>
                <a:schemeClr val="tx1"/>
              </a:solidFill>
            </a:endParaRPr>
          </a:p>
        </p:txBody>
      </p:sp>
      <p:sp>
        <p:nvSpPr>
          <p:cNvPr id="17" name="Arrow: Chevron 16">
            <a:extLst>
              <a:ext uri="{FF2B5EF4-FFF2-40B4-BE49-F238E27FC236}">
                <a16:creationId xmlns:a16="http://schemas.microsoft.com/office/drawing/2014/main" id="{5370B224-F829-4301-BB83-6E7EF1A8ACCD}"/>
              </a:ext>
            </a:extLst>
          </p:cNvPr>
          <p:cNvSpPr/>
          <p:nvPr/>
        </p:nvSpPr>
        <p:spPr>
          <a:xfrm>
            <a:off x="10363488" y="1551659"/>
            <a:ext cx="568851" cy="744582"/>
          </a:xfrm>
          <a:prstGeom prst="chevron">
            <a:avLst>
              <a:gd name="adj" fmla="val 64328"/>
            </a:avLst>
          </a:prstGeom>
          <a:solidFill>
            <a:srgbClr val="AF5EA1"/>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rIns="72000" rtlCol="0" anchor="ctr"/>
          <a:lstStyle/>
          <a:p>
            <a:pPr algn="ctr"/>
            <a:endParaRPr lang="en-GB" sz="1400" dirty="0">
              <a:solidFill>
                <a:schemeClr val="tx1"/>
              </a:solidFill>
            </a:endParaRPr>
          </a:p>
        </p:txBody>
      </p:sp>
      <p:sp>
        <p:nvSpPr>
          <p:cNvPr id="18" name="Arrow: Pentagon 17">
            <a:extLst>
              <a:ext uri="{FF2B5EF4-FFF2-40B4-BE49-F238E27FC236}">
                <a16:creationId xmlns:a16="http://schemas.microsoft.com/office/drawing/2014/main" id="{04C90AFF-5B5A-428D-9CC2-AA13347D683B}"/>
              </a:ext>
            </a:extLst>
          </p:cNvPr>
          <p:cNvSpPr/>
          <p:nvPr/>
        </p:nvSpPr>
        <p:spPr>
          <a:xfrm>
            <a:off x="538068" y="3180477"/>
            <a:ext cx="9882282" cy="744582"/>
          </a:xfrm>
          <a:prstGeom prst="homePlate">
            <a:avLst/>
          </a:prstGeom>
          <a:solidFill>
            <a:srgbClr val="AF5EA1"/>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rIns="72000" rtlCol="0" anchor="ctr"/>
          <a:lstStyle/>
          <a:p>
            <a:pPr algn="ctr"/>
            <a:endParaRPr lang="en-GB" sz="1400" dirty="0"/>
          </a:p>
        </p:txBody>
      </p:sp>
      <p:sp>
        <p:nvSpPr>
          <p:cNvPr id="19" name="TextBox 18">
            <a:extLst>
              <a:ext uri="{FF2B5EF4-FFF2-40B4-BE49-F238E27FC236}">
                <a16:creationId xmlns:a16="http://schemas.microsoft.com/office/drawing/2014/main" id="{D37D5D85-2267-4A46-9750-72FA0A5EEB77}"/>
              </a:ext>
            </a:extLst>
          </p:cNvPr>
          <p:cNvSpPr txBox="1"/>
          <p:nvPr/>
        </p:nvSpPr>
        <p:spPr>
          <a:xfrm>
            <a:off x="990916" y="3233294"/>
            <a:ext cx="9277034" cy="584775"/>
          </a:xfrm>
          <a:prstGeom prst="rect">
            <a:avLst/>
          </a:prstGeom>
          <a:noFill/>
        </p:spPr>
        <p:txBody>
          <a:bodyPr wrap="square" rtlCol="0" anchor="ctr">
            <a:spAutoFit/>
          </a:bodyPr>
          <a:lstStyle/>
          <a:p>
            <a:r>
              <a:rPr lang="en-US" sz="1600" b="1" dirty="0">
                <a:solidFill>
                  <a:schemeClr val="bg1"/>
                </a:solidFill>
              </a:rPr>
              <a:t>Our focus on inequalities is not seen as in conflict with other national and local priorities</a:t>
            </a:r>
            <a:r>
              <a:rPr lang="en-US" sz="1600" dirty="0">
                <a:solidFill>
                  <a:schemeClr val="bg1"/>
                </a:solidFill>
              </a:rPr>
              <a:t>, including reducing waiting lists and improving financial sustainability, but as our starting-point and endpoint for tackling these.</a:t>
            </a:r>
          </a:p>
        </p:txBody>
      </p:sp>
      <p:sp>
        <p:nvSpPr>
          <p:cNvPr id="21" name="Oval 20">
            <a:extLst>
              <a:ext uri="{FF2B5EF4-FFF2-40B4-BE49-F238E27FC236}">
                <a16:creationId xmlns:a16="http://schemas.microsoft.com/office/drawing/2014/main" id="{FAE2005E-E373-44D4-92C2-F140DB5EC94E}"/>
              </a:ext>
            </a:extLst>
          </p:cNvPr>
          <p:cNvSpPr/>
          <p:nvPr/>
        </p:nvSpPr>
        <p:spPr>
          <a:xfrm>
            <a:off x="201839" y="3198409"/>
            <a:ext cx="708519" cy="709200"/>
          </a:xfrm>
          <a:prstGeom prst="ellipse">
            <a:avLst/>
          </a:prstGeom>
          <a:solidFill>
            <a:schemeClr val="bg1"/>
          </a:solidFill>
          <a:ln w="38100">
            <a:solidFill>
              <a:srgbClr val="AF5EA1"/>
            </a:solidFill>
          </a:ln>
        </p:spPr>
        <p:style>
          <a:lnRef idx="2">
            <a:schemeClr val="accent1">
              <a:shade val="50000"/>
            </a:schemeClr>
          </a:lnRef>
          <a:fillRef idx="1">
            <a:schemeClr val="accent1"/>
          </a:fillRef>
          <a:effectRef idx="0">
            <a:schemeClr val="accent1"/>
          </a:effectRef>
          <a:fontRef idx="minor">
            <a:schemeClr val="lt1"/>
          </a:fontRef>
        </p:style>
        <p:txBody>
          <a:bodyPr lIns="72000" rIns="72000" rtlCol="0" anchor="ctr"/>
          <a:lstStyle/>
          <a:p>
            <a:pPr algn="ctr"/>
            <a:endParaRPr lang="en-GB" sz="1400" dirty="0"/>
          </a:p>
        </p:txBody>
      </p:sp>
      <p:sp>
        <p:nvSpPr>
          <p:cNvPr id="22" name="TextBox 21">
            <a:extLst>
              <a:ext uri="{FF2B5EF4-FFF2-40B4-BE49-F238E27FC236}">
                <a16:creationId xmlns:a16="http://schemas.microsoft.com/office/drawing/2014/main" id="{4B480A7E-6CA8-4636-8FE2-4108C5F1569E}"/>
              </a:ext>
            </a:extLst>
          </p:cNvPr>
          <p:cNvSpPr txBox="1"/>
          <p:nvPr/>
        </p:nvSpPr>
        <p:spPr>
          <a:xfrm>
            <a:off x="300190" y="3295767"/>
            <a:ext cx="492767" cy="523220"/>
          </a:xfrm>
          <a:prstGeom prst="rect">
            <a:avLst/>
          </a:prstGeom>
          <a:noFill/>
        </p:spPr>
        <p:txBody>
          <a:bodyPr wrap="square" rtlCol="0">
            <a:spAutoFit/>
          </a:bodyPr>
          <a:lstStyle/>
          <a:p>
            <a:pPr algn="ctr"/>
            <a:r>
              <a:rPr lang="en-US" sz="2800" b="1" dirty="0">
                <a:solidFill>
                  <a:srgbClr val="AF5EA1"/>
                </a:solidFill>
                <a:latin typeface="Arial Rounded MT Bold" panose="020F0704030504030204" pitchFamily="34" charset="0"/>
              </a:rPr>
              <a:t>2</a:t>
            </a:r>
            <a:endParaRPr lang="en-GB" sz="2800" b="1" dirty="0">
              <a:solidFill>
                <a:srgbClr val="AF5EA1"/>
              </a:solidFill>
              <a:latin typeface="Arial Rounded MT Bold" panose="020F0704030504030204" pitchFamily="34" charset="0"/>
            </a:endParaRPr>
          </a:p>
        </p:txBody>
      </p:sp>
      <p:sp>
        <p:nvSpPr>
          <p:cNvPr id="24" name="Arrow: Chevron 23">
            <a:extLst>
              <a:ext uri="{FF2B5EF4-FFF2-40B4-BE49-F238E27FC236}">
                <a16:creationId xmlns:a16="http://schemas.microsoft.com/office/drawing/2014/main" id="{5037DB57-0E73-475A-8B7C-7D22810E890A}"/>
              </a:ext>
            </a:extLst>
          </p:cNvPr>
          <p:cNvSpPr/>
          <p:nvPr/>
        </p:nvSpPr>
        <p:spPr>
          <a:xfrm>
            <a:off x="10108853" y="3180477"/>
            <a:ext cx="568851" cy="744582"/>
          </a:xfrm>
          <a:prstGeom prst="chevron">
            <a:avLst>
              <a:gd name="adj" fmla="val 64328"/>
            </a:avLst>
          </a:prstGeom>
          <a:solidFill>
            <a:srgbClr val="AF5EA1"/>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rIns="72000" rtlCol="0" anchor="ctr"/>
          <a:lstStyle/>
          <a:p>
            <a:pPr algn="ctr"/>
            <a:endParaRPr lang="en-GB" sz="1400" dirty="0">
              <a:solidFill>
                <a:schemeClr val="tx1"/>
              </a:solidFill>
            </a:endParaRPr>
          </a:p>
        </p:txBody>
      </p:sp>
      <p:sp>
        <p:nvSpPr>
          <p:cNvPr id="25" name="Arrow: Chevron 24">
            <a:extLst>
              <a:ext uri="{FF2B5EF4-FFF2-40B4-BE49-F238E27FC236}">
                <a16:creationId xmlns:a16="http://schemas.microsoft.com/office/drawing/2014/main" id="{F9223202-A5FA-4338-B2E1-C50B40EE30D8}"/>
              </a:ext>
            </a:extLst>
          </p:cNvPr>
          <p:cNvSpPr/>
          <p:nvPr/>
        </p:nvSpPr>
        <p:spPr>
          <a:xfrm>
            <a:off x="10363488" y="3180477"/>
            <a:ext cx="568851" cy="744582"/>
          </a:xfrm>
          <a:prstGeom prst="chevron">
            <a:avLst>
              <a:gd name="adj" fmla="val 64328"/>
            </a:avLst>
          </a:prstGeom>
          <a:solidFill>
            <a:srgbClr val="AF5EA1"/>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rIns="72000" rtlCol="0" anchor="ctr"/>
          <a:lstStyle/>
          <a:p>
            <a:pPr algn="ctr"/>
            <a:endParaRPr lang="en-GB" sz="1400" dirty="0">
              <a:solidFill>
                <a:schemeClr val="tx1"/>
              </a:solidFill>
            </a:endParaRPr>
          </a:p>
        </p:txBody>
      </p:sp>
      <p:sp>
        <p:nvSpPr>
          <p:cNvPr id="26" name="Arrow: Pentagon 25">
            <a:extLst>
              <a:ext uri="{FF2B5EF4-FFF2-40B4-BE49-F238E27FC236}">
                <a16:creationId xmlns:a16="http://schemas.microsoft.com/office/drawing/2014/main" id="{18092111-02EF-4540-B8CC-E5CBAFA00C43}"/>
              </a:ext>
            </a:extLst>
          </p:cNvPr>
          <p:cNvSpPr/>
          <p:nvPr/>
        </p:nvSpPr>
        <p:spPr>
          <a:xfrm>
            <a:off x="523933" y="4777990"/>
            <a:ext cx="9882282" cy="744582"/>
          </a:xfrm>
          <a:prstGeom prst="homePlate">
            <a:avLst/>
          </a:prstGeom>
          <a:solidFill>
            <a:srgbClr val="AF5EA1"/>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rIns="72000" rtlCol="0" anchor="ctr"/>
          <a:lstStyle/>
          <a:p>
            <a:pPr algn="ctr"/>
            <a:endParaRPr lang="en-GB" sz="1400" dirty="0"/>
          </a:p>
        </p:txBody>
      </p:sp>
      <p:sp>
        <p:nvSpPr>
          <p:cNvPr id="27" name="TextBox 26">
            <a:extLst>
              <a:ext uri="{FF2B5EF4-FFF2-40B4-BE49-F238E27FC236}">
                <a16:creationId xmlns:a16="http://schemas.microsoft.com/office/drawing/2014/main" id="{A1812197-C2E3-4714-885B-66A1087D5041}"/>
              </a:ext>
            </a:extLst>
          </p:cNvPr>
          <p:cNvSpPr txBox="1"/>
          <p:nvPr/>
        </p:nvSpPr>
        <p:spPr>
          <a:xfrm>
            <a:off x="947420" y="4861686"/>
            <a:ext cx="9176657" cy="584775"/>
          </a:xfrm>
          <a:prstGeom prst="rect">
            <a:avLst/>
          </a:prstGeom>
          <a:noFill/>
        </p:spPr>
        <p:txBody>
          <a:bodyPr wrap="square" rtlCol="0">
            <a:spAutoFit/>
          </a:bodyPr>
          <a:lstStyle/>
          <a:p>
            <a:r>
              <a:rPr lang="en-US" sz="1600" b="1" dirty="0">
                <a:solidFill>
                  <a:schemeClr val="bg1"/>
                </a:solidFill>
              </a:rPr>
              <a:t>We reflect the communities we serve with visible community representation at all tiers </a:t>
            </a:r>
            <a:r>
              <a:rPr lang="en-US" sz="1600" dirty="0">
                <a:solidFill>
                  <a:schemeClr val="bg1"/>
                </a:solidFill>
              </a:rPr>
              <a:t>of Regional, ICS and borough-based decision-making.</a:t>
            </a:r>
          </a:p>
        </p:txBody>
      </p:sp>
      <p:sp>
        <p:nvSpPr>
          <p:cNvPr id="29" name="Oval 28">
            <a:extLst>
              <a:ext uri="{FF2B5EF4-FFF2-40B4-BE49-F238E27FC236}">
                <a16:creationId xmlns:a16="http://schemas.microsoft.com/office/drawing/2014/main" id="{87BAF10C-3C78-4FBB-878D-259A7F153EE1}"/>
              </a:ext>
            </a:extLst>
          </p:cNvPr>
          <p:cNvSpPr/>
          <p:nvPr/>
        </p:nvSpPr>
        <p:spPr>
          <a:xfrm>
            <a:off x="187704" y="4795922"/>
            <a:ext cx="708519" cy="709200"/>
          </a:xfrm>
          <a:prstGeom prst="ellipse">
            <a:avLst/>
          </a:prstGeom>
          <a:solidFill>
            <a:schemeClr val="bg1"/>
          </a:solidFill>
          <a:ln w="38100">
            <a:solidFill>
              <a:srgbClr val="AF5EA1"/>
            </a:solidFill>
          </a:ln>
        </p:spPr>
        <p:style>
          <a:lnRef idx="2">
            <a:schemeClr val="accent1">
              <a:shade val="50000"/>
            </a:schemeClr>
          </a:lnRef>
          <a:fillRef idx="1">
            <a:schemeClr val="accent1"/>
          </a:fillRef>
          <a:effectRef idx="0">
            <a:schemeClr val="accent1"/>
          </a:effectRef>
          <a:fontRef idx="minor">
            <a:schemeClr val="lt1"/>
          </a:fontRef>
        </p:style>
        <p:txBody>
          <a:bodyPr lIns="72000" rIns="72000" rtlCol="0" anchor="ctr"/>
          <a:lstStyle/>
          <a:p>
            <a:pPr algn="ctr"/>
            <a:endParaRPr lang="en-GB" sz="1400" dirty="0"/>
          </a:p>
        </p:txBody>
      </p:sp>
      <p:sp>
        <p:nvSpPr>
          <p:cNvPr id="30" name="TextBox 29">
            <a:extLst>
              <a:ext uri="{FF2B5EF4-FFF2-40B4-BE49-F238E27FC236}">
                <a16:creationId xmlns:a16="http://schemas.microsoft.com/office/drawing/2014/main" id="{06994E43-6E1E-4DAE-A643-9354402A6EB1}"/>
              </a:ext>
            </a:extLst>
          </p:cNvPr>
          <p:cNvSpPr txBox="1"/>
          <p:nvPr/>
        </p:nvSpPr>
        <p:spPr>
          <a:xfrm>
            <a:off x="286055" y="4893280"/>
            <a:ext cx="492767" cy="523220"/>
          </a:xfrm>
          <a:prstGeom prst="rect">
            <a:avLst/>
          </a:prstGeom>
          <a:noFill/>
        </p:spPr>
        <p:txBody>
          <a:bodyPr wrap="square" rtlCol="0">
            <a:spAutoFit/>
          </a:bodyPr>
          <a:lstStyle/>
          <a:p>
            <a:pPr algn="ctr"/>
            <a:r>
              <a:rPr lang="en-US" sz="2800" b="1" dirty="0">
                <a:solidFill>
                  <a:srgbClr val="AF5EA1"/>
                </a:solidFill>
                <a:latin typeface="Arial Rounded MT Bold" panose="020F0704030504030204" pitchFamily="34" charset="0"/>
              </a:rPr>
              <a:t>3</a:t>
            </a:r>
            <a:endParaRPr lang="en-GB" sz="2800" b="1" dirty="0">
              <a:solidFill>
                <a:srgbClr val="AF5EA1"/>
              </a:solidFill>
              <a:latin typeface="Arial Rounded MT Bold" panose="020F0704030504030204" pitchFamily="34" charset="0"/>
            </a:endParaRPr>
          </a:p>
        </p:txBody>
      </p:sp>
      <p:sp>
        <p:nvSpPr>
          <p:cNvPr id="32" name="Arrow: Chevron 31">
            <a:extLst>
              <a:ext uri="{FF2B5EF4-FFF2-40B4-BE49-F238E27FC236}">
                <a16:creationId xmlns:a16="http://schemas.microsoft.com/office/drawing/2014/main" id="{9D3AC6F7-D747-4E1B-B32D-AFA2513BD89B}"/>
              </a:ext>
            </a:extLst>
          </p:cNvPr>
          <p:cNvSpPr/>
          <p:nvPr/>
        </p:nvSpPr>
        <p:spPr>
          <a:xfrm>
            <a:off x="10094718" y="4777990"/>
            <a:ext cx="568851" cy="744582"/>
          </a:xfrm>
          <a:prstGeom prst="chevron">
            <a:avLst>
              <a:gd name="adj" fmla="val 64328"/>
            </a:avLst>
          </a:prstGeom>
          <a:solidFill>
            <a:srgbClr val="AF5EA1"/>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rIns="72000" rtlCol="0" anchor="ctr"/>
          <a:lstStyle/>
          <a:p>
            <a:pPr algn="ctr"/>
            <a:endParaRPr lang="en-GB" sz="1400" dirty="0">
              <a:solidFill>
                <a:schemeClr val="tx1"/>
              </a:solidFill>
            </a:endParaRPr>
          </a:p>
        </p:txBody>
      </p:sp>
      <p:sp>
        <p:nvSpPr>
          <p:cNvPr id="33" name="Arrow: Chevron 32">
            <a:extLst>
              <a:ext uri="{FF2B5EF4-FFF2-40B4-BE49-F238E27FC236}">
                <a16:creationId xmlns:a16="http://schemas.microsoft.com/office/drawing/2014/main" id="{57DAF89A-45E7-4777-9278-AD061851419E}"/>
              </a:ext>
            </a:extLst>
          </p:cNvPr>
          <p:cNvSpPr/>
          <p:nvPr/>
        </p:nvSpPr>
        <p:spPr>
          <a:xfrm>
            <a:off x="10349353" y="4777990"/>
            <a:ext cx="568851" cy="744582"/>
          </a:xfrm>
          <a:prstGeom prst="chevron">
            <a:avLst>
              <a:gd name="adj" fmla="val 64328"/>
            </a:avLst>
          </a:prstGeom>
          <a:solidFill>
            <a:srgbClr val="AF5EA1"/>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rIns="72000" rtlCol="0" anchor="ctr"/>
          <a:lstStyle/>
          <a:p>
            <a:pPr algn="ctr"/>
            <a:endParaRPr lang="en-GB" sz="1400" dirty="0">
              <a:solidFill>
                <a:schemeClr val="tx1"/>
              </a:solidFill>
            </a:endParaRPr>
          </a:p>
        </p:txBody>
      </p:sp>
      <p:sp>
        <p:nvSpPr>
          <p:cNvPr id="34" name="TextBox 33">
            <a:extLst>
              <a:ext uri="{FF2B5EF4-FFF2-40B4-BE49-F238E27FC236}">
                <a16:creationId xmlns:a16="http://schemas.microsoft.com/office/drawing/2014/main" id="{1229EB85-2085-471B-8E16-82D2EC4CC9E2}"/>
              </a:ext>
            </a:extLst>
          </p:cNvPr>
          <p:cNvSpPr txBox="1"/>
          <p:nvPr/>
        </p:nvSpPr>
        <p:spPr>
          <a:xfrm>
            <a:off x="1191768" y="2323296"/>
            <a:ext cx="9471801" cy="830997"/>
          </a:xfrm>
          <a:prstGeom prst="rect">
            <a:avLst/>
          </a:prstGeom>
          <a:noFill/>
        </p:spPr>
        <p:txBody>
          <a:bodyPr wrap="square" rtlCol="0" anchor="ctr">
            <a:spAutoFit/>
          </a:bodyPr>
          <a:lstStyle/>
          <a:p>
            <a:r>
              <a:rPr lang="en-US" sz="1200" dirty="0"/>
              <a:t>Enshrining “equity as an organising principle” for our health and social care system provides the common purpose needed to motivate effective collaborative working whilst also improving outcomes for, and building trust with, our most overlooked and disadvantaged communities.  However, this needs to be “mainstreamed” in how our ICSs and borough-based partnerships operate, and not seen as a separate policy objective or set of responsibilities.</a:t>
            </a:r>
            <a:endParaRPr lang="en-GB" sz="1200" dirty="0"/>
          </a:p>
        </p:txBody>
      </p:sp>
      <p:sp>
        <p:nvSpPr>
          <p:cNvPr id="35" name="Arrow: Bent 34">
            <a:extLst>
              <a:ext uri="{FF2B5EF4-FFF2-40B4-BE49-F238E27FC236}">
                <a16:creationId xmlns:a16="http://schemas.microsoft.com/office/drawing/2014/main" id="{56D0C6BA-A089-4040-B6F0-8F035592FD6C}"/>
              </a:ext>
            </a:extLst>
          </p:cNvPr>
          <p:cNvSpPr/>
          <p:nvPr/>
        </p:nvSpPr>
        <p:spPr>
          <a:xfrm flipV="1">
            <a:off x="871488" y="2156946"/>
            <a:ext cx="320280" cy="646332"/>
          </a:xfrm>
          <a:prstGeom prst="bentArrow">
            <a:avLst/>
          </a:prstGeom>
          <a:solidFill>
            <a:srgbClr val="AF5EA1"/>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rIns="72000" rtlCol="0" anchor="ctr"/>
          <a:lstStyle/>
          <a:p>
            <a:pPr algn="ctr"/>
            <a:endParaRPr lang="en-GB" sz="1400" dirty="0">
              <a:solidFill>
                <a:schemeClr val="tx1"/>
              </a:solidFill>
            </a:endParaRPr>
          </a:p>
        </p:txBody>
      </p:sp>
      <p:sp>
        <p:nvSpPr>
          <p:cNvPr id="38" name="TextBox 37">
            <a:extLst>
              <a:ext uri="{FF2B5EF4-FFF2-40B4-BE49-F238E27FC236}">
                <a16:creationId xmlns:a16="http://schemas.microsoft.com/office/drawing/2014/main" id="{D06D41DB-7DE1-47FA-81FE-882FD3836C49}"/>
              </a:ext>
            </a:extLst>
          </p:cNvPr>
          <p:cNvSpPr txBox="1"/>
          <p:nvPr/>
        </p:nvSpPr>
        <p:spPr>
          <a:xfrm>
            <a:off x="1226842" y="4007817"/>
            <a:ext cx="9629506" cy="646331"/>
          </a:xfrm>
          <a:prstGeom prst="rect">
            <a:avLst/>
          </a:prstGeom>
          <a:noFill/>
        </p:spPr>
        <p:txBody>
          <a:bodyPr wrap="square" rtlCol="0" anchor="ctr">
            <a:spAutoFit/>
          </a:bodyPr>
          <a:lstStyle/>
          <a:p>
            <a:r>
              <a:rPr lang="en-GB" sz="1200" dirty="0"/>
              <a:t>Contributors highlighted the risk of restoring services (such as in the area of elective care) based on pre-pandemic models risked “baking-in” past inequalities.  Conversely, worsening inequalities are driving demand across our health and care systems and impacting on the quality, experience and sustainability of care.  Only by applying an inequalities “lens” to the challenge facing systems can we “move beyond the current paradigm”.</a:t>
            </a:r>
          </a:p>
        </p:txBody>
      </p:sp>
      <p:sp>
        <p:nvSpPr>
          <p:cNvPr id="39" name="Arrow: Bent 38">
            <a:extLst>
              <a:ext uri="{FF2B5EF4-FFF2-40B4-BE49-F238E27FC236}">
                <a16:creationId xmlns:a16="http://schemas.microsoft.com/office/drawing/2014/main" id="{49F77F39-07CE-494E-A4F1-A67983D59371}"/>
              </a:ext>
            </a:extLst>
          </p:cNvPr>
          <p:cNvSpPr/>
          <p:nvPr/>
        </p:nvSpPr>
        <p:spPr>
          <a:xfrm flipV="1">
            <a:off x="926307" y="3772790"/>
            <a:ext cx="320280" cy="646332"/>
          </a:xfrm>
          <a:prstGeom prst="bentArrow">
            <a:avLst/>
          </a:prstGeom>
          <a:solidFill>
            <a:srgbClr val="AF5EA1"/>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rIns="72000" rtlCol="0" anchor="ctr"/>
          <a:lstStyle/>
          <a:p>
            <a:pPr algn="ctr"/>
            <a:endParaRPr lang="en-GB" sz="1400" dirty="0">
              <a:solidFill>
                <a:schemeClr val="tx1"/>
              </a:solidFill>
            </a:endParaRPr>
          </a:p>
        </p:txBody>
      </p:sp>
      <p:sp>
        <p:nvSpPr>
          <p:cNvPr id="40" name="TextBox 39">
            <a:extLst>
              <a:ext uri="{FF2B5EF4-FFF2-40B4-BE49-F238E27FC236}">
                <a16:creationId xmlns:a16="http://schemas.microsoft.com/office/drawing/2014/main" id="{A5F44D4C-6D10-4A7B-9674-8907BCE9E30E}"/>
              </a:ext>
            </a:extLst>
          </p:cNvPr>
          <p:cNvSpPr txBox="1"/>
          <p:nvPr/>
        </p:nvSpPr>
        <p:spPr>
          <a:xfrm>
            <a:off x="1212707" y="5614876"/>
            <a:ext cx="9629506" cy="830997"/>
          </a:xfrm>
          <a:prstGeom prst="rect">
            <a:avLst/>
          </a:prstGeom>
          <a:noFill/>
        </p:spPr>
        <p:txBody>
          <a:bodyPr wrap="square" rtlCol="0" anchor="ctr">
            <a:spAutoFit/>
          </a:bodyPr>
          <a:lstStyle/>
          <a:p>
            <a:r>
              <a:rPr lang="en-US" sz="1200" dirty="0"/>
              <a:t>Better representation means our system is better placed to understand and respond to the needs of all our communities, while community representatives visibly effecting real decisions is a starting point for rebuilding trust with minority groups who do not feel health and care serves them. A core message was that all systems need to get better at “you said, we did”, whilst recognising that the best outcomes will be co-produced between professionals working across traditional boundaries and those they serve.</a:t>
            </a:r>
            <a:endParaRPr lang="en-GB" sz="1200" dirty="0"/>
          </a:p>
        </p:txBody>
      </p:sp>
      <p:sp>
        <p:nvSpPr>
          <p:cNvPr id="41" name="Arrow: Bent 40">
            <a:extLst>
              <a:ext uri="{FF2B5EF4-FFF2-40B4-BE49-F238E27FC236}">
                <a16:creationId xmlns:a16="http://schemas.microsoft.com/office/drawing/2014/main" id="{99A93639-16E5-42AE-9AE7-A8F13375E4CE}"/>
              </a:ext>
            </a:extLst>
          </p:cNvPr>
          <p:cNvSpPr/>
          <p:nvPr/>
        </p:nvSpPr>
        <p:spPr>
          <a:xfrm flipV="1">
            <a:off x="912172" y="5364943"/>
            <a:ext cx="320280" cy="646332"/>
          </a:xfrm>
          <a:prstGeom prst="bentArrow">
            <a:avLst/>
          </a:prstGeom>
          <a:solidFill>
            <a:srgbClr val="AF5EA1"/>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rIns="72000" rtlCol="0" anchor="ctr"/>
          <a:lstStyle/>
          <a:p>
            <a:pPr algn="ctr"/>
            <a:endParaRPr lang="en-GB" sz="1400" dirty="0">
              <a:solidFill>
                <a:schemeClr val="tx1"/>
              </a:solidFill>
            </a:endParaRPr>
          </a:p>
        </p:txBody>
      </p:sp>
      <p:sp>
        <p:nvSpPr>
          <p:cNvPr id="31" name="Rectangle 30">
            <a:extLst>
              <a:ext uri="{FF2B5EF4-FFF2-40B4-BE49-F238E27FC236}">
                <a16:creationId xmlns:a16="http://schemas.microsoft.com/office/drawing/2014/main" id="{0891E32F-4537-46B1-88E8-DE5A4D80C285}"/>
              </a:ext>
            </a:extLst>
          </p:cNvPr>
          <p:cNvSpPr/>
          <p:nvPr/>
        </p:nvSpPr>
        <p:spPr>
          <a:xfrm>
            <a:off x="9615948" y="0"/>
            <a:ext cx="2576052" cy="335908"/>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rIns="72000" rtlCol="0" anchor="ctr"/>
          <a:lstStyle/>
          <a:p>
            <a:r>
              <a:rPr lang="en-GB" sz="1400" dirty="0"/>
              <a:t>Findings and Recommendations</a:t>
            </a:r>
          </a:p>
        </p:txBody>
      </p:sp>
      <p:sp>
        <p:nvSpPr>
          <p:cNvPr id="36" name="Oval 35" descr="Map compass with solid fill">
            <a:extLst>
              <a:ext uri="{FF2B5EF4-FFF2-40B4-BE49-F238E27FC236}">
                <a16:creationId xmlns:a16="http://schemas.microsoft.com/office/drawing/2014/main" id="{D3309B98-8693-4196-8F87-EAA53F05FE49}"/>
              </a:ext>
            </a:extLst>
          </p:cNvPr>
          <p:cNvSpPr/>
          <p:nvPr/>
        </p:nvSpPr>
        <p:spPr>
          <a:xfrm>
            <a:off x="47196" y="31271"/>
            <a:ext cx="423694" cy="412682"/>
          </a:xfrm>
          <a:prstGeom prst="ellipse">
            <a:avLst/>
          </a:prstGeom>
          <a: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a:blipFill>
          <a:ln>
            <a:noFill/>
          </a:ln>
        </p:spPr>
        <p:style>
          <a:lnRef idx="2">
            <a:schemeClr val="accent2">
              <a:shade val="80000"/>
              <a:hueOff val="0"/>
              <a:satOff val="0"/>
              <a:lumOff val="0"/>
              <a:alphaOff val="0"/>
            </a:schemeClr>
          </a:lnRef>
          <a:fillRef idx="1">
            <a:scrgbClr r="0" g="0" b="0"/>
          </a:fillRef>
          <a:effectRef idx="0">
            <a:schemeClr val="accent2">
              <a:tint val="40000"/>
              <a:hueOff val="0"/>
              <a:satOff val="0"/>
              <a:lumOff val="0"/>
              <a:alphaOff val="0"/>
            </a:schemeClr>
          </a:effectRef>
          <a:fontRef idx="minor">
            <a:schemeClr val="lt1">
              <a:hueOff val="0"/>
              <a:satOff val="0"/>
              <a:lumOff val="0"/>
              <a:alphaOff val="0"/>
            </a:schemeClr>
          </a:fontRef>
        </p:style>
      </p:sp>
      <p:sp>
        <p:nvSpPr>
          <p:cNvPr id="37" name="TextBox 36">
            <a:extLst>
              <a:ext uri="{FF2B5EF4-FFF2-40B4-BE49-F238E27FC236}">
                <a16:creationId xmlns:a16="http://schemas.microsoft.com/office/drawing/2014/main" id="{E98F6BEE-EFD4-40C2-AF23-9E769F6B0C19}"/>
              </a:ext>
            </a:extLst>
          </p:cNvPr>
          <p:cNvSpPr txBox="1"/>
          <p:nvPr/>
        </p:nvSpPr>
        <p:spPr>
          <a:xfrm>
            <a:off x="465474" y="11542"/>
            <a:ext cx="6097656" cy="369332"/>
          </a:xfrm>
          <a:prstGeom prst="rect">
            <a:avLst/>
          </a:prstGeom>
          <a:noFill/>
        </p:spPr>
        <p:txBody>
          <a:bodyPr wrap="square">
            <a:spAutoFit/>
          </a:bodyPr>
          <a:lstStyle/>
          <a:p>
            <a:r>
              <a:rPr kumimoji="0" lang="en-GB" sz="1800" b="1" i="0" u="sng" strike="noStrike" kern="1200" cap="none" spc="0" normalizeH="0" baseline="0" noProof="0" dirty="0">
                <a:ln>
                  <a:noFill/>
                </a:ln>
                <a:solidFill>
                  <a:schemeClr val="tx2"/>
                </a:solidFill>
                <a:effectLst/>
                <a:uLnTx/>
                <a:uFillTx/>
                <a:latin typeface="Calibri" panose="020F0502020204030204"/>
                <a:ea typeface="+mn-ea"/>
                <a:cs typeface="Times New Roman" panose="02020603050405020304" pitchFamily="18" charset="0"/>
              </a:rPr>
              <a:t>P</a:t>
            </a:r>
            <a:r>
              <a:rPr kumimoji="0" lang="en-GB" sz="1800" b="1" i="0" u="none" strike="noStrike" kern="1200" cap="none" spc="0" normalizeH="0" baseline="0" noProof="0" dirty="0">
                <a:ln>
                  <a:noFill/>
                </a:ln>
                <a:solidFill>
                  <a:schemeClr val="tx2"/>
                </a:solidFill>
                <a:effectLst/>
                <a:uLnTx/>
                <a:uFillTx/>
                <a:latin typeface="Calibri" panose="020F0502020204030204"/>
                <a:ea typeface="+mn-ea"/>
                <a:cs typeface="Times New Roman" panose="02020603050405020304" pitchFamily="18" charset="0"/>
              </a:rPr>
              <a:t>urpose</a:t>
            </a:r>
            <a:endParaRPr lang="en-GB" dirty="0"/>
          </a:p>
        </p:txBody>
      </p:sp>
    </p:spTree>
    <p:extLst>
      <p:ext uri="{BB962C8B-B14F-4D97-AF65-F5344CB8AC3E}">
        <p14:creationId xmlns:p14="http://schemas.microsoft.com/office/powerpoint/2010/main" val="300026529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71CCBB5A-3883-48CD-8155-3AF09CF0E971}"/>
              </a:ext>
            </a:extLst>
          </p:cNvPr>
          <p:cNvSpPr txBox="1"/>
          <p:nvPr/>
        </p:nvSpPr>
        <p:spPr>
          <a:xfrm>
            <a:off x="2047875" y="2290046"/>
            <a:ext cx="8096250" cy="1569660"/>
          </a:xfrm>
          <a:prstGeom prst="rect">
            <a:avLst/>
          </a:prstGeom>
          <a:noFill/>
        </p:spPr>
        <p:txBody>
          <a:bodyPr wrap="square">
            <a:spAutoFit/>
          </a:bodyPr>
          <a:lstStyle/>
          <a:p>
            <a:pPr algn="ctr"/>
            <a:r>
              <a:rPr lang="en-US" sz="3200" b="1" i="0" u="none" strike="noStrike" kern="1200" dirty="0">
                <a:solidFill>
                  <a:schemeClr val="bg2"/>
                </a:solidFill>
                <a:latin typeface="+mn-lt"/>
                <a:ea typeface="+mn-ea"/>
                <a:cs typeface="+mn-cs"/>
              </a:rPr>
              <a:t>“If we set the right priorities, in stone, people can be more ambitious. The truth is this level of discipline is actually freeing.”</a:t>
            </a:r>
            <a:endParaRPr lang="en-GB" sz="3200" dirty="0"/>
          </a:p>
        </p:txBody>
      </p:sp>
      <p:sp>
        <p:nvSpPr>
          <p:cNvPr id="3" name="Oval 2" descr="Priorities with solid fill">
            <a:extLst>
              <a:ext uri="{FF2B5EF4-FFF2-40B4-BE49-F238E27FC236}">
                <a16:creationId xmlns:a16="http://schemas.microsoft.com/office/drawing/2014/main" id="{6CBAD16E-C263-4677-A883-994B9A7F702F}"/>
              </a:ext>
            </a:extLst>
          </p:cNvPr>
          <p:cNvSpPr/>
          <p:nvPr/>
        </p:nvSpPr>
        <p:spPr>
          <a:xfrm>
            <a:off x="46824" y="31271"/>
            <a:ext cx="423694" cy="412682"/>
          </a:xfrm>
          <a:prstGeom prst="ellipse">
            <a:avLst/>
          </a:prstGeom>
          <a: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a:blipFill>
          <a:ln>
            <a:noFill/>
          </a:ln>
        </p:spPr>
        <p:style>
          <a:lnRef idx="2">
            <a:schemeClr val="accent2">
              <a:shade val="80000"/>
              <a:hueOff val="0"/>
              <a:satOff val="0"/>
              <a:lumOff val="0"/>
              <a:alphaOff val="0"/>
            </a:schemeClr>
          </a:lnRef>
          <a:fillRef idx="1">
            <a:scrgbClr r="0" g="0" b="0"/>
          </a:fillRef>
          <a:effectRef idx="0">
            <a:schemeClr val="accent2">
              <a:tint val="40000"/>
              <a:hueOff val="0"/>
              <a:satOff val="0"/>
              <a:lumOff val="0"/>
              <a:alphaOff val="0"/>
            </a:schemeClr>
          </a:effectRef>
          <a:fontRef idx="minor">
            <a:schemeClr val="lt1">
              <a:hueOff val="0"/>
              <a:satOff val="0"/>
              <a:lumOff val="0"/>
              <a:alphaOff val="0"/>
            </a:schemeClr>
          </a:fontRef>
        </p:style>
      </p:sp>
      <p:sp>
        <p:nvSpPr>
          <p:cNvPr id="6" name="TextBox 5">
            <a:extLst>
              <a:ext uri="{FF2B5EF4-FFF2-40B4-BE49-F238E27FC236}">
                <a16:creationId xmlns:a16="http://schemas.microsoft.com/office/drawing/2014/main" id="{02D0AAF2-F360-4C78-9706-968B990D6F85}"/>
              </a:ext>
            </a:extLst>
          </p:cNvPr>
          <p:cNvSpPr txBox="1"/>
          <p:nvPr/>
        </p:nvSpPr>
        <p:spPr>
          <a:xfrm>
            <a:off x="465474" y="11542"/>
            <a:ext cx="6097656" cy="369332"/>
          </a:xfrm>
          <a:prstGeom prst="rect">
            <a:avLst/>
          </a:prstGeom>
          <a:noFill/>
        </p:spPr>
        <p:txBody>
          <a:bodyPr wrap="square">
            <a:spAutoFit/>
          </a:bodyPr>
          <a:lstStyle/>
          <a:p>
            <a:r>
              <a:rPr kumimoji="0" lang="en-GB" sz="1800" b="1" i="0" u="sng" strike="noStrike" kern="1200" cap="none" spc="0" normalizeH="0" baseline="0" noProof="0" dirty="0">
                <a:ln>
                  <a:noFill/>
                </a:ln>
                <a:solidFill>
                  <a:schemeClr val="tx2"/>
                </a:solidFill>
                <a:effectLst/>
                <a:uLnTx/>
                <a:uFillTx/>
                <a:latin typeface="Calibri" panose="020F0502020204030204"/>
                <a:ea typeface="+mn-ea"/>
                <a:cs typeface="Times New Roman" panose="02020603050405020304" pitchFamily="18" charset="0"/>
              </a:rPr>
              <a:t>P</a:t>
            </a:r>
            <a:r>
              <a:rPr lang="en-GB" b="1" dirty="0">
                <a:solidFill>
                  <a:schemeClr val="tx2"/>
                </a:solidFill>
                <a:latin typeface="Calibri" panose="020F0502020204030204"/>
                <a:cs typeface="Times New Roman" panose="02020603050405020304" pitchFamily="18" charset="0"/>
              </a:rPr>
              <a:t>riorities</a:t>
            </a:r>
            <a:endParaRPr lang="en-GB" dirty="0"/>
          </a:p>
        </p:txBody>
      </p:sp>
      <p:sp>
        <p:nvSpPr>
          <p:cNvPr id="5" name="Rectangle 4">
            <a:extLst>
              <a:ext uri="{FF2B5EF4-FFF2-40B4-BE49-F238E27FC236}">
                <a16:creationId xmlns:a16="http://schemas.microsoft.com/office/drawing/2014/main" id="{434654E2-96F9-490B-A457-E8AD0BE53BD7}"/>
              </a:ext>
            </a:extLst>
          </p:cNvPr>
          <p:cNvSpPr/>
          <p:nvPr/>
        </p:nvSpPr>
        <p:spPr>
          <a:xfrm>
            <a:off x="9615948" y="0"/>
            <a:ext cx="2576052" cy="335908"/>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rIns="72000" rtlCol="0" anchor="ctr"/>
          <a:lstStyle/>
          <a:p>
            <a:r>
              <a:rPr lang="en-GB" sz="1400" dirty="0"/>
              <a:t>Findings and Recommendations</a:t>
            </a:r>
          </a:p>
        </p:txBody>
      </p:sp>
    </p:spTree>
    <p:extLst>
      <p:ext uri="{BB962C8B-B14F-4D97-AF65-F5344CB8AC3E}">
        <p14:creationId xmlns:p14="http://schemas.microsoft.com/office/powerpoint/2010/main" val="355558731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2189C4AF-F5CC-4114-8305-096FFCE57154}"/>
              </a:ext>
            </a:extLst>
          </p:cNvPr>
          <p:cNvSpPr>
            <a:spLocks noGrp="1"/>
          </p:cNvSpPr>
          <p:nvPr>
            <p:ph type="body" sz="quarter" idx="18"/>
          </p:nvPr>
        </p:nvSpPr>
        <p:spPr>
          <a:xfrm>
            <a:off x="337854" y="428625"/>
            <a:ext cx="10929913" cy="744538"/>
          </a:xfrm>
        </p:spPr>
        <p:txBody>
          <a:bodyPr>
            <a:noAutofit/>
          </a:bodyPr>
          <a:lstStyle/>
          <a:p>
            <a:r>
              <a:rPr lang="en-US" sz="2400" dirty="0">
                <a:solidFill>
                  <a:schemeClr val="bg2"/>
                </a:solidFill>
              </a:rPr>
              <a:t>Why can’t we… </a:t>
            </a:r>
            <a:r>
              <a:rPr lang="en-US" sz="2400" dirty="0"/>
              <a:t>agree in each borough-based partnership a small number of priority outcomes, linked to our purpose, which we will deliver in the next 12 months?</a:t>
            </a:r>
            <a:endParaRPr lang="en-GB" sz="2400" dirty="0"/>
          </a:p>
        </p:txBody>
      </p:sp>
      <p:sp>
        <p:nvSpPr>
          <p:cNvPr id="14" name="Oval 13" descr="Priorities with solid fill">
            <a:extLst>
              <a:ext uri="{FF2B5EF4-FFF2-40B4-BE49-F238E27FC236}">
                <a16:creationId xmlns:a16="http://schemas.microsoft.com/office/drawing/2014/main" id="{78166742-58BA-41EF-AE68-319B1033618A}"/>
              </a:ext>
            </a:extLst>
          </p:cNvPr>
          <p:cNvSpPr/>
          <p:nvPr/>
        </p:nvSpPr>
        <p:spPr>
          <a:xfrm>
            <a:off x="46824" y="31271"/>
            <a:ext cx="423694" cy="412682"/>
          </a:xfrm>
          <a:prstGeom prst="ellipse">
            <a:avLst/>
          </a:prstGeom>
          <a: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a:blipFill>
          <a:ln>
            <a:noFill/>
          </a:ln>
        </p:spPr>
        <p:style>
          <a:lnRef idx="2">
            <a:schemeClr val="accent2">
              <a:shade val="80000"/>
              <a:hueOff val="0"/>
              <a:satOff val="0"/>
              <a:lumOff val="0"/>
              <a:alphaOff val="0"/>
            </a:schemeClr>
          </a:lnRef>
          <a:fillRef idx="1">
            <a:scrgbClr r="0" g="0" b="0"/>
          </a:fillRef>
          <a:effectRef idx="0">
            <a:schemeClr val="accent2">
              <a:tint val="40000"/>
              <a:hueOff val="0"/>
              <a:satOff val="0"/>
              <a:lumOff val="0"/>
              <a:alphaOff val="0"/>
            </a:schemeClr>
          </a:effectRef>
          <a:fontRef idx="minor">
            <a:schemeClr val="lt1">
              <a:hueOff val="0"/>
              <a:satOff val="0"/>
              <a:lumOff val="0"/>
              <a:alphaOff val="0"/>
            </a:schemeClr>
          </a:fontRef>
        </p:style>
      </p:sp>
      <p:sp>
        <p:nvSpPr>
          <p:cNvPr id="15" name="TextBox 14">
            <a:extLst>
              <a:ext uri="{FF2B5EF4-FFF2-40B4-BE49-F238E27FC236}">
                <a16:creationId xmlns:a16="http://schemas.microsoft.com/office/drawing/2014/main" id="{C525E0CF-2DEC-4232-8948-B3AC7D1607CB}"/>
              </a:ext>
            </a:extLst>
          </p:cNvPr>
          <p:cNvSpPr txBox="1"/>
          <p:nvPr/>
        </p:nvSpPr>
        <p:spPr>
          <a:xfrm>
            <a:off x="465474" y="11542"/>
            <a:ext cx="6097656" cy="369332"/>
          </a:xfrm>
          <a:prstGeom prst="rect">
            <a:avLst/>
          </a:prstGeom>
          <a:noFill/>
        </p:spPr>
        <p:txBody>
          <a:bodyPr wrap="square">
            <a:spAutoFit/>
          </a:bodyPr>
          <a:lstStyle/>
          <a:p>
            <a:r>
              <a:rPr kumimoji="0" lang="en-GB" sz="1800" b="1" i="0" u="sng" strike="noStrike" kern="1200" cap="none" spc="0" normalizeH="0" baseline="0" noProof="0" dirty="0">
                <a:ln>
                  <a:noFill/>
                </a:ln>
                <a:solidFill>
                  <a:schemeClr val="tx2"/>
                </a:solidFill>
                <a:effectLst/>
                <a:uLnTx/>
                <a:uFillTx/>
                <a:latin typeface="Calibri" panose="020F0502020204030204"/>
                <a:ea typeface="+mn-ea"/>
                <a:cs typeface="Times New Roman" panose="02020603050405020304" pitchFamily="18" charset="0"/>
              </a:rPr>
              <a:t>P</a:t>
            </a:r>
            <a:r>
              <a:rPr lang="en-GB" b="1" dirty="0">
                <a:solidFill>
                  <a:schemeClr val="tx2"/>
                </a:solidFill>
                <a:latin typeface="Calibri" panose="020F0502020204030204"/>
                <a:cs typeface="Times New Roman" panose="02020603050405020304" pitchFamily="18" charset="0"/>
              </a:rPr>
              <a:t>riorities</a:t>
            </a:r>
            <a:endParaRPr lang="en-GB" dirty="0"/>
          </a:p>
        </p:txBody>
      </p:sp>
      <p:sp>
        <p:nvSpPr>
          <p:cNvPr id="19" name="Text Placeholder 3">
            <a:extLst>
              <a:ext uri="{FF2B5EF4-FFF2-40B4-BE49-F238E27FC236}">
                <a16:creationId xmlns:a16="http://schemas.microsoft.com/office/drawing/2014/main" id="{06BEA815-2FC8-484D-85DD-C8C49985BE19}"/>
              </a:ext>
            </a:extLst>
          </p:cNvPr>
          <p:cNvSpPr>
            <a:spLocks noGrp="1"/>
          </p:cNvSpPr>
          <p:nvPr>
            <p:ph type="body" sz="quarter" idx="30"/>
          </p:nvPr>
        </p:nvSpPr>
        <p:spPr>
          <a:xfrm>
            <a:off x="352032" y="1354849"/>
            <a:ext cx="10674375" cy="5074526"/>
          </a:xfrm>
          <a:noFill/>
        </p:spPr>
        <p:txBody>
          <a:bodyPr vert="horz" lIns="91440" tIns="45720" rIns="91440" bIns="45720" rtlCol="0" anchor="t">
            <a:noAutofit/>
          </a:bodyPr>
          <a:lstStyle/>
          <a:p>
            <a:pPr algn="just">
              <a:lnSpc>
                <a:spcPct val="100000"/>
              </a:lnSpc>
              <a:spcAft>
                <a:spcPts val="800"/>
              </a:spcAft>
            </a:pPr>
            <a:r>
              <a:rPr lang="en-US" sz="1100" b="1" dirty="0">
                <a:solidFill>
                  <a:schemeClr val="bg2"/>
                </a:solidFill>
              </a:rPr>
              <a:t>“Things we thought we could not do we did in record time. How to capture that energy, agility, and sense of focus developed in the pandemic to take forwards?”</a:t>
            </a:r>
            <a:endParaRPr lang="en-GB" sz="1100" b="1" dirty="0">
              <a:solidFill>
                <a:schemeClr val="bg2"/>
              </a:solidFill>
            </a:endParaRPr>
          </a:p>
          <a:p>
            <a:pPr algn="just">
              <a:lnSpc>
                <a:spcPct val="100000"/>
              </a:lnSpc>
              <a:spcAft>
                <a:spcPts val="800"/>
              </a:spcAft>
            </a:pPr>
            <a:r>
              <a:rPr lang="en-GB" sz="1100" kern="0" dirty="0"/>
              <a:t>The pandemic response demonstrated that in order to create change, in the words of one contributor, systems and partnerships need to “</a:t>
            </a:r>
            <a:r>
              <a:rPr lang="en-US" sz="1100" kern="0" dirty="0"/>
              <a:t>focus on one thing, at the detriment of others, to get things done</a:t>
            </a:r>
            <a:r>
              <a:rPr lang="en-GB" sz="1100" kern="0" dirty="0"/>
              <a:t>”. There was strong support for teams taking a “sprint” approach to achieving a select few priorities.  An example was working iteratively to test and scale new models of care during the pandemic (such as discharge hubs) has produced rapid innovations that can be shared across the region to benefit patients for years to come. </a:t>
            </a:r>
          </a:p>
          <a:p>
            <a:pPr algn="just">
              <a:lnSpc>
                <a:spcPct val="100000"/>
              </a:lnSpc>
              <a:spcAft>
                <a:spcPts val="800"/>
              </a:spcAft>
            </a:pPr>
            <a:r>
              <a:rPr lang="en-US" sz="1100" b="1" kern="0" dirty="0">
                <a:solidFill>
                  <a:schemeClr val="bg2"/>
                </a:solidFill>
              </a:rPr>
              <a:t>“We have been too good at trying to focus on everything and failing to deliver anything at all.”</a:t>
            </a:r>
            <a:endParaRPr lang="en-US" sz="1100" kern="0" dirty="0">
              <a:solidFill>
                <a:schemeClr val="bg2"/>
              </a:solidFill>
            </a:endParaRPr>
          </a:p>
          <a:p>
            <a:pPr algn="just">
              <a:lnSpc>
                <a:spcPct val="100000"/>
              </a:lnSpc>
              <a:spcAft>
                <a:spcPts val="800"/>
              </a:spcAft>
            </a:pPr>
            <a:r>
              <a:rPr lang="en-US" sz="1100" kern="0" dirty="0"/>
              <a:t>Contributors described a system that has too often tried to “juggernaut change” and “boil the ocean”, and as a result achieved very little. A failure regime that diverts attention and resources, coupled with organisations and individuals that have often been unwilling to </a:t>
            </a:r>
            <a:r>
              <a:rPr lang="en-GB" sz="1100" kern="0" dirty="0"/>
              <a:t>deprioritise “pet projects”, were given as reasons for London falling short of its vision to become the world’s healthiest global city. Prolonged planning discussions and debates produce action plans that, in the words of one contributor, more closely resembled ”shopping lists” and reduced the focus on “big ticket items” that might galvanise partnership working and innovation.</a:t>
            </a:r>
          </a:p>
          <a:p>
            <a:pPr algn="just">
              <a:lnSpc>
                <a:spcPct val="100000"/>
              </a:lnSpc>
              <a:spcAft>
                <a:spcPts val="800"/>
              </a:spcAft>
            </a:pPr>
            <a:r>
              <a:rPr lang="en-US" sz="1100" b="1" kern="0" dirty="0">
                <a:solidFill>
                  <a:schemeClr val="bg2"/>
                </a:solidFill>
              </a:rPr>
              <a:t>“We need to choose priorities, put resource behind them and stick at that for a while.”</a:t>
            </a:r>
          </a:p>
          <a:p>
            <a:pPr algn="just">
              <a:lnSpc>
                <a:spcPct val="100000"/>
              </a:lnSpc>
              <a:spcAft>
                <a:spcPts val="800"/>
              </a:spcAft>
            </a:pPr>
            <a:r>
              <a:rPr lang="en-GB" sz="1100" kern="0" dirty="0"/>
              <a:t>Looking ahead, London's health and social care system faces unprecedented challenges in terms of recovery and reorganisation. One contributor warned that “there will be n</a:t>
            </a:r>
            <a:r>
              <a:rPr lang="en-US" sz="1100" kern="0" dirty="0"/>
              <a:t>o burning platform, no free funds for all or ignoring elective care”. There was a strong sense of urgency around </a:t>
            </a:r>
            <a:r>
              <a:rPr lang="en-GB" sz="1100" kern="0" dirty="0"/>
              <a:t>agreeing on those priorities we want to commit to as a system. </a:t>
            </a:r>
            <a:r>
              <a:rPr lang="en-US" sz="1100" kern="0" dirty="0"/>
              <a:t>Contributors also made it clear that this must come with clarity around resourcing and capacity. As one contributor noted, “systems can be great at producing plans but when matched with resources it doesn't square. We need clarity.”</a:t>
            </a:r>
          </a:p>
          <a:p>
            <a:pPr algn="just">
              <a:lnSpc>
                <a:spcPct val="100000"/>
              </a:lnSpc>
              <a:spcAft>
                <a:spcPts val="800"/>
              </a:spcAft>
            </a:pPr>
            <a:r>
              <a:rPr lang="en-US" sz="1100" b="1" kern="0" dirty="0">
                <a:solidFill>
                  <a:schemeClr val="bg2"/>
                </a:solidFill>
              </a:rPr>
              <a:t>“Integration should not be the focus; however, by putting people at the heart of what we do greater integration may be a result in some places.”</a:t>
            </a:r>
          </a:p>
          <a:p>
            <a:pPr algn="just">
              <a:lnSpc>
                <a:spcPct val="100000"/>
              </a:lnSpc>
              <a:spcAft>
                <a:spcPts val="800"/>
              </a:spcAft>
            </a:pPr>
            <a:r>
              <a:rPr lang="en-GB" sz="1100" kern="0" dirty="0"/>
              <a:t>In addition to focusing on the areas of greatest need, contributors identified a fresh set of lenses through which to agree our shared priorities, focusing on (i) what we can only achieve together, (ii) where there is potential for practical, deliverable wins, and (iii) what will “galvanise </a:t>
            </a:r>
            <a:r>
              <a:rPr lang="en-US" sz="1100" kern="0" dirty="0"/>
              <a:t>people” to work in a different way. Contributors agreed that the “how” is more important than the “what”. There was a desire for priorities that are “inter-departmental” and not purely clinical, to ensure as many individuals as possible are bought in to the first set of action plans. </a:t>
            </a:r>
            <a:r>
              <a:rPr lang="en-GB" sz="1100" kern="0" dirty="0"/>
              <a:t>As one contributor noted, “it is not about trying to get the perfect set of projects”. </a:t>
            </a:r>
            <a:endParaRPr lang="en-GB" sz="1100" b="1" kern="0" dirty="0">
              <a:solidFill>
                <a:srgbClr val="00A3A1"/>
              </a:solidFill>
            </a:endParaRPr>
          </a:p>
          <a:p>
            <a:pPr algn="just">
              <a:lnSpc>
                <a:spcPct val="100000"/>
              </a:lnSpc>
              <a:spcAft>
                <a:spcPts val="800"/>
              </a:spcAft>
            </a:pPr>
            <a:r>
              <a:rPr lang="en-US" sz="1100" b="1" kern="0" dirty="0">
                <a:solidFill>
                  <a:schemeClr val="bg2"/>
                </a:solidFill>
              </a:rPr>
              <a:t>"Don't do the pilot thing - make a change and then iterate it.”</a:t>
            </a:r>
          </a:p>
          <a:p>
            <a:pPr algn="just">
              <a:lnSpc>
                <a:spcPct val="100000"/>
              </a:lnSpc>
              <a:spcAft>
                <a:spcPts val="800"/>
              </a:spcAft>
            </a:pPr>
            <a:r>
              <a:rPr lang="en-US" sz="1100" kern="0" dirty="0"/>
              <a:t>Contributors expressed a desire to “capture and embed” ways of working from the pandemic by </a:t>
            </a:r>
            <a:r>
              <a:rPr lang="en-GB" sz="1100" kern="0" dirty="0"/>
              <a:t>limiting the number of concurrent workstreams, meeting frequently to operationalise our priorities, and trusting each other to work towards a common goal. Contributors are looking to form “collaboratives of the willing” and prove the value of an initiative (rather than “</a:t>
            </a:r>
            <a:r>
              <a:rPr lang="en-US" sz="1100" kern="0" dirty="0"/>
              <a:t>long trying to engage people whose hearts and minds are not in it”) to bring the unconvinced into the fold.</a:t>
            </a:r>
            <a:r>
              <a:rPr lang="en-GB" sz="1100" kern="0" dirty="0"/>
              <a:t> Finally, “clear articulation of what we are trying to do” and maintaining a “sense of urgency” on the part of leaders was highlighted as a means of recreating the conditions that allowed London to achieve so much over the past 18 months.</a:t>
            </a:r>
            <a:endParaRPr lang="en-US" sz="1100" kern="0" dirty="0"/>
          </a:p>
        </p:txBody>
      </p:sp>
      <p:sp>
        <p:nvSpPr>
          <p:cNvPr id="11" name="Rectangle 10">
            <a:extLst>
              <a:ext uri="{FF2B5EF4-FFF2-40B4-BE49-F238E27FC236}">
                <a16:creationId xmlns:a16="http://schemas.microsoft.com/office/drawing/2014/main" id="{9E53AF59-22FD-41F7-AC74-9E4219B81157}"/>
              </a:ext>
            </a:extLst>
          </p:cNvPr>
          <p:cNvSpPr/>
          <p:nvPr/>
        </p:nvSpPr>
        <p:spPr>
          <a:xfrm>
            <a:off x="9615948" y="0"/>
            <a:ext cx="2576052" cy="335908"/>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rIns="72000" rtlCol="0" anchor="ctr"/>
          <a:lstStyle/>
          <a:p>
            <a:r>
              <a:rPr lang="en-GB" sz="1400" dirty="0"/>
              <a:t>Findings and Recommendations</a:t>
            </a:r>
          </a:p>
        </p:txBody>
      </p:sp>
    </p:spTree>
    <p:extLst>
      <p:ext uri="{BB962C8B-B14F-4D97-AF65-F5344CB8AC3E}">
        <p14:creationId xmlns:p14="http://schemas.microsoft.com/office/powerpoint/2010/main" val="25992349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71CCBB5A-3883-48CD-8155-3AF09CF0E971}"/>
              </a:ext>
            </a:extLst>
          </p:cNvPr>
          <p:cNvSpPr txBox="1"/>
          <p:nvPr/>
        </p:nvSpPr>
        <p:spPr>
          <a:xfrm>
            <a:off x="1935378" y="2397948"/>
            <a:ext cx="8321243" cy="1569660"/>
          </a:xfrm>
          <a:prstGeom prst="rect">
            <a:avLst/>
          </a:prstGeom>
          <a:noFill/>
        </p:spPr>
        <p:txBody>
          <a:bodyPr wrap="square">
            <a:spAutoFit/>
          </a:bodyPr>
          <a:lstStyle/>
          <a:p>
            <a:pPr algn="ctr"/>
            <a:r>
              <a:rPr lang="en-US" sz="3200" b="1" i="0" u="none" strike="noStrike" kern="1200" dirty="0">
                <a:solidFill>
                  <a:schemeClr val="bg2"/>
                </a:solidFill>
                <a:latin typeface="+mn-lt"/>
                <a:ea typeface="+mn-ea"/>
                <a:cs typeface="+mn-cs"/>
              </a:rPr>
              <a:t>“We need to be specific that these are things we can only do together and that we are not set up to do currently but are within our gift to do.”</a:t>
            </a:r>
          </a:p>
        </p:txBody>
      </p:sp>
      <p:sp>
        <p:nvSpPr>
          <p:cNvPr id="3" name="Oval 2" descr="Priorities with solid fill">
            <a:extLst>
              <a:ext uri="{FF2B5EF4-FFF2-40B4-BE49-F238E27FC236}">
                <a16:creationId xmlns:a16="http://schemas.microsoft.com/office/drawing/2014/main" id="{6CBAD16E-C263-4677-A883-994B9A7F702F}"/>
              </a:ext>
            </a:extLst>
          </p:cNvPr>
          <p:cNvSpPr/>
          <p:nvPr/>
        </p:nvSpPr>
        <p:spPr>
          <a:xfrm>
            <a:off x="46824" y="31271"/>
            <a:ext cx="423694" cy="412682"/>
          </a:xfrm>
          <a:prstGeom prst="ellipse">
            <a:avLst/>
          </a:prstGeom>
          <a: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a:blipFill>
          <a:ln>
            <a:noFill/>
          </a:ln>
        </p:spPr>
        <p:style>
          <a:lnRef idx="2">
            <a:schemeClr val="accent2">
              <a:shade val="80000"/>
              <a:hueOff val="0"/>
              <a:satOff val="0"/>
              <a:lumOff val="0"/>
              <a:alphaOff val="0"/>
            </a:schemeClr>
          </a:lnRef>
          <a:fillRef idx="1">
            <a:scrgbClr r="0" g="0" b="0"/>
          </a:fillRef>
          <a:effectRef idx="0">
            <a:schemeClr val="accent2">
              <a:tint val="40000"/>
              <a:hueOff val="0"/>
              <a:satOff val="0"/>
              <a:lumOff val="0"/>
              <a:alphaOff val="0"/>
            </a:schemeClr>
          </a:effectRef>
          <a:fontRef idx="minor">
            <a:schemeClr val="lt1">
              <a:hueOff val="0"/>
              <a:satOff val="0"/>
              <a:lumOff val="0"/>
              <a:alphaOff val="0"/>
            </a:schemeClr>
          </a:fontRef>
        </p:style>
      </p:sp>
      <p:sp>
        <p:nvSpPr>
          <p:cNvPr id="6" name="TextBox 5">
            <a:extLst>
              <a:ext uri="{FF2B5EF4-FFF2-40B4-BE49-F238E27FC236}">
                <a16:creationId xmlns:a16="http://schemas.microsoft.com/office/drawing/2014/main" id="{02D0AAF2-F360-4C78-9706-968B990D6F85}"/>
              </a:ext>
            </a:extLst>
          </p:cNvPr>
          <p:cNvSpPr txBox="1"/>
          <p:nvPr/>
        </p:nvSpPr>
        <p:spPr>
          <a:xfrm>
            <a:off x="465474" y="11542"/>
            <a:ext cx="6097656" cy="369332"/>
          </a:xfrm>
          <a:prstGeom prst="rect">
            <a:avLst/>
          </a:prstGeom>
          <a:noFill/>
        </p:spPr>
        <p:txBody>
          <a:bodyPr wrap="square">
            <a:spAutoFit/>
          </a:bodyPr>
          <a:lstStyle/>
          <a:p>
            <a:r>
              <a:rPr kumimoji="0" lang="en-GB" sz="1800" b="1" i="0" u="sng" strike="noStrike" kern="1200" cap="none" spc="0" normalizeH="0" baseline="0" noProof="0" dirty="0">
                <a:ln>
                  <a:noFill/>
                </a:ln>
                <a:solidFill>
                  <a:schemeClr val="tx2"/>
                </a:solidFill>
                <a:effectLst/>
                <a:uLnTx/>
                <a:uFillTx/>
                <a:latin typeface="Calibri" panose="020F0502020204030204"/>
                <a:ea typeface="+mn-ea"/>
                <a:cs typeface="Times New Roman" panose="02020603050405020304" pitchFamily="18" charset="0"/>
              </a:rPr>
              <a:t>P</a:t>
            </a:r>
            <a:r>
              <a:rPr lang="en-GB" b="1" dirty="0">
                <a:solidFill>
                  <a:schemeClr val="tx2"/>
                </a:solidFill>
                <a:latin typeface="Calibri" panose="020F0502020204030204"/>
                <a:cs typeface="Times New Roman" panose="02020603050405020304" pitchFamily="18" charset="0"/>
              </a:rPr>
              <a:t>riorities</a:t>
            </a:r>
            <a:endParaRPr lang="en-GB" dirty="0"/>
          </a:p>
        </p:txBody>
      </p:sp>
      <p:sp>
        <p:nvSpPr>
          <p:cNvPr id="5" name="Rectangle 4">
            <a:extLst>
              <a:ext uri="{FF2B5EF4-FFF2-40B4-BE49-F238E27FC236}">
                <a16:creationId xmlns:a16="http://schemas.microsoft.com/office/drawing/2014/main" id="{DB812D3C-1E83-4F85-B529-B4EFC4BAB816}"/>
              </a:ext>
            </a:extLst>
          </p:cNvPr>
          <p:cNvSpPr/>
          <p:nvPr/>
        </p:nvSpPr>
        <p:spPr>
          <a:xfrm>
            <a:off x="9615948" y="0"/>
            <a:ext cx="2576052" cy="335908"/>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rIns="72000" rtlCol="0" anchor="ctr"/>
          <a:lstStyle/>
          <a:p>
            <a:r>
              <a:rPr lang="en-GB" sz="1400" dirty="0"/>
              <a:t>Findings and Recommendations</a:t>
            </a:r>
          </a:p>
        </p:txBody>
      </p:sp>
    </p:spTree>
    <p:extLst>
      <p:ext uri="{BB962C8B-B14F-4D97-AF65-F5344CB8AC3E}">
        <p14:creationId xmlns:p14="http://schemas.microsoft.com/office/powerpoint/2010/main" val="52348670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 name="Arrow: Pentagon 54">
            <a:extLst>
              <a:ext uri="{FF2B5EF4-FFF2-40B4-BE49-F238E27FC236}">
                <a16:creationId xmlns:a16="http://schemas.microsoft.com/office/drawing/2014/main" id="{138202E7-384F-4B70-A953-C2089297C6B6}"/>
              </a:ext>
            </a:extLst>
          </p:cNvPr>
          <p:cNvSpPr/>
          <p:nvPr/>
        </p:nvSpPr>
        <p:spPr>
          <a:xfrm>
            <a:off x="569966" y="1665845"/>
            <a:ext cx="9882282" cy="744582"/>
          </a:xfrm>
          <a:prstGeom prst="homePlate">
            <a:avLst/>
          </a:prstGeom>
          <a:solidFill>
            <a:srgbClr val="AF5EA1"/>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rIns="72000" rtlCol="0" anchor="ctr"/>
          <a:lstStyle/>
          <a:p>
            <a:pPr algn="ctr"/>
            <a:endParaRPr lang="en-GB" sz="1400" dirty="0"/>
          </a:p>
        </p:txBody>
      </p:sp>
      <p:sp>
        <p:nvSpPr>
          <p:cNvPr id="56" name="Arrow: Chevron 55">
            <a:extLst>
              <a:ext uri="{FF2B5EF4-FFF2-40B4-BE49-F238E27FC236}">
                <a16:creationId xmlns:a16="http://schemas.microsoft.com/office/drawing/2014/main" id="{EFF8EDAB-2E54-49E9-BC4E-063F0EC7B7CC}"/>
              </a:ext>
            </a:extLst>
          </p:cNvPr>
          <p:cNvSpPr/>
          <p:nvPr/>
        </p:nvSpPr>
        <p:spPr>
          <a:xfrm>
            <a:off x="10140751" y="1665845"/>
            <a:ext cx="568851" cy="744582"/>
          </a:xfrm>
          <a:prstGeom prst="chevron">
            <a:avLst>
              <a:gd name="adj" fmla="val 64328"/>
            </a:avLst>
          </a:prstGeom>
          <a:solidFill>
            <a:srgbClr val="AF5EA1"/>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rIns="72000" rtlCol="0" anchor="ctr"/>
          <a:lstStyle/>
          <a:p>
            <a:pPr algn="ctr"/>
            <a:endParaRPr lang="en-GB" sz="1400" dirty="0">
              <a:solidFill>
                <a:schemeClr val="tx1"/>
              </a:solidFill>
            </a:endParaRPr>
          </a:p>
        </p:txBody>
      </p:sp>
      <p:sp>
        <p:nvSpPr>
          <p:cNvPr id="57" name="Arrow: Chevron 56">
            <a:extLst>
              <a:ext uri="{FF2B5EF4-FFF2-40B4-BE49-F238E27FC236}">
                <a16:creationId xmlns:a16="http://schemas.microsoft.com/office/drawing/2014/main" id="{30BFB9F1-61DC-4DE3-89D5-F505364E3265}"/>
              </a:ext>
            </a:extLst>
          </p:cNvPr>
          <p:cNvSpPr/>
          <p:nvPr/>
        </p:nvSpPr>
        <p:spPr>
          <a:xfrm>
            <a:off x="10395386" y="1665845"/>
            <a:ext cx="568851" cy="744582"/>
          </a:xfrm>
          <a:prstGeom prst="chevron">
            <a:avLst>
              <a:gd name="adj" fmla="val 64328"/>
            </a:avLst>
          </a:prstGeom>
          <a:solidFill>
            <a:srgbClr val="AF5EA1"/>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rIns="72000" rtlCol="0" anchor="ctr"/>
          <a:lstStyle/>
          <a:p>
            <a:pPr algn="ctr"/>
            <a:endParaRPr lang="en-GB" sz="1400" dirty="0">
              <a:solidFill>
                <a:schemeClr val="tx1"/>
              </a:solidFill>
            </a:endParaRPr>
          </a:p>
        </p:txBody>
      </p:sp>
      <p:sp>
        <p:nvSpPr>
          <p:cNvPr id="3" name="Text Placeholder 2">
            <a:extLst>
              <a:ext uri="{FF2B5EF4-FFF2-40B4-BE49-F238E27FC236}">
                <a16:creationId xmlns:a16="http://schemas.microsoft.com/office/drawing/2014/main" id="{BB16DE15-EF36-4767-96E2-C0A76C10DF17}"/>
              </a:ext>
            </a:extLst>
          </p:cNvPr>
          <p:cNvSpPr>
            <a:spLocks noGrp="1"/>
          </p:cNvSpPr>
          <p:nvPr>
            <p:ph type="body" sz="quarter" idx="18"/>
          </p:nvPr>
        </p:nvSpPr>
        <p:spPr/>
        <p:txBody>
          <a:bodyPr/>
          <a:lstStyle/>
          <a:p>
            <a:r>
              <a:rPr lang="en-US" dirty="0"/>
              <a:t>What would this look like in practice?</a:t>
            </a:r>
          </a:p>
        </p:txBody>
      </p:sp>
      <p:sp>
        <p:nvSpPr>
          <p:cNvPr id="6" name="TextBox 5">
            <a:extLst>
              <a:ext uri="{FF2B5EF4-FFF2-40B4-BE49-F238E27FC236}">
                <a16:creationId xmlns:a16="http://schemas.microsoft.com/office/drawing/2014/main" id="{D3349670-BA7C-4B0B-AEDA-A10B8E76104D}"/>
              </a:ext>
            </a:extLst>
          </p:cNvPr>
          <p:cNvSpPr txBox="1"/>
          <p:nvPr/>
        </p:nvSpPr>
        <p:spPr>
          <a:xfrm>
            <a:off x="993453" y="1611539"/>
            <a:ext cx="9176657" cy="830997"/>
          </a:xfrm>
          <a:prstGeom prst="rect">
            <a:avLst/>
          </a:prstGeom>
          <a:noFill/>
        </p:spPr>
        <p:txBody>
          <a:bodyPr wrap="square" rtlCol="0">
            <a:spAutoFit/>
          </a:bodyPr>
          <a:lstStyle/>
          <a:p>
            <a:r>
              <a:rPr lang="en-US" sz="1600" b="1" dirty="0">
                <a:solidFill>
                  <a:schemeClr val="bg1"/>
                </a:solidFill>
              </a:rPr>
              <a:t>Priorities are set at a borough-level from a list of outcomes that can only be achieved by partners working together</a:t>
            </a:r>
            <a:r>
              <a:rPr lang="en-US" sz="1600" dirty="0">
                <a:solidFill>
                  <a:schemeClr val="bg1"/>
                </a:solidFill>
              </a:rPr>
              <a:t>, based on the needs and priorities of all of our communities; wherever possible, building on existing analysis, engagement and learning. </a:t>
            </a:r>
          </a:p>
        </p:txBody>
      </p:sp>
      <p:sp>
        <p:nvSpPr>
          <p:cNvPr id="11" name="Oval 10">
            <a:extLst>
              <a:ext uri="{FF2B5EF4-FFF2-40B4-BE49-F238E27FC236}">
                <a16:creationId xmlns:a16="http://schemas.microsoft.com/office/drawing/2014/main" id="{2801C83A-D726-4699-A923-CD3DA43A201D}"/>
              </a:ext>
            </a:extLst>
          </p:cNvPr>
          <p:cNvSpPr/>
          <p:nvPr/>
        </p:nvSpPr>
        <p:spPr>
          <a:xfrm>
            <a:off x="217788" y="1682239"/>
            <a:ext cx="708519" cy="709200"/>
          </a:xfrm>
          <a:prstGeom prst="ellipse">
            <a:avLst/>
          </a:prstGeom>
          <a:solidFill>
            <a:schemeClr val="bg1"/>
          </a:solidFill>
          <a:ln w="38100">
            <a:solidFill>
              <a:srgbClr val="AF5EA1"/>
            </a:solidFill>
          </a:ln>
        </p:spPr>
        <p:style>
          <a:lnRef idx="2">
            <a:schemeClr val="accent1">
              <a:shade val="50000"/>
            </a:schemeClr>
          </a:lnRef>
          <a:fillRef idx="1">
            <a:schemeClr val="accent1"/>
          </a:fillRef>
          <a:effectRef idx="0">
            <a:schemeClr val="accent1"/>
          </a:effectRef>
          <a:fontRef idx="minor">
            <a:schemeClr val="lt1"/>
          </a:fontRef>
        </p:style>
        <p:txBody>
          <a:bodyPr lIns="72000" rIns="72000" rtlCol="0" anchor="ctr"/>
          <a:lstStyle/>
          <a:p>
            <a:pPr algn="ctr"/>
            <a:endParaRPr lang="en-GB" sz="1400" dirty="0"/>
          </a:p>
        </p:txBody>
      </p:sp>
      <p:sp>
        <p:nvSpPr>
          <p:cNvPr id="12" name="TextBox 11">
            <a:extLst>
              <a:ext uri="{FF2B5EF4-FFF2-40B4-BE49-F238E27FC236}">
                <a16:creationId xmlns:a16="http://schemas.microsoft.com/office/drawing/2014/main" id="{CF4300FD-750E-42D9-8AE8-936EBCF29CAF}"/>
              </a:ext>
            </a:extLst>
          </p:cNvPr>
          <p:cNvSpPr txBox="1"/>
          <p:nvPr/>
        </p:nvSpPr>
        <p:spPr>
          <a:xfrm>
            <a:off x="316139" y="1779597"/>
            <a:ext cx="492767" cy="505264"/>
          </a:xfrm>
          <a:prstGeom prst="rect">
            <a:avLst/>
          </a:prstGeom>
          <a:noFill/>
        </p:spPr>
        <p:txBody>
          <a:bodyPr wrap="square" rtlCol="0">
            <a:spAutoFit/>
          </a:bodyPr>
          <a:lstStyle/>
          <a:p>
            <a:pPr algn="ctr"/>
            <a:r>
              <a:rPr lang="en-US" sz="2800" b="1" dirty="0">
                <a:solidFill>
                  <a:srgbClr val="AF5EA1"/>
                </a:solidFill>
                <a:latin typeface="Arial Rounded MT Bold" panose="020F0704030504030204" pitchFamily="34" charset="0"/>
              </a:rPr>
              <a:t>1</a:t>
            </a:r>
            <a:endParaRPr lang="en-GB" sz="2800" b="1" dirty="0">
              <a:solidFill>
                <a:srgbClr val="AF5EA1"/>
              </a:solidFill>
              <a:latin typeface="Arial Rounded MT Bold" panose="020F0704030504030204" pitchFamily="34" charset="0"/>
            </a:endParaRPr>
          </a:p>
        </p:txBody>
      </p:sp>
      <p:sp>
        <p:nvSpPr>
          <p:cNvPr id="18" name="Arrow: Pentagon 17">
            <a:extLst>
              <a:ext uri="{FF2B5EF4-FFF2-40B4-BE49-F238E27FC236}">
                <a16:creationId xmlns:a16="http://schemas.microsoft.com/office/drawing/2014/main" id="{04C90AFF-5B5A-428D-9CC2-AA13347D683B}"/>
              </a:ext>
            </a:extLst>
          </p:cNvPr>
          <p:cNvSpPr/>
          <p:nvPr/>
        </p:nvSpPr>
        <p:spPr>
          <a:xfrm>
            <a:off x="569966" y="3399845"/>
            <a:ext cx="9882282" cy="744582"/>
          </a:xfrm>
          <a:prstGeom prst="homePlate">
            <a:avLst/>
          </a:prstGeom>
          <a:solidFill>
            <a:srgbClr val="AF5EA1"/>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rIns="72000" rtlCol="0" anchor="ctr"/>
          <a:lstStyle/>
          <a:p>
            <a:pPr algn="ctr"/>
            <a:endParaRPr lang="en-GB" sz="1400" dirty="0"/>
          </a:p>
        </p:txBody>
      </p:sp>
      <p:sp>
        <p:nvSpPr>
          <p:cNvPr id="19" name="TextBox 18">
            <a:extLst>
              <a:ext uri="{FF2B5EF4-FFF2-40B4-BE49-F238E27FC236}">
                <a16:creationId xmlns:a16="http://schemas.microsoft.com/office/drawing/2014/main" id="{D37D5D85-2267-4A46-9750-72FA0A5EEB77}"/>
              </a:ext>
            </a:extLst>
          </p:cNvPr>
          <p:cNvSpPr txBox="1"/>
          <p:nvPr/>
        </p:nvSpPr>
        <p:spPr>
          <a:xfrm>
            <a:off x="1022814" y="3475812"/>
            <a:ext cx="9117937" cy="584775"/>
          </a:xfrm>
          <a:prstGeom prst="rect">
            <a:avLst/>
          </a:prstGeom>
          <a:noFill/>
        </p:spPr>
        <p:txBody>
          <a:bodyPr wrap="square" rtlCol="0" anchor="ctr">
            <a:spAutoFit/>
          </a:bodyPr>
          <a:lstStyle/>
          <a:p>
            <a:r>
              <a:rPr lang="en-US" sz="1600" b="1" dirty="0">
                <a:solidFill>
                  <a:schemeClr val="bg1"/>
                </a:solidFill>
              </a:rPr>
              <a:t>Priorities are person-centred, measurable, and backed by local 12-month action plans </a:t>
            </a:r>
            <a:r>
              <a:rPr lang="en-US" sz="1600" dirty="0">
                <a:solidFill>
                  <a:schemeClr val="bg1"/>
                </a:solidFill>
              </a:rPr>
              <a:t>leveraging our collective assets with shared local accountability for delivery.</a:t>
            </a:r>
          </a:p>
        </p:txBody>
      </p:sp>
      <p:sp>
        <p:nvSpPr>
          <p:cNvPr id="21" name="Oval 20">
            <a:extLst>
              <a:ext uri="{FF2B5EF4-FFF2-40B4-BE49-F238E27FC236}">
                <a16:creationId xmlns:a16="http://schemas.microsoft.com/office/drawing/2014/main" id="{FAE2005E-E373-44D4-92C2-F140DB5EC94E}"/>
              </a:ext>
            </a:extLst>
          </p:cNvPr>
          <p:cNvSpPr/>
          <p:nvPr/>
        </p:nvSpPr>
        <p:spPr>
          <a:xfrm>
            <a:off x="233737" y="3417777"/>
            <a:ext cx="708519" cy="709200"/>
          </a:xfrm>
          <a:prstGeom prst="ellipse">
            <a:avLst/>
          </a:prstGeom>
          <a:solidFill>
            <a:schemeClr val="bg1"/>
          </a:solidFill>
          <a:ln w="38100">
            <a:solidFill>
              <a:srgbClr val="AF5EA1"/>
            </a:solidFill>
          </a:ln>
        </p:spPr>
        <p:style>
          <a:lnRef idx="2">
            <a:schemeClr val="accent1">
              <a:shade val="50000"/>
            </a:schemeClr>
          </a:lnRef>
          <a:fillRef idx="1">
            <a:schemeClr val="accent1"/>
          </a:fillRef>
          <a:effectRef idx="0">
            <a:schemeClr val="accent1"/>
          </a:effectRef>
          <a:fontRef idx="minor">
            <a:schemeClr val="lt1"/>
          </a:fontRef>
        </p:style>
        <p:txBody>
          <a:bodyPr lIns="72000" rIns="72000" rtlCol="0" anchor="ctr"/>
          <a:lstStyle/>
          <a:p>
            <a:pPr algn="ctr"/>
            <a:endParaRPr lang="en-GB" sz="1400" dirty="0"/>
          </a:p>
        </p:txBody>
      </p:sp>
      <p:sp>
        <p:nvSpPr>
          <p:cNvPr id="22" name="TextBox 21">
            <a:extLst>
              <a:ext uri="{FF2B5EF4-FFF2-40B4-BE49-F238E27FC236}">
                <a16:creationId xmlns:a16="http://schemas.microsoft.com/office/drawing/2014/main" id="{4B480A7E-6CA8-4636-8FE2-4108C5F1569E}"/>
              </a:ext>
            </a:extLst>
          </p:cNvPr>
          <p:cNvSpPr txBox="1"/>
          <p:nvPr/>
        </p:nvSpPr>
        <p:spPr>
          <a:xfrm>
            <a:off x="332088" y="3515135"/>
            <a:ext cx="492767" cy="523220"/>
          </a:xfrm>
          <a:prstGeom prst="rect">
            <a:avLst/>
          </a:prstGeom>
          <a:noFill/>
        </p:spPr>
        <p:txBody>
          <a:bodyPr wrap="square" rtlCol="0">
            <a:spAutoFit/>
          </a:bodyPr>
          <a:lstStyle/>
          <a:p>
            <a:pPr algn="ctr"/>
            <a:r>
              <a:rPr lang="en-US" sz="2800" b="1" dirty="0">
                <a:solidFill>
                  <a:srgbClr val="AF5EA1"/>
                </a:solidFill>
                <a:latin typeface="Arial Rounded MT Bold" panose="020F0704030504030204" pitchFamily="34" charset="0"/>
              </a:rPr>
              <a:t>2</a:t>
            </a:r>
            <a:endParaRPr lang="en-GB" sz="2800" b="1" dirty="0">
              <a:solidFill>
                <a:srgbClr val="AF5EA1"/>
              </a:solidFill>
              <a:latin typeface="Arial Rounded MT Bold" panose="020F0704030504030204" pitchFamily="34" charset="0"/>
            </a:endParaRPr>
          </a:p>
        </p:txBody>
      </p:sp>
      <p:sp>
        <p:nvSpPr>
          <p:cNvPr id="24" name="Arrow: Chevron 23">
            <a:extLst>
              <a:ext uri="{FF2B5EF4-FFF2-40B4-BE49-F238E27FC236}">
                <a16:creationId xmlns:a16="http://schemas.microsoft.com/office/drawing/2014/main" id="{5037DB57-0E73-475A-8B7C-7D22810E890A}"/>
              </a:ext>
            </a:extLst>
          </p:cNvPr>
          <p:cNvSpPr/>
          <p:nvPr/>
        </p:nvSpPr>
        <p:spPr>
          <a:xfrm>
            <a:off x="10140751" y="3399845"/>
            <a:ext cx="568851" cy="744582"/>
          </a:xfrm>
          <a:prstGeom prst="chevron">
            <a:avLst>
              <a:gd name="adj" fmla="val 64328"/>
            </a:avLst>
          </a:prstGeom>
          <a:solidFill>
            <a:srgbClr val="AF5EA1"/>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rIns="72000" rtlCol="0" anchor="ctr"/>
          <a:lstStyle/>
          <a:p>
            <a:pPr algn="ctr"/>
            <a:endParaRPr lang="en-GB" sz="1400" dirty="0">
              <a:solidFill>
                <a:schemeClr val="tx1"/>
              </a:solidFill>
            </a:endParaRPr>
          </a:p>
        </p:txBody>
      </p:sp>
      <p:sp>
        <p:nvSpPr>
          <p:cNvPr id="25" name="Arrow: Chevron 24">
            <a:extLst>
              <a:ext uri="{FF2B5EF4-FFF2-40B4-BE49-F238E27FC236}">
                <a16:creationId xmlns:a16="http://schemas.microsoft.com/office/drawing/2014/main" id="{F9223202-A5FA-4338-B2E1-C50B40EE30D8}"/>
              </a:ext>
            </a:extLst>
          </p:cNvPr>
          <p:cNvSpPr/>
          <p:nvPr/>
        </p:nvSpPr>
        <p:spPr>
          <a:xfrm>
            <a:off x="10395386" y="3399845"/>
            <a:ext cx="568851" cy="744582"/>
          </a:xfrm>
          <a:prstGeom prst="chevron">
            <a:avLst>
              <a:gd name="adj" fmla="val 64328"/>
            </a:avLst>
          </a:prstGeom>
          <a:solidFill>
            <a:srgbClr val="AF5EA1"/>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rIns="72000" rtlCol="0" anchor="ctr"/>
          <a:lstStyle/>
          <a:p>
            <a:pPr algn="ctr"/>
            <a:endParaRPr lang="en-GB" sz="1400" dirty="0">
              <a:solidFill>
                <a:schemeClr val="tx1"/>
              </a:solidFill>
            </a:endParaRPr>
          </a:p>
        </p:txBody>
      </p:sp>
      <p:sp>
        <p:nvSpPr>
          <p:cNvPr id="26" name="Arrow: Pentagon 25">
            <a:extLst>
              <a:ext uri="{FF2B5EF4-FFF2-40B4-BE49-F238E27FC236}">
                <a16:creationId xmlns:a16="http://schemas.microsoft.com/office/drawing/2014/main" id="{18092111-02EF-4540-B8CC-E5CBAFA00C43}"/>
              </a:ext>
            </a:extLst>
          </p:cNvPr>
          <p:cNvSpPr/>
          <p:nvPr/>
        </p:nvSpPr>
        <p:spPr>
          <a:xfrm>
            <a:off x="554017" y="4971518"/>
            <a:ext cx="9882282" cy="744582"/>
          </a:xfrm>
          <a:prstGeom prst="homePlate">
            <a:avLst/>
          </a:prstGeom>
          <a:solidFill>
            <a:srgbClr val="AF5EA1"/>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rIns="72000" rtlCol="0" anchor="ctr"/>
          <a:lstStyle/>
          <a:p>
            <a:pPr algn="ctr"/>
            <a:endParaRPr lang="en-GB" sz="1400" dirty="0"/>
          </a:p>
        </p:txBody>
      </p:sp>
      <p:sp>
        <p:nvSpPr>
          <p:cNvPr id="27" name="TextBox 26">
            <a:extLst>
              <a:ext uri="{FF2B5EF4-FFF2-40B4-BE49-F238E27FC236}">
                <a16:creationId xmlns:a16="http://schemas.microsoft.com/office/drawing/2014/main" id="{A1812197-C2E3-4714-885B-66A1087D5041}"/>
              </a:ext>
            </a:extLst>
          </p:cNvPr>
          <p:cNvSpPr txBox="1"/>
          <p:nvPr/>
        </p:nvSpPr>
        <p:spPr>
          <a:xfrm>
            <a:off x="1006865" y="5049934"/>
            <a:ext cx="9176657" cy="584775"/>
          </a:xfrm>
          <a:prstGeom prst="rect">
            <a:avLst/>
          </a:prstGeom>
          <a:noFill/>
        </p:spPr>
        <p:txBody>
          <a:bodyPr wrap="square" rtlCol="0" anchor="ctr">
            <a:spAutoFit/>
          </a:bodyPr>
          <a:lstStyle/>
          <a:p>
            <a:r>
              <a:rPr lang="en-US" sz="1600" b="1" dirty="0">
                <a:solidFill>
                  <a:schemeClr val="bg1"/>
                </a:solidFill>
              </a:rPr>
              <a:t>In selecting priorities, we are explicit in what we are going to de-prioritise </a:t>
            </a:r>
            <a:r>
              <a:rPr lang="en-US" sz="1600" dirty="0">
                <a:solidFill>
                  <a:schemeClr val="bg1"/>
                </a:solidFill>
              </a:rPr>
              <a:t>for the next year in order to ensure these are deliverable.</a:t>
            </a:r>
          </a:p>
        </p:txBody>
      </p:sp>
      <p:sp>
        <p:nvSpPr>
          <p:cNvPr id="29" name="Oval 28">
            <a:extLst>
              <a:ext uri="{FF2B5EF4-FFF2-40B4-BE49-F238E27FC236}">
                <a16:creationId xmlns:a16="http://schemas.microsoft.com/office/drawing/2014/main" id="{87BAF10C-3C78-4FBB-878D-259A7F153EE1}"/>
              </a:ext>
            </a:extLst>
          </p:cNvPr>
          <p:cNvSpPr/>
          <p:nvPr/>
        </p:nvSpPr>
        <p:spPr>
          <a:xfrm>
            <a:off x="217788" y="4989450"/>
            <a:ext cx="708519" cy="709200"/>
          </a:xfrm>
          <a:prstGeom prst="ellipse">
            <a:avLst/>
          </a:prstGeom>
          <a:solidFill>
            <a:schemeClr val="bg1"/>
          </a:solidFill>
          <a:ln w="38100">
            <a:solidFill>
              <a:srgbClr val="AF5EA1"/>
            </a:solidFill>
          </a:ln>
        </p:spPr>
        <p:style>
          <a:lnRef idx="2">
            <a:schemeClr val="accent1">
              <a:shade val="50000"/>
            </a:schemeClr>
          </a:lnRef>
          <a:fillRef idx="1">
            <a:schemeClr val="accent1"/>
          </a:fillRef>
          <a:effectRef idx="0">
            <a:schemeClr val="accent1"/>
          </a:effectRef>
          <a:fontRef idx="minor">
            <a:schemeClr val="lt1"/>
          </a:fontRef>
        </p:style>
        <p:txBody>
          <a:bodyPr lIns="72000" rIns="72000" rtlCol="0" anchor="ctr"/>
          <a:lstStyle/>
          <a:p>
            <a:pPr algn="ctr"/>
            <a:endParaRPr lang="en-GB" sz="1400" dirty="0"/>
          </a:p>
        </p:txBody>
      </p:sp>
      <p:sp>
        <p:nvSpPr>
          <p:cNvPr id="30" name="TextBox 29">
            <a:extLst>
              <a:ext uri="{FF2B5EF4-FFF2-40B4-BE49-F238E27FC236}">
                <a16:creationId xmlns:a16="http://schemas.microsoft.com/office/drawing/2014/main" id="{06994E43-6E1E-4DAE-A643-9354402A6EB1}"/>
              </a:ext>
            </a:extLst>
          </p:cNvPr>
          <p:cNvSpPr txBox="1"/>
          <p:nvPr/>
        </p:nvSpPr>
        <p:spPr>
          <a:xfrm>
            <a:off x="316139" y="5086808"/>
            <a:ext cx="492767" cy="523220"/>
          </a:xfrm>
          <a:prstGeom prst="rect">
            <a:avLst/>
          </a:prstGeom>
          <a:noFill/>
        </p:spPr>
        <p:txBody>
          <a:bodyPr wrap="square" rtlCol="0">
            <a:spAutoFit/>
          </a:bodyPr>
          <a:lstStyle/>
          <a:p>
            <a:pPr algn="ctr"/>
            <a:r>
              <a:rPr lang="en-US" sz="2800" b="1" dirty="0">
                <a:solidFill>
                  <a:srgbClr val="AF5EA1"/>
                </a:solidFill>
                <a:latin typeface="Arial Rounded MT Bold" panose="020F0704030504030204" pitchFamily="34" charset="0"/>
              </a:rPr>
              <a:t>3</a:t>
            </a:r>
            <a:endParaRPr lang="en-GB" sz="2800" b="1" dirty="0">
              <a:solidFill>
                <a:srgbClr val="AF5EA1"/>
              </a:solidFill>
              <a:latin typeface="Arial Rounded MT Bold" panose="020F0704030504030204" pitchFamily="34" charset="0"/>
            </a:endParaRPr>
          </a:p>
        </p:txBody>
      </p:sp>
      <p:sp>
        <p:nvSpPr>
          <p:cNvPr id="32" name="Arrow: Chevron 31">
            <a:extLst>
              <a:ext uri="{FF2B5EF4-FFF2-40B4-BE49-F238E27FC236}">
                <a16:creationId xmlns:a16="http://schemas.microsoft.com/office/drawing/2014/main" id="{9D3AC6F7-D747-4E1B-B32D-AFA2513BD89B}"/>
              </a:ext>
            </a:extLst>
          </p:cNvPr>
          <p:cNvSpPr/>
          <p:nvPr/>
        </p:nvSpPr>
        <p:spPr>
          <a:xfrm>
            <a:off x="10124802" y="4971518"/>
            <a:ext cx="568851" cy="744582"/>
          </a:xfrm>
          <a:prstGeom prst="chevron">
            <a:avLst>
              <a:gd name="adj" fmla="val 64328"/>
            </a:avLst>
          </a:prstGeom>
          <a:solidFill>
            <a:srgbClr val="AF5EA1"/>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rIns="72000" rtlCol="0" anchor="ctr"/>
          <a:lstStyle/>
          <a:p>
            <a:pPr algn="ctr"/>
            <a:endParaRPr lang="en-GB" sz="1400" dirty="0">
              <a:solidFill>
                <a:schemeClr val="tx1"/>
              </a:solidFill>
            </a:endParaRPr>
          </a:p>
        </p:txBody>
      </p:sp>
      <p:sp>
        <p:nvSpPr>
          <p:cNvPr id="33" name="Arrow: Chevron 32">
            <a:extLst>
              <a:ext uri="{FF2B5EF4-FFF2-40B4-BE49-F238E27FC236}">
                <a16:creationId xmlns:a16="http://schemas.microsoft.com/office/drawing/2014/main" id="{57DAF89A-45E7-4777-9278-AD061851419E}"/>
              </a:ext>
            </a:extLst>
          </p:cNvPr>
          <p:cNvSpPr/>
          <p:nvPr/>
        </p:nvSpPr>
        <p:spPr>
          <a:xfrm>
            <a:off x="10379437" y="4971518"/>
            <a:ext cx="568851" cy="744582"/>
          </a:xfrm>
          <a:prstGeom prst="chevron">
            <a:avLst>
              <a:gd name="adj" fmla="val 64328"/>
            </a:avLst>
          </a:prstGeom>
          <a:solidFill>
            <a:srgbClr val="AF5EA1"/>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rIns="72000" rtlCol="0" anchor="ctr"/>
          <a:lstStyle/>
          <a:p>
            <a:pPr algn="ctr"/>
            <a:endParaRPr lang="en-GB" sz="1400" dirty="0">
              <a:solidFill>
                <a:schemeClr val="tx1"/>
              </a:solidFill>
            </a:endParaRPr>
          </a:p>
        </p:txBody>
      </p:sp>
      <p:sp>
        <p:nvSpPr>
          <p:cNvPr id="39" name="Arrow: Bent 38">
            <a:extLst>
              <a:ext uri="{FF2B5EF4-FFF2-40B4-BE49-F238E27FC236}">
                <a16:creationId xmlns:a16="http://schemas.microsoft.com/office/drawing/2014/main" id="{49F77F39-07CE-494E-A4F1-A67983D59371}"/>
              </a:ext>
            </a:extLst>
          </p:cNvPr>
          <p:cNvSpPr/>
          <p:nvPr/>
        </p:nvSpPr>
        <p:spPr>
          <a:xfrm flipV="1">
            <a:off x="958205" y="4099947"/>
            <a:ext cx="300535" cy="432527"/>
          </a:xfrm>
          <a:prstGeom prst="bentArrow">
            <a:avLst/>
          </a:prstGeom>
          <a:solidFill>
            <a:srgbClr val="AF5EA1"/>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rIns="72000" rtlCol="0" anchor="ctr"/>
          <a:lstStyle/>
          <a:p>
            <a:pPr algn="ctr"/>
            <a:endParaRPr lang="en-GB" sz="1400" dirty="0">
              <a:solidFill>
                <a:schemeClr val="tx1"/>
              </a:solidFill>
            </a:endParaRPr>
          </a:p>
        </p:txBody>
      </p:sp>
      <p:sp>
        <p:nvSpPr>
          <p:cNvPr id="41" name="Arrow: Bent 40">
            <a:extLst>
              <a:ext uri="{FF2B5EF4-FFF2-40B4-BE49-F238E27FC236}">
                <a16:creationId xmlns:a16="http://schemas.microsoft.com/office/drawing/2014/main" id="{99A93639-16E5-42AE-9AE7-A8F13375E4CE}"/>
              </a:ext>
            </a:extLst>
          </p:cNvPr>
          <p:cNvSpPr/>
          <p:nvPr/>
        </p:nvSpPr>
        <p:spPr>
          <a:xfrm flipV="1">
            <a:off x="942256" y="5666260"/>
            <a:ext cx="300535" cy="432527"/>
          </a:xfrm>
          <a:prstGeom prst="bentArrow">
            <a:avLst/>
          </a:prstGeom>
          <a:solidFill>
            <a:srgbClr val="AF5EA1"/>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rIns="72000" rtlCol="0" anchor="ctr"/>
          <a:lstStyle/>
          <a:p>
            <a:pPr algn="ctr"/>
            <a:endParaRPr lang="en-GB" sz="1400" dirty="0">
              <a:solidFill>
                <a:schemeClr val="tx1"/>
              </a:solidFill>
            </a:endParaRPr>
          </a:p>
        </p:txBody>
      </p:sp>
      <p:sp>
        <p:nvSpPr>
          <p:cNvPr id="31" name="TextBox 30">
            <a:extLst>
              <a:ext uri="{FF2B5EF4-FFF2-40B4-BE49-F238E27FC236}">
                <a16:creationId xmlns:a16="http://schemas.microsoft.com/office/drawing/2014/main" id="{4B9B4E6D-C244-374B-AB51-A388F64F8E1F}"/>
              </a:ext>
            </a:extLst>
          </p:cNvPr>
          <p:cNvSpPr txBox="1"/>
          <p:nvPr/>
        </p:nvSpPr>
        <p:spPr>
          <a:xfrm>
            <a:off x="1226842" y="2458698"/>
            <a:ext cx="9209457" cy="830997"/>
          </a:xfrm>
          <a:prstGeom prst="rect">
            <a:avLst/>
          </a:prstGeom>
          <a:noFill/>
        </p:spPr>
        <p:txBody>
          <a:bodyPr wrap="square" rtlCol="0" anchor="ctr">
            <a:spAutoFit/>
          </a:bodyPr>
          <a:lstStyle/>
          <a:p>
            <a:r>
              <a:rPr lang="en-US" sz="1200" dirty="0"/>
              <a:t>The priorities need to link to the overall purpose, in this case, addressing inequalities.  Directing focus to a small number of priorities was seen as key to providing clarity across our systems and permission and support to local teams to overcome barriers to better care.  Building on existing engagement does not exclude the need to re-engage with communities and previously seldom-heard groups, but ensures we start from what people have told us already and do not ask them to repeat their stories again.  </a:t>
            </a:r>
            <a:endParaRPr lang="en-GB" sz="1200" dirty="0"/>
          </a:p>
        </p:txBody>
      </p:sp>
      <p:sp>
        <p:nvSpPr>
          <p:cNvPr id="37" name="TextBox 36">
            <a:extLst>
              <a:ext uri="{FF2B5EF4-FFF2-40B4-BE49-F238E27FC236}">
                <a16:creationId xmlns:a16="http://schemas.microsoft.com/office/drawing/2014/main" id="{CD426E51-F42E-EE45-90FB-11CB76AE245A}"/>
              </a:ext>
            </a:extLst>
          </p:cNvPr>
          <p:cNvSpPr txBox="1"/>
          <p:nvPr/>
        </p:nvSpPr>
        <p:spPr>
          <a:xfrm>
            <a:off x="1258740" y="4170811"/>
            <a:ext cx="9418965" cy="646331"/>
          </a:xfrm>
          <a:prstGeom prst="rect">
            <a:avLst/>
          </a:prstGeom>
          <a:noFill/>
        </p:spPr>
        <p:txBody>
          <a:bodyPr wrap="square" rtlCol="0" anchor="ctr">
            <a:spAutoFit/>
          </a:bodyPr>
          <a:lstStyle/>
          <a:p>
            <a:r>
              <a:rPr lang="en-US" sz="1200" dirty="0"/>
              <a:t>There was a recognised need for priorities to be based around things that matter to local people and the “intrinsic motivations” of staff, with clear local accountability for delivery based on specific and time-bound commitments that engage all local teams and assets in achieving them.  Integration in this context was seen as the natural end-point not the starting-point for delivery, and therefore more likely to be achieved and sustained.</a:t>
            </a:r>
            <a:endParaRPr lang="en-GB" sz="1200" dirty="0"/>
          </a:p>
        </p:txBody>
      </p:sp>
      <p:sp>
        <p:nvSpPr>
          <p:cNvPr id="42" name="TextBox 41">
            <a:extLst>
              <a:ext uri="{FF2B5EF4-FFF2-40B4-BE49-F238E27FC236}">
                <a16:creationId xmlns:a16="http://schemas.microsoft.com/office/drawing/2014/main" id="{0EF30A1D-894B-E54A-8694-67C142DB17A9}"/>
              </a:ext>
            </a:extLst>
          </p:cNvPr>
          <p:cNvSpPr txBox="1"/>
          <p:nvPr/>
        </p:nvSpPr>
        <p:spPr>
          <a:xfrm>
            <a:off x="1242790" y="5737666"/>
            <a:ext cx="9629506" cy="830997"/>
          </a:xfrm>
          <a:prstGeom prst="rect">
            <a:avLst/>
          </a:prstGeom>
          <a:noFill/>
        </p:spPr>
        <p:txBody>
          <a:bodyPr wrap="square" rtlCol="0" anchor="ctr">
            <a:spAutoFit/>
          </a:bodyPr>
          <a:lstStyle/>
          <a:p>
            <a:r>
              <a:rPr lang="en-US" sz="1200" dirty="0"/>
              <a:t>“Prioritising everything means prioritising nothing”.  There is a need to be explicit about what will be de-prioritised, even if this involves difficult conversations.  The alternative was seen to be agreeing to a long list jointly, and then not changing the way we individually work, eroding trust in the system and risking a return to prior siloed working.  De-</a:t>
            </a:r>
            <a:r>
              <a:rPr lang="en-GB" sz="1200" dirty="0"/>
              <a:t>prioritisation</a:t>
            </a:r>
            <a:r>
              <a:rPr lang="en-US" sz="1200" dirty="0"/>
              <a:t> in the short-term does not mean ignoring those areas but recognising this is a long journey and will need to be approached in phases based on different needs of local communities and populations.</a:t>
            </a:r>
            <a:endParaRPr lang="en-GB" sz="1200" dirty="0"/>
          </a:p>
        </p:txBody>
      </p:sp>
      <p:sp>
        <p:nvSpPr>
          <p:cNvPr id="34" name="Arrow: Bent 38">
            <a:extLst>
              <a:ext uri="{FF2B5EF4-FFF2-40B4-BE49-F238E27FC236}">
                <a16:creationId xmlns:a16="http://schemas.microsoft.com/office/drawing/2014/main" id="{06F1BC7F-7970-8D48-8B20-24DD28BCE466}"/>
              </a:ext>
            </a:extLst>
          </p:cNvPr>
          <p:cNvSpPr/>
          <p:nvPr/>
        </p:nvSpPr>
        <p:spPr>
          <a:xfrm flipV="1">
            <a:off x="942255" y="2397059"/>
            <a:ext cx="300535" cy="432527"/>
          </a:xfrm>
          <a:prstGeom prst="bentArrow">
            <a:avLst/>
          </a:prstGeom>
          <a:solidFill>
            <a:srgbClr val="AF5EA1"/>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rIns="72000" rtlCol="0" anchor="ctr"/>
          <a:lstStyle/>
          <a:p>
            <a:pPr algn="ctr"/>
            <a:endParaRPr lang="en-GB" sz="1400" dirty="0">
              <a:solidFill>
                <a:schemeClr val="tx1"/>
              </a:solidFill>
            </a:endParaRPr>
          </a:p>
        </p:txBody>
      </p:sp>
      <p:sp>
        <p:nvSpPr>
          <p:cNvPr id="28" name="Oval 27" descr="Priorities with solid fill">
            <a:extLst>
              <a:ext uri="{FF2B5EF4-FFF2-40B4-BE49-F238E27FC236}">
                <a16:creationId xmlns:a16="http://schemas.microsoft.com/office/drawing/2014/main" id="{4EED6CCD-FEC1-4245-900C-3A05F8F20EE2}"/>
              </a:ext>
            </a:extLst>
          </p:cNvPr>
          <p:cNvSpPr/>
          <p:nvPr/>
        </p:nvSpPr>
        <p:spPr>
          <a:xfrm>
            <a:off x="46824" y="31271"/>
            <a:ext cx="423694" cy="412682"/>
          </a:xfrm>
          <a:prstGeom prst="ellipse">
            <a:avLst/>
          </a:prstGeom>
          <a: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a:blipFill>
          <a:ln>
            <a:noFill/>
          </a:ln>
        </p:spPr>
        <p:style>
          <a:lnRef idx="2">
            <a:schemeClr val="accent2">
              <a:shade val="80000"/>
              <a:hueOff val="0"/>
              <a:satOff val="0"/>
              <a:lumOff val="0"/>
              <a:alphaOff val="0"/>
            </a:schemeClr>
          </a:lnRef>
          <a:fillRef idx="1">
            <a:scrgbClr r="0" g="0" b="0"/>
          </a:fillRef>
          <a:effectRef idx="0">
            <a:schemeClr val="accent2">
              <a:tint val="40000"/>
              <a:hueOff val="0"/>
              <a:satOff val="0"/>
              <a:lumOff val="0"/>
              <a:alphaOff val="0"/>
            </a:schemeClr>
          </a:effectRef>
          <a:fontRef idx="minor">
            <a:schemeClr val="lt1">
              <a:hueOff val="0"/>
              <a:satOff val="0"/>
              <a:lumOff val="0"/>
              <a:alphaOff val="0"/>
            </a:schemeClr>
          </a:fontRef>
        </p:style>
      </p:sp>
      <p:sp>
        <p:nvSpPr>
          <p:cNvPr id="35" name="TextBox 34">
            <a:extLst>
              <a:ext uri="{FF2B5EF4-FFF2-40B4-BE49-F238E27FC236}">
                <a16:creationId xmlns:a16="http://schemas.microsoft.com/office/drawing/2014/main" id="{7DB2FC3B-9F20-44A8-B526-DB49D0A212E8}"/>
              </a:ext>
            </a:extLst>
          </p:cNvPr>
          <p:cNvSpPr txBox="1"/>
          <p:nvPr/>
        </p:nvSpPr>
        <p:spPr>
          <a:xfrm>
            <a:off x="465474" y="11542"/>
            <a:ext cx="6097656" cy="369332"/>
          </a:xfrm>
          <a:prstGeom prst="rect">
            <a:avLst/>
          </a:prstGeom>
          <a:noFill/>
        </p:spPr>
        <p:txBody>
          <a:bodyPr wrap="square">
            <a:spAutoFit/>
          </a:bodyPr>
          <a:lstStyle/>
          <a:p>
            <a:r>
              <a:rPr kumimoji="0" lang="en-GB" sz="1800" b="1" i="0" u="sng" strike="noStrike" kern="1200" cap="none" spc="0" normalizeH="0" baseline="0" noProof="0" dirty="0">
                <a:ln>
                  <a:noFill/>
                </a:ln>
                <a:solidFill>
                  <a:schemeClr val="tx2"/>
                </a:solidFill>
                <a:effectLst/>
                <a:uLnTx/>
                <a:uFillTx/>
                <a:latin typeface="Calibri" panose="020F0502020204030204"/>
                <a:ea typeface="+mn-ea"/>
                <a:cs typeface="Times New Roman" panose="02020603050405020304" pitchFamily="18" charset="0"/>
              </a:rPr>
              <a:t>P</a:t>
            </a:r>
            <a:r>
              <a:rPr lang="en-GB" b="1" dirty="0">
                <a:solidFill>
                  <a:schemeClr val="tx2"/>
                </a:solidFill>
                <a:latin typeface="Calibri" panose="020F0502020204030204"/>
                <a:cs typeface="Times New Roman" panose="02020603050405020304" pitchFamily="18" charset="0"/>
              </a:rPr>
              <a:t>riorities</a:t>
            </a:r>
            <a:endParaRPr lang="en-GB" dirty="0"/>
          </a:p>
        </p:txBody>
      </p:sp>
      <p:sp>
        <p:nvSpPr>
          <p:cNvPr id="36" name="Rectangle 35">
            <a:extLst>
              <a:ext uri="{FF2B5EF4-FFF2-40B4-BE49-F238E27FC236}">
                <a16:creationId xmlns:a16="http://schemas.microsoft.com/office/drawing/2014/main" id="{9E1F4A49-5F83-4FDD-99C8-0F4ED31C96D5}"/>
              </a:ext>
            </a:extLst>
          </p:cNvPr>
          <p:cNvSpPr/>
          <p:nvPr/>
        </p:nvSpPr>
        <p:spPr>
          <a:xfrm>
            <a:off x="9615948" y="0"/>
            <a:ext cx="2576052" cy="335908"/>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rIns="72000" rtlCol="0" anchor="ctr"/>
          <a:lstStyle/>
          <a:p>
            <a:r>
              <a:rPr lang="en-GB" sz="1400" dirty="0"/>
              <a:t>Findings and Recommendations</a:t>
            </a:r>
          </a:p>
        </p:txBody>
      </p:sp>
    </p:spTree>
    <p:extLst>
      <p:ext uri="{BB962C8B-B14F-4D97-AF65-F5344CB8AC3E}">
        <p14:creationId xmlns:p14="http://schemas.microsoft.com/office/powerpoint/2010/main" val="144374818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71CCBB5A-3883-48CD-8155-3AF09CF0E971}"/>
              </a:ext>
            </a:extLst>
          </p:cNvPr>
          <p:cNvSpPr txBox="1"/>
          <p:nvPr/>
        </p:nvSpPr>
        <p:spPr>
          <a:xfrm>
            <a:off x="2405369" y="2457485"/>
            <a:ext cx="7381261" cy="1077218"/>
          </a:xfrm>
          <a:prstGeom prst="rect">
            <a:avLst/>
          </a:prstGeom>
          <a:noFill/>
        </p:spPr>
        <p:txBody>
          <a:bodyPr wrap="square">
            <a:spAutoFit/>
          </a:bodyPr>
          <a:lstStyle/>
          <a:p>
            <a:pPr algn="ctr"/>
            <a:r>
              <a:rPr lang="en-US" sz="3200" b="1" i="0" u="none" strike="noStrike" kern="1200" dirty="0">
                <a:solidFill>
                  <a:schemeClr val="bg2"/>
                </a:solidFill>
                <a:latin typeface="+mn-lt"/>
                <a:ea typeface="+mn-ea"/>
                <a:cs typeface="+mn-cs"/>
              </a:rPr>
              <a:t>“We have learnt community solutions work better.”</a:t>
            </a:r>
            <a:endParaRPr lang="en-GB" sz="3200" dirty="0"/>
          </a:p>
        </p:txBody>
      </p:sp>
      <p:sp>
        <p:nvSpPr>
          <p:cNvPr id="7" name="TextBox 6">
            <a:extLst>
              <a:ext uri="{FF2B5EF4-FFF2-40B4-BE49-F238E27FC236}">
                <a16:creationId xmlns:a16="http://schemas.microsoft.com/office/drawing/2014/main" id="{4DB7DC62-C11C-4519-A899-C1747D6D0D5A}"/>
              </a:ext>
            </a:extLst>
          </p:cNvPr>
          <p:cNvSpPr txBox="1"/>
          <p:nvPr/>
        </p:nvSpPr>
        <p:spPr>
          <a:xfrm>
            <a:off x="465474" y="11542"/>
            <a:ext cx="6097656" cy="369332"/>
          </a:xfrm>
          <a:prstGeom prst="rect">
            <a:avLst/>
          </a:prstGeom>
          <a:noFill/>
        </p:spPr>
        <p:txBody>
          <a:bodyPr wrap="square">
            <a:spAutoFit/>
          </a:bodyPr>
          <a:lstStyle/>
          <a:p>
            <a:r>
              <a:rPr kumimoji="0" lang="en-GB" sz="1800" b="1" i="0" u="sng" strike="noStrike" kern="1200" cap="none" spc="0" normalizeH="0" baseline="0" noProof="0" dirty="0">
                <a:ln>
                  <a:noFill/>
                </a:ln>
                <a:solidFill>
                  <a:schemeClr val="tx2"/>
                </a:solidFill>
                <a:effectLst/>
                <a:uLnTx/>
                <a:uFillTx/>
                <a:latin typeface="Calibri" panose="020F0502020204030204"/>
                <a:ea typeface="+mn-ea"/>
                <a:cs typeface="Times New Roman" panose="02020603050405020304" pitchFamily="18" charset="0"/>
              </a:rPr>
              <a:t>P</a:t>
            </a:r>
            <a:r>
              <a:rPr kumimoji="0" lang="en-GB" sz="1800" b="1" i="0" strike="noStrike" kern="1200" cap="none" spc="0" normalizeH="0" baseline="0" noProof="0" dirty="0">
                <a:ln>
                  <a:noFill/>
                </a:ln>
                <a:solidFill>
                  <a:schemeClr val="tx2"/>
                </a:solidFill>
                <a:effectLst/>
                <a:uLnTx/>
                <a:uFillTx/>
                <a:latin typeface="Calibri" panose="020F0502020204030204"/>
                <a:ea typeface="+mn-ea"/>
                <a:cs typeface="Times New Roman" panose="02020603050405020304" pitchFamily="18" charset="0"/>
              </a:rPr>
              <a:t>lace</a:t>
            </a:r>
            <a:endParaRPr lang="en-GB" dirty="0"/>
          </a:p>
        </p:txBody>
      </p:sp>
      <p:sp>
        <p:nvSpPr>
          <p:cNvPr id="8" name="Oval 7" descr="House with solid fill">
            <a:extLst>
              <a:ext uri="{FF2B5EF4-FFF2-40B4-BE49-F238E27FC236}">
                <a16:creationId xmlns:a16="http://schemas.microsoft.com/office/drawing/2014/main" id="{C779E911-9010-48AD-9960-24646E105C50}"/>
              </a:ext>
            </a:extLst>
          </p:cNvPr>
          <p:cNvSpPr/>
          <p:nvPr/>
        </p:nvSpPr>
        <p:spPr>
          <a:xfrm>
            <a:off x="61884" y="22393"/>
            <a:ext cx="396000" cy="396000"/>
          </a:xfrm>
          <a:prstGeom prst="ellipse">
            <a:avLst/>
          </a:prstGeom>
          <a: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a:blipFill>
          <a:ln>
            <a:noFill/>
          </a:ln>
        </p:spPr>
        <p:style>
          <a:lnRef idx="2">
            <a:schemeClr val="accent2">
              <a:shade val="80000"/>
              <a:hueOff val="0"/>
              <a:satOff val="0"/>
              <a:lumOff val="0"/>
              <a:alphaOff val="0"/>
            </a:schemeClr>
          </a:lnRef>
          <a:fillRef idx="1">
            <a:scrgbClr r="0" g="0" b="0"/>
          </a:fillRef>
          <a:effectRef idx="0">
            <a:schemeClr val="accent2">
              <a:tint val="40000"/>
              <a:hueOff val="0"/>
              <a:satOff val="0"/>
              <a:lumOff val="0"/>
              <a:alphaOff val="0"/>
            </a:schemeClr>
          </a:effectRef>
          <a:fontRef idx="minor">
            <a:schemeClr val="lt1">
              <a:hueOff val="0"/>
              <a:satOff val="0"/>
              <a:lumOff val="0"/>
              <a:alphaOff val="0"/>
            </a:schemeClr>
          </a:fontRef>
        </p:style>
      </p:sp>
      <p:sp>
        <p:nvSpPr>
          <p:cNvPr id="5" name="Rectangle 4">
            <a:extLst>
              <a:ext uri="{FF2B5EF4-FFF2-40B4-BE49-F238E27FC236}">
                <a16:creationId xmlns:a16="http://schemas.microsoft.com/office/drawing/2014/main" id="{492F558A-6EB6-4FFA-9CE8-BF20E484BFEF}"/>
              </a:ext>
            </a:extLst>
          </p:cNvPr>
          <p:cNvSpPr/>
          <p:nvPr/>
        </p:nvSpPr>
        <p:spPr>
          <a:xfrm>
            <a:off x="9615948" y="0"/>
            <a:ext cx="2576052" cy="335908"/>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rIns="72000" rtlCol="0" anchor="ctr"/>
          <a:lstStyle/>
          <a:p>
            <a:r>
              <a:rPr lang="en-GB" sz="1400" dirty="0"/>
              <a:t>Findings and Recommendations</a:t>
            </a:r>
          </a:p>
        </p:txBody>
      </p:sp>
    </p:spTree>
    <p:extLst>
      <p:ext uri="{BB962C8B-B14F-4D97-AF65-F5344CB8AC3E}">
        <p14:creationId xmlns:p14="http://schemas.microsoft.com/office/powerpoint/2010/main" val="260056966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2189C4AF-F5CC-4114-8305-096FFCE57154}"/>
              </a:ext>
            </a:extLst>
          </p:cNvPr>
          <p:cNvSpPr>
            <a:spLocks noGrp="1"/>
          </p:cNvSpPr>
          <p:nvPr>
            <p:ph type="body" sz="quarter" idx="18"/>
          </p:nvPr>
        </p:nvSpPr>
        <p:spPr>
          <a:xfrm>
            <a:off x="337855" y="428625"/>
            <a:ext cx="10674375" cy="744538"/>
          </a:xfrm>
        </p:spPr>
        <p:txBody>
          <a:bodyPr>
            <a:noAutofit/>
          </a:bodyPr>
          <a:lstStyle/>
          <a:p>
            <a:r>
              <a:rPr lang="en-US" sz="2400" dirty="0">
                <a:solidFill>
                  <a:schemeClr val="bg2"/>
                </a:solidFill>
              </a:rPr>
              <a:t>Why can’t we… </a:t>
            </a:r>
            <a:r>
              <a:rPr lang="en-US" sz="2400" dirty="0"/>
              <a:t>recognise the many definitions of place but that in London it is our 32 boroughs that will be the heart of our local health and care systems?</a:t>
            </a:r>
            <a:endParaRPr lang="en-GB" sz="2400" dirty="0"/>
          </a:p>
        </p:txBody>
      </p:sp>
      <p:sp>
        <p:nvSpPr>
          <p:cNvPr id="11" name="TextBox 10">
            <a:extLst>
              <a:ext uri="{FF2B5EF4-FFF2-40B4-BE49-F238E27FC236}">
                <a16:creationId xmlns:a16="http://schemas.microsoft.com/office/drawing/2014/main" id="{886461B2-82EE-4191-8C36-B797141374AC}"/>
              </a:ext>
            </a:extLst>
          </p:cNvPr>
          <p:cNvSpPr txBox="1"/>
          <p:nvPr/>
        </p:nvSpPr>
        <p:spPr>
          <a:xfrm>
            <a:off x="465474" y="11542"/>
            <a:ext cx="6097656" cy="369332"/>
          </a:xfrm>
          <a:prstGeom prst="rect">
            <a:avLst/>
          </a:prstGeom>
          <a:noFill/>
        </p:spPr>
        <p:txBody>
          <a:bodyPr wrap="square">
            <a:spAutoFit/>
          </a:bodyPr>
          <a:lstStyle/>
          <a:p>
            <a:r>
              <a:rPr kumimoji="0" lang="en-GB" sz="1800" b="1" i="0" u="sng" strike="noStrike" kern="1200" cap="none" spc="0" normalizeH="0" baseline="0" noProof="0" dirty="0">
                <a:ln>
                  <a:noFill/>
                </a:ln>
                <a:solidFill>
                  <a:schemeClr val="tx2"/>
                </a:solidFill>
                <a:effectLst/>
                <a:uLnTx/>
                <a:uFillTx/>
                <a:latin typeface="Calibri" panose="020F0502020204030204"/>
                <a:ea typeface="+mn-ea"/>
                <a:cs typeface="Times New Roman" panose="02020603050405020304" pitchFamily="18" charset="0"/>
              </a:rPr>
              <a:t>P</a:t>
            </a:r>
            <a:r>
              <a:rPr kumimoji="0" lang="en-GB" sz="1800" b="1" i="0" strike="noStrike" kern="1200" cap="none" spc="0" normalizeH="0" baseline="0" noProof="0" dirty="0">
                <a:ln>
                  <a:noFill/>
                </a:ln>
                <a:solidFill>
                  <a:schemeClr val="tx2"/>
                </a:solidFill>
                <a:effectLst/>
                <a:uLnTx/>
                <a:uFillTx/>
                <a:latin typeface="Calibri" panose="020F0502020204030204"/>
                <a:ea typeface="+mn-ea"/>
                <a:cs typeface="Times New Roman" panose="02020603050405020304" pitchFamily="18" charset="0"/>
              </a:rPr>
              <a:t>lace</a:t>
            </a:r>
            <a:endParaRPr lang="en-GB" dirty="0"/>
          </a:p>
        </p:txBody>
      </p:sp>
      <p:sp>
        <p:nvSpPr>
          <p:cNvPr id="12" name="Oval 11" descr="House with solid fill">
            <a:extLst>
              <a:ext uri="{FF2B5EF4-FFF2-40B4-BE49-F238E27FC236}">
                <a16:creationId xmlns:a16="http://schemas.microsoft.com/office/drawing/2014/main" id="{1AB01BAF-E2AF-4AF9-A9AE-3189216339EF}"/>
              </a:ext>
            </a:extLst>
          </p:cNvPr>
          <p:cNvSpPr/>
          <p:nvPr/>
        </p:nvSpPr>
        <p:spPr>
          <a:xfrm>
            <a:off x="61884" y="22393"/>
            <a:ext cx="396000" cy="396000"/>
          </a:xfrm>
          <a:prstGeom prst="ellipse">
            <a:avLst/>
          </a:prstGeom>
          <a: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a:blipFill>
          <a:ln>
            <a:noFill/>
          </a:ln>
        </p:spPr>
        <p:style>
          <a:lnRef idx="2">
            <a:schemeClr val="accent2">
              <a:shade val="80000"/>
              <a:hueOff val="0"/>
              <a:satOff val="0"/>
              <a:lumOff val="0"/>
              <a:alphaOff val="0"/>
            </a:schemeClr>
          </a:lnRef>
          <a:fillRef idx="1">
            <a:scrgbClr r="0" g="0" b="0"/>
          </a:fillRef>
          <a:effectRef idx="0">
            <a:schemeClr val="accent2">
              <a:tint val="40000"/>
              <a:hueOff val="0"/>
              <a:satOff val="0"/>
              <a:lumOff val="0"/>
              <a:alphaOff val="0"/>
            </a:schemeClr>
          </a:effectRef>
          <a:fontRef idx="minor">
            <a:schemeClr val="lt1">
              <a:hueOff val="0"/>
              <a:satOff val="0"/>
              <a:lumOff val="0"/>
              <a:alphaOff val="0"/>
            </a:schemeClr>
          </a:fontRef>
        </p:style>
      </p:sp>
      <p:sp>
        <p:nvSpPr>
          <p:cNvPr id="18" name="Text Placeholder 3">
            <a:extLst>
              <a:ext uri="{FF2B5EF4-FFF2-40B4-BE49-F238E27FC236}">
                <a16:creationId xmlns:a16="http://schemas.microsoft.com/office/drawing/2014/main" id="{AA116759-D3BD-4814-B382-70D275F76CF9}"/>
              </a:ext>
            </a:extLst>
          </p:cNvPr>
          <p:cNvSpPr>
            <a:spLocks noGrp="1"/>
          </p:cNvSpPr>
          <p:nvPr>
            <p:ph type="body" sz="quarter" idx="30"/>
          </p:nvPr>
        </p:nvSpPr>
        <p:spPr>
          <a:xfrm>
            <a:off x="352032" y="1354849"/>
            <a:ext cx="10674375" cy="5074526"/>
          </a:xfrm>
          <a:noFill/>
        </p:spPr>
        <p:txBody>
          <a:bodyPr vert="horz" lIns="91440" tIns="45720" rIns="91440" bIns="45720" rtlCol="0" anchor="t">
            <a:noAutofit/>
          </a:bodyPr>
          <a:lstStyle/>
          <a:p>
            <a:pPr algn="just">
              <a:lnSpc>
                <a:spcPct val="100000"/>
              </a:lnSpc>
              <a:spcAft>
                <a:spcPts val="800"/>
              </a:spcAft>
            </a:pPr>
            <a:r>
              <a:rPr lang="en-US" sz="1100" b="1" dirty="0">
                <a:solidFill>
                  <a:schemeClr val="bg2"/>
                </a:solidFill>
              </a:rPr>
              <a:t>“COVID-19 taught us that the more responsibility and authority you give to local areas, the better the outcomes”. </a:t>
            </a:r>
            <a:endParaRPr lang="en-GB" sz="1100" b="1" dirty="0">
              <a:solidFill>
                <a:schemeClr val="bg2"/>
              </a:solidFill>
            </a:endParaRPr>
          </a:p>
          <a:p>
            <a:pPr algn="just">
              <a:lnSpc>
                <a:spcPct val="100000"/>
              </a:lnSpc>
              <a:spcAft>
                <a:spcPts val="800"/>
              </a:spcAft>
            </a:pPr>
            <a:r>
              <a:rPr lang="en-US" sz="1100" kern="0" dirty="0"/>
              <a:t>The pandemic response saw local authorities, health and the voluntary and community sector services provide unparalleled support and care to their communities, leveraging local assets, relationships and knowledge to identify those most at risk and provide support where and when they needed it. As one contributor put it, “</a:t>
            </a:r>
            <a:r>
              <a:rPr lang="en-US" sz="1100" kern="1200" dirty="0">
                <a:solidFill>
                  <a:schemeClr val="dk1"/>
                </a:solidFill>
                <a:effectLst/>
                <a:latin typeface="+mn-lt"/>
                <a:ea typeface="+mn-ea"/>
                <a:cs typeface="+mn-cs"/>
              </a:rPr>
              <a:t>We responded very well when we were left alone</a:t>
            </a:r>
            <a:r>
              <a:rPr lang="en-US" sz="1100" kern="0" dirty="0"/>
              <a:t>” This represented a significant change from what contributors described as the “command and control” approach of the past and provided a powerful business case for an objective most contributors shared – “we need to make Place important.”</a:t>
            </a:r>
          </a:p>
          <a:p>
            <a:pPr algn="just">
              <a:lnSpc>
                <a:spcPct val="100000"/>
              </a:lnSpc>
              <a:spcAft>
                <a:spcPts val="800"/>
              </a:spcAft>
            </a:pPr>
            <a:r>
              <a:rPr lang="en-US" sz="1100" b="1" dirty="0">
                <a:solidFill>
                  <a:schemeClr val="bg2"/>
                </a:solidFill>
              </a:rPr>
              <a:t>“It has to be integration on the basis of a genuinely equal partnership.”</a:t>
            </a:r>
          </a:p>
          <a:p>
            <a:pPr algn="just">
              <a:lnSpc>
                <a:spcPct val="100000"/>
              </a:lnSpc>
              <a:spcAft>
                <a:spcPts val="800"/>
              </a:spcAft>
            </a:pPr>
            <a:r>
              <a:rPr lang="en-US" sz="1100" kern="0" dirty="0"/>
              <a:t>The idea that there can be integration without equal partnership was repeatedly rejected by contributors, including one who said simply, “I do not see this system working as one without working together.” Contributors appreciated the need to “need to blend wider determinants into our vision” in order to improve health outcomes, and that this would be easier for local authorities, who “have a much stronger network within the community” than the NHS.  Contributors were clear that this will need to be a new kind of partnership, one built on the basis of equality where all partners are empowered to say “no” when it counts and where NHS and local authorities hold each other to account for improving the health and wellbeing of the population within their area. </a:t>
            </a:r>
          </a:p>
          <a:p>
            <a:pPr algn="just">
              <a:lnSpc>
                <a:spcPct val="100000"/>
              </a:lnSpc>
              <a:spcAft>
                <a:spcPts val="800"/>
              </a:spcAft>
            </a:pPr>
            <a:r>
              <a:rPr lang="en-US" sz="1100" b="1" dirty="0">
                <a:solidFill>
                  <a:schemeClr val="bg2"/>
                </a:solidFill>
              </a:rPr>
              <a:t>“Delegate locally, trust locally, be agile in providing support and then allow them to get on with doing it.”</a:t>
            </a:r>
          </a:p>
          <a:p>
            <a:pPr algn="just">
              <a:lnSpc>
                <a:spcPct val="100000"/>
              </a:lnSpc>
              <a:spcAft>
                <a:spcPts val="800"/>
              </a:spcAft>
            </a:pPr>
            <a:r>
              <a:rPr lang="en-US" sz="1100" kern="0" dirty="0"/>
              <a:t>Contributors expressed a strong desire for joint place-based leadership with real “decision-making power”. In this context, there was seen to be a need for pan-London support, where “region comes in as a way of setting common objectives”; but then, in the words of another contributor, “gets out of the way”. There was a desire for regional and system leadership to set out a “strong London vision” without prescribing the means of delivery. As one contributor noted: “delivering care is not like building a car” and some local variation is warranted.</a:t>
            </a:r>
          </a:p>
          <a:p>
            <a:pPr algn="just">
              <a:lnSpc>
                <a:spcPct val="100000"/>
              </a:lnSpc>
              <a:spcAft>
                <a:spcPts val="800"/>
              </a:spcAft>
            </a:pPr>
            <a:r>
              <a:rPr lang="en-US" sz="1100" b="1" dirty="0">
                <a:solidFill>
                  <a:schemeClr val="bg2"/>
                </a:solidFill>
              </a:rPr>
              <a:t>“Need to plan together in a way that is strengths-based.”</a:t>
            </a:r>
          </a:p>
          <a:p>
            <a:pPr algn="just">
              <a:lnSpc>
                <a:spcPct val="100000"/>
              </a:lnSpc>
              <a:spcAft>
                <a:spcPts val="800"/>
              </a:spcAft>
            </a:pPr>
            <a:r>
              <a:rPr lang="en-US" sz="1100" kern="0" dirty="0"/>
              <a:t>As one contributor noted “maturity is recognising 'you are better placed to have this conversation’”. The agile response of local teams to the pandemic demonstrated that “diversity is a strength”. There was a sense that “people got through the pandemic because of the community and voluntary sector”, and that the sector is well-placed to address what one contributor called “one of the major lessons of COVID-19” – the reality that “a lot of minorities do not trust the NHS”. Contributors described VCS organisations as “representative and credible” and when engaged to mediate or support communications with communities disproportionally impacted by the pandemic, they can help “shift the dial”. As one contributor said, “we need an open discussion about appropriately funding the community and voluntary sector.” </a:t>
            </a:r>
          </a:p>
          <a:p>
            <a:pPr algn="just">
              <a:lnSpc>
                <a:spcPct val="100000"/>
              </a:lnSpc>
              <a:spcAft>
                <a:spcPts val="800"/>
              </a:spcAft>
            </a:pPr>
            <a:r>
              <a:rPr lang="en-US" sz="1100" b="1" dirty="0">
                <a:solidFill>
                  <a:schemeClr val="bg2"/>
                </a:solidFill>
              </a:rPr>
              <a:t>“Places should commission the ICS as much as the ICS commissions place.”</a:t>
            </a:r>
          </a:p>
          <a:p>
            <a:pPr algn="just">
              <a:lnSpc>
                <a:spcPct val="100000"/>
              </a:lnSpc>
              <a:spcAft>
                <a:spcPts val="800"/>
              </a:spcAft>
            </a:pPr>
            <a:r>
              <a:rPr lang="en-US" sz="1100" kern="0" dirty="0"/>
              <a:t>The next 12 months will see ICS development accelerate, and respondents described “local place-based system leadership with the authority to make decisions” as a ”key enabler” for successful systems. As one contributor noted pragmatically, “we might make some mistakes, as we did with COVID-19, but the outcome will be greater than talking about it”. </a:t>
            </a:r>
          </a:p>
          <a:p>
            <a:pPr algn="just">
              <a:lnSpc>
                <a:spcPct val="100000"/>
              </a:lnSpc>
              <a:spcAft>
                <a:spcPts val="800"/>
              </a:spcAft>
            </a:pPr>
            <a:endParaRPr lang="en-US" sz="1100" kern="0" dirty="0"/>
          </a:p>
        </p:txBody>
      </p:sp>
      <p:sp>
        <p:nvSpPr>
          <p:cNvPr id="6" name="Rectangle 5">
            <a:extLst>
              <a:ext uri="{FF2B5EF4-FFF2-40B4-BE49-F238E27FC236}">
                <a16:creationId xmlns:a16="http://schemas.microsoft.com/office/drawing/2014/main" id="{9B00C355-66A2-4F51-9996-60E17CC879FB}"/>
              </a:ext>
            </a:extLst>
          </p:cNvPr>
          <p:cNvSpPr/>
          <p:nvPr/>
        </p:nvSpPr>
        <p:spPr>
          <a:xfrm>
            <a:off x="9615948" y="0"/>
            <a:ext cx="2576052" cy="335908"/>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rIns="72000" rtlCol="0" anchor="ctr"/>
          <a:lstStyle/>
          <a:p>
            <a:r>
              <a:rPr lang="en-GB" sz="1400" dirty="0"/>
              <a:t>Findings and Recommendations</a:t>
            </a:r>
          </a:p>
        </p:txBody>
      </p:sp>
    </p:spTree>
    <p:extLst>
      <p:ext uri="{BB962C8B-B14F-4D97-AF65-F5344CB8AC3E}">
        <p14:creationId xmlns:p14="http://schemas.microsoft.com/office/powerpoint/2010/main" val="416351279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2EBDA8C4-6422-4109-867C-929A389D9AEE}"/>
              </a:ext>
            </a:extLst>
          </p:cNvPr>
          <p:cNvSpPr>
            <a:spLocks noGrp="1"/>
          </p:cNvSpPr>
          <p:nvPr>
            <p:ph type="body" sz="quarter" idx="18"/>
          </p:nvPr>
        </p:nvSpPr>
        <p:spPr/>
        <p:txBody>
          <a:bodyPr/>
          <a:lstStyle/>
          <a:p>
            <a:r>
              <a:rPr lang="en-GB" dirty="0"/>
              <a:t>Section 1</a:t>
            </a:r>
          </a:p>
        </p:txBody>
      </p:sp>
      <p:sp>
        <p:nvSpPr>
          <p:cNvPr id="3" name="Text Placeholder 4">
            <a:extLst>
              <a:ext uri="{FF2B5EF4-FFF2-40B4-BE49-F238E27FC236}">
                <a16:creationId xmlns:a16="http://schemas.microsoft.com/office/drawing/2014/main" id="{4525F100-14F6-436F-BB25-FC9F6BAAE97A}"/>
              </a:ext>
            </a:extLst>
          </p:cNvPr>
          <p:cNvSpPr txBox="1">
            <a:spLocks/>
          </p:cNvSpPr>
          <p:nvPr/>
        </p:nvSpPr>
        <p:spPr>
          <a:xfrm>
            <a:off x="337855" y="1173163"/>
            <a:ext cx="10580349" cy="744538"/>
          </a:xfrm>
          <a:prstGeom prst="rect">
            <a:avLst/>
          </a:prstGeom>
        </p:spPr>
        <p:txBody>
          <a:bodyPr vert="horz" lIns="91440" tIns="45720" rIns="91440" bIns="45720" rtlCol="0">
            <a:normAutofit/>
          </a:bodyPr>
          <a:lstStyle>
            <a:lvl1pPr marL="0" indent="0" algn="l" defTabSz="914400" rtl="0" eaLnBrk="1" latinLnBrk="0" hangingPunct="1">
              <a:lnSpc>
                <a:spcPct val="90000"/>
              </a:lnSpc>
              <a:spcBef>
                <a:spcPts val="0"/>
              </a:spcBef>
              <a:spcAft>
                <a:spcPts val="1200"/>
              </a:spcAft>
              <a:buFont typeface="Arial"/>
              <a:buNone/>
              <a:defRPr sz="2800" b="1" i="0" kern="1200">
                <a:solidFill>
                  <a:schemeClr val="bg1"/>
                </a:solidFill>
                <a:latin typeface="+mn-lt"/>
                <a:ea typeface="+mn-ea"/>
                <a:cs typeface="Poppins" pitchFamily="2" charset="77"/>
              </a:defRPr>
            </a:lvl1pPr>
            <a:lvl2pPr marL="4763" indent="0" algn="l" defTabSz="914400" rtl="0" eaLnBrk="1" latinLnBrk="0" hangingPunct="1">
              <a:lnSpc>
                <a:spcPct val="90000"/>
              </a:lnSpc>
              <a:spcBef>
                <a:spcPts val="500"/>
              </a:spcBef>
              <a:buFont typeface="Arial"/>
              <a:buNone/>
              <a:tabLst/>
              <a:defRPr sz="1400" b="0" i="0" kern="1200">
                <a:solidFill>
                  <a:schemeClr val="bg2"/>
                </a:solidFill>
                <a:latin typeface="Poppins" pitchFamily="2" charset="77"/>
                <a:ea typeface="+mn-ea"/>
                <a:cs typeface="Poppins" pitchFamily="2" charset="77"/>
              </a:defRPr>
            </a:lvl2pPr>
            <a:lvl3pPr marL="4763" indent="0" algn="l" defTabSz="914400" rtl="0" eaLnBrk="1" latinLnBrk="0" hangingPunct="1">
              <a:lnSpc>
                <a:spcPct val="90000"/>
              </a:lnSpc>
              <a:spcBef>
                <a:spcPts val="500"/>
              </a:spcBef>
              <a:buFont typeface="Arial"/>
              <a:buNone/>
              <a:tabLst/>
              <a:defRPr sz="1400" b="0" i="0" kern="1200">
                <a:solidFill>
                  <a:schemeClr val="tx1"/>
                </a:solidFill>
                <a:latin typeface="Poppins" pitchFamily="2" charset="77"/>
                <a:ea typeface="+mn-ea"/>
                <a:cs typeface="Poppins" pitchFamily="2" charset="77"/>
              </a:defRPr>
            </a:lvl3pPr>
            <a:lvl4pPr marL="4763" indent="0" algn="l" defTabSz="914400" rtl="0" eaLnBrk="1" latinLnBrk="0" hangingPunct="1">
              <a:lnSpc>
                <a:spcPct val="90000"/>
              </a:lnSpc>
              <a:spcBef>
                <a:spcPts val="500"/>
              </a:spcBef>
              <a:buFont typeface="Arial"/>
              <a:buNone/>
              <a:tabLst/>
              <a:defRPr sz="1400" b="0" i="0" kern="1200">
                <a:solidFill>
                  <a:schemeClr val="tx1"/>
                </a:solidFill>
                <a:latin typeface="Poppins" pitchFamily="2" charset="77"/>
                <a:ea typeface="+mn-ea"/>
                <a:cs typeface="Poppins" pitchFamily="2" charset="77"/>
              </a:defRPr>
            </a:lvl4pPr>
            <a:lvl5pPr marL="179388" indent="-174625" algn="l" defTabSz="914400" rtl="0" eaLnBrk="1" latinLnBrk="0" hangingPunct="1">
              <a:lnSpc>
                <a:spcPct val="90000"/>
              </a:lnSpc>
              <a:spcBef>
                <a:spcPts val="500"/>
              </a:spcBef>
              <a:buClr>
                <a:schemeClr val="accent4"/>
              </a:buClr>
              <a:buFont typeface="Arial" panose="020B0604020202020204" pitchFamily="34" charset="0"/>
              <a:buChar char="•"/>
              <a:tabLst/>
              <a:defRPr sz="1400" b="0" i="0" kern="1200">
                <a:solidFill>
                  <a:schemeClr val="tx1"/>
                </a:solidFill>
                <a:latin typeface="Poppins" pitchFamily="2" charset="77"/>
                <a:ea typeface="+mn-ea"/>
                <a:cs typeface="Poppins" pitchFamily="2" charset="77"/>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r>
              <a:rPr lang="en-GB" dirty="0"/>
              <a:t>Executive Summary</a:t>
            </a:r>
          </a:p>
        </p:txBody>
      </p:sp>
    </p:spTree>
    <p:extLst>
      <p:ext uri="{BB962C8B-B14F-4D97-AF65-F5344CB8AC3E}">
        <p14:creationId xmlns:p14="http://schemas.microsoft.com/office/powerpoint/2010/main" val="73671023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71CCBB5A-3883-48CD-8155-3AF09CF0E971}"/>
              </a:ext>
            </a:extLst>
          </p:cNvPr>
          <p:cNvSpPr txBox="1"/>
          <p:nvPr/>
        </p:nvSpPr>
        <p:spPr>
          <a:xfrm>
            <a:off x="2047874" y="2437820"/>
            <a:ext cx="8096250" cy="1569660"/>
          </a:xfrm>
          <a:prstGeom prst="rect">
            <a:avLst/>
          </a:prstGeom>
          <a:noFill/>
        </p:spPr>
        <p:txBody>
          <a:bodyPr wrap="square">
            <a:spAutoFit/>
          </a:bodyPr>
          <a:lstStyle/>
          <a:p>
            <a:pPr algn="ctr"/>
            <a:r>
              <a:rPr lang="en-GB" sz="3200" b="1" i="0" u="none" strike="noStrike" kern="1200" dirty="0">
                <a:solidFill>
                  <a:schemeClr val="bg2"/>
                </a:solidFill>
                <a:latin typeface="+mn-lt"/>
                <a:ea typeface="+mn-ea"/>
                <a:cs typeface="+mn-cs"/>
              </a:rPr>
              <a:t>“The debate and discussion is at sub-regional regional or national level, which is not where lived experience actually happens.” </a:t>
            </a:r>
          </a:p>
        </p:txBody>
      </p:sp>
      <p:sp>
        <p:nvSpPr>
          <p:cNvPr id="7" name="TextBox 6">
            <a:extLst>
              <a:ext uri="{FF2B5EF4-FFF2-40B4-BE49-F238E27FC236}">
                <a16:creationId xmlns:a16="http://schemas.microsoft.com/office/drawing/2014/main" id="{4DB7DC62-C11C-4519-A899-C1747D6D0D5A}"/>
              </a:ext>
            </a:extLst>
          </p:cNvPr>
          <p:cNvSpPr txBox="1"/>
          <p:nvPr/>
        </p:nvSpPr>
        <p:spPr>
          <a:xfrm>
            <a:off x="465474" y="11542"/>
            <a:ext cx="6097656" cy="369332"/>
          </a:xfrm>
          <a:prstGeom prst="rect">
            <a:avLst/>
          </a:prstGeom>
          <a:noFill/>
        </p:spPr>
        <p:txBody>
          <a:bodyPr wrap="square">
            <a:spAutoFit/>
          </a:bodyPr>
          <a:lstStyle/>
          <a:p>
            <a:r>
              <a:rPr kumimoji="0" lang="en-GB" sz="1800" b="1" i="0" u="sng" strike="noStrike" kern="1200" cap="none" spc="0" normalizeH="0" baseline="0" noProof="0" dirty="0">
                <a:ln>
                  <a:noFill/>
                </a:ln>
                <a:solidFill>
                  <a:schemeClr val="tx2"/>
                </a:solidFill>
                <a:effectLst/>
                <a:uLnTx/>
                <a:uFillTx/>
                <a:latin typeface="Calibri" panose="020F0502020204030204"/>
                <a:ea typeface="+mn-ea"/>
                <a:cs typeface="Times New Roman" panose="02020603050405020304" pitchFamily="18" charset="0"/>
              </a:rPr>
              <a:t>P</a:t>
            </a:r>
            <a:r>
              <a:rPr kumimoji="0" lang="en-GB" sz="1800" b="1" i="0" strike="noStrike" kern="1200" cap="none" spc="0" normalizeH="0" baseline="0" noProof="0" dirty="0">
                <a:ln>
                  <a:noFill/>
                </a:ln>
                <a:solidFill>
                  <a:schemeClr val="tx2"/>
                </a:solidFill>
                <a:effectLst/>
                <a:uLnTx/>
                <a:uFillTx/>
                <a:latin typeface="Calibri" panose="020F0502020204030204"/>
                <a:ea typeface="+mn-ea"/>
                <a:cs typeface="Times New Roman" panose="02020603050405020304" pitchFamily="18" charset="0"/>
              </a:rPr>
              <a:t>lace</a:t>
            </a:r>
            <a:endParaRPr lang="en-GB" dirty="0"/>
          </a:p>
        </p:txBody>
      </p:sp>
      <p:sp>
        <p:nvSpPr>
          <p:cNvPr id="8" name="Oval 7" descr="House with solid fill">
            <a:extLst>
              <a:ext uri="{FF2B5EF4-FFF2-40B4-BE49-F238E27FC236}">
                <a16:creationId xmlns:a16="http://schemas.microsoft.com/office/drawing/2014/main" id="{C779E911-9010-48AD-9960-24646E105C50}"/>
              </a:ext>
            </a:extLst>
          </p:cNvPr>
          <p:cNvSpPr/>
          <p:nvPr/>
        </p:nvSpPr>
        <p:spPr>
          <a:xfrm>
            <a:off x="61884" y="22393"/>
            <a:ext cx="396000" cy="396000"/>
          </a:xfrm>
          <a:prstGeom prst="ellipse">
            <a:avLst/>
          </a:prstGeom>
          <a: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a:blipFill>
          <a:ln>
            <a:noFill/>
          </a:ln>
        </p:spPr>
        <p:style>
          <a:lnRef idx="2">
            <a:schemeClr val="accent2">
              <a:shade val="80000"/>
              <a:hueOff val="0"/>
              <a:satOff val="0"/>
              <a:lumOff val="0"/>
              <a:alphaOff val="0"/>
            </a:schemeClr>
          </a:lnRef>
          <a:fillRef idx="1">
            <a:scrgbClr r="0" g="0" b="0"/>
          </a:fillRef>
          <a:effectRef idx="0">
            <a:schemeClr val="accent2">
              <a:tint val="40000"/>
              <a:hueOff val="0"/>
              <a:satOff val="0"/>
              <a:lumOff val="0"/>
              <a:alphaOff val="0"/>
            </a:schemeClr>
          </a:effectRef>
          <a:fontRef idx="minor">
            <a:schemeClr val="lt1">
              <a:hueOff val="0"/>
              <a:satOff val="0"/>
              <a:lumOff val="0"/>
              <a:alphaOff val="0"/>
            </a:schemeClr>
          </a:fontRef>
        </p:style>
      </p:sp>
      <p:sp>
        <p:nvSpPr>
          <p:cNvPr id="5" name="Rectangle 4">
            <a:extLst>
              <a:ext uri="{FF2B5EF4-FFF2-40B4-BE49-F238E27FC236}">
                <a16:creationId xmlns:a16="http://schemas.microsoft.com/office/drawing/2014/main" id="{3A83F658-3E9E-4EA5-A987-DC41E36F3EF9}"/>
              </a:ext>
            </a:extLst>
          </p:cNvPr>
          <p:cNvSpPr/>
          <p:nvPr/>
        </p:nvSpPr>
        <p:spPr>
          <a:xfrm>
            <a:off x="9615948" y="0"/>
            <a:ext cx="2576052" cy="335908"/>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rIns="72000" rtlCol="0" anchor="ctr"/>
          <a:lstStyle/>
          <a:p>
            <a:r>
              <a:rPr lang="en-GB" sz="1400" dirty="0"/>
              <a:t>Findings and Recommendations</a:t>
            </a:r>
          </a:p>
        </p:txBody>
      </p:sp>
    </p:spTree>
    <p:extLst>
      <p:ext uri="{BB962C8B-B14F-4D97-AF65-F5344CB8AC3E}">
        <p14:creationId xmlns:p14="http://schemas.microsoft.com/office/powerpoint/2010/main" val="290740909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Arrow: Pentagon 13">
            <a:extLst>
              <a:ext uri="{FF2B5EF4-FFF2-40B4-BE49-F238E27FC236}">
                <a16:creationId xmlns:a16="http://schemas.microsoft.com/office/drawing/2014/main" id="{02C1E641-4034-4B74-83C7-B08F5F273898}"/>
              </a:ext>
            </a:extLst>
          </p:cNvPr>
          <p:cNvSpPr/>
          <p:nvPr/>
        </p:nvSpPr>
        <p:spPr>
          <a:xfrm>
            <a:off x="538068" y="1551659"/>
            <a:ext cx="9882282" cy="744582"/>
          </a:xfrm>
          <a:prstGeom prst="homePlate">
            <a:avLst/>
          </a:prstGeom>
          <a:solidFill>
            <a:srgbClr val="AF5EA1"/>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rIns="72000" rtlCol="0" anchor="ctr"/>
          <a:lstStyle/>
          <a:p>
            <a:pPr algn="ctr"/>
            <a:endParaRPr lang="en-GB" sz="1400" dirty="0"/>
          </a:p>
        </p:txBody>
      </p:sp>
      <p:sp>
        <p:nvSpPr>
          <p:cNvPr id="3" name="Text Placeholder 2">
            <a:extLst>
              <a:ext uri="{FF2B5EF4-FFF2-40B4-BE49-F238E27FC236}">
                <a16:creationId xmlns:a16="http://schemas.microsoft.com/office/drawing/2014/main" id="{BB16DE15-EF36-4767-96E2-C0A76C10DF17}"/>
              </a:ext>
            </a:extLst>
          </p:cNvPr>
          <p:cNvSpPr>
            <a:spLocks noGrp="1"/>
          </p:cNvSpPr>
          <p:nvPr>
            <p:ph type="body" sz="quarter" idx="18"/>
          </p:nvPr>
        </p:nvSpPr>
        <p:spPr/>
        <p:txBody>
          <a:bodyPr/>
          <a:lstStyle/>
          <a:p>
            <a:r>
              <a:rPr lang="en-US" dirty="0"/>
              <a:t>What would this look like in practice?</a:t>
            </a:r>
          </a:p>
        </p:txBody>
      </p:sp>
      <p:sp>
        <p:nvSpPr>
          <p:cNvPr id="6" name="TextBox 5">
            <a:extLst>
              <a:ext uri="{FF2B5EF4-FFF2-40B4-BE49-F238E27FC236}">
                <a16:creationId xmlns:a16="http://schemas.microsoft.com/office/drawing/2014/main" id="{D3349670-BA7C-4B0B-AEDA-A10B8E76104D}"/>
              </a:ext>
            </a:extLst>
          </p:cNvPr>
          <p:cNvSpPr txBox="1"/>
          <p:nvPr/>
        </p:nvSpPr>
        <p:spPr>
          <a:xfrm>
            <a:off x="988570" y="1622297"/>
            <a:ext cx="9559097" cy="584775"/>
          </a:xfrm>
          <a:prstGeom prst="rect">
            <a:avLst/>
          </a:prstGeom>
          <a:noFill/>
        </p:spPr>
        <p:txBody>
          <a:bodyPr wrap="square" rtlCol="0">
            <a:spAutoFit/>
          </a:bodyPr>
          <a:lstStyle/>
          <a:p>
            <a:r>
              <a:rPr lang="en-US" sz="1600" b="1" dirty="0">
                <a:solidFill>
                  <a:schemeClr val="bg1"/>
                </a:solidFill>
              </a:rPr>
              <a:t>Ongoing planning, commissioning and assurance functions are vested in joint borough-based teams </a:t>
            </a:r>
          </a:p>
          <a:p>
            <a:r>
              <a:rPr lang="en-US" sz="1600" dirty="0">
                <a:solidFill>
                  <a:schemeClr val="bg1"/>
                </a:solidFill>
              </a:rPr>
              <a:t>wherever possible within legal and statutory boundaries, hosted where appropriate within the local authority.</a:t>
            </a:r>
          </a:p>
        </p:txBody>
      </p:sp>
      <p:sp>
        <p:nvSpPr>
          <p:cNvPr id="11" name="Oval 10">
            <a:extLst>
              <a:ext uri="{FF2B5EF4-FFF2-40B4-BE49-F238E27FC236}">
                <a16:creationId xmlns:a16="http://schemas.microsoft.com/office/drawing/2014/main" id="{2801C83A-D726-4699-A923-CD3DA43A201D}"/>
              </a:ext>
            </a:extLst>
          </p:cNvPr>
          <p:cNvSpPr/>
          <p:nvPr/>
        </p:nvSpPr>
        <p:spPr>
          <a:xfrm>
            <a:off x="201839" y="1569591"/>
            <a:ext cx="708519" cy="709200"/>
          </a:xfrm>
          <a:prstGeom prst="ellipse">
            <a:avLst/>
          </a:prstGeom>
          <a:solidFill>
            <a:schemeClr val="bg1"/>
          </a:solidFill>
          <a:ln w="38100">
            <a:solidFill>
              <a:srgbClr val="AF5EA1"/>
            </a:solidFill>
          </a:ln>
        </p:spPr>
        <p:style>
          <a:lnRef idx="2">
            <a:schemeClr val="accent1">
              <a:shade val="50000"/>
            </a:schemeClr>
          </a:lnRef>
          <a:fillRef idx="1">
            <a:schemeClr val="accent1"/>
          </a:fillRef>
          <a:effectRef idx="0">
            <a:schemeClr val="accent1"/>
          </a:effectRef>
          <a:fontRef idx="minor">
            <a:schemeClr val="lt1"/>
          </a:fontRef>
        </p:style>
        <p:txBody>
          <a:bodyPr lIns="72000" rIns="72000" rtlCol="0" anchor="ctr"/>
          <a:lstStyle/>
          <a:p>
            <a:pPr algn="ctr"/>
            <a:endParaRPr lang="en-GB" sz="1400" dirty="0"/>
          </a:p>
        </p:txBody>
      </p:sp>
      <p:sp>
        <p:nvSpPr>
          <p:cNvPr id="12" name="TextBox 11">
            <a:extLst>
              <a:ext uri="{FF2B5EF4-FFF2-40B4-BE49-F238E27FC236}">
                <a16:creationId xmlns:a16="http://schemas.microsoft.com/office/drawing/2014/main" id="{CF4300FD-750E-42D9-8AE8-936EBCF29CAF}"/>
              </a:ext>
            </a:extLst>
          </p:cNvPr>
          <p:cNvSpPr txBox="1"/>
          <p:nvPr/>
        </p:nvSpPr>
        <p:spPr>
          <a:xfrm>
            <a:off x="300190" y="1666949"/>
            <a:ext cx="492767" cy="505264"/>
          </a:xfrm>
          <a:prstGeom prst="rect">
            <a:avLst/>
          </a:prstGeom>
          <a:noFill/>
        </p:spPr>
        <p:txBody>
          <a:bodyPr wrap="square" rtlCol="0">
            <a:spAutoFit/>
          </a:bodyPr>
          <a:lstStyle/>
          <a:p>
            <a:pPr algn="ctr"/>
            <a:r>
              <a:rPr lang="en-US" sz="2800" b="1" dirty="0">
                <a:solidFill>
                  <a:srgbClr val="AF5EA1"/>
                </a:solidFill>
                <a:latin typeface="Arial Rounded MT Bold" panose="020F0704030504030204" pitchFamily="34" charset="0"/>
              </a:rPr>
              <a:t>1</a:t>
            </a:r>
            <a:endParaRPr lang="en-GB" sz="2800" b="1" dirty="0">
              <a:solidFill>
                <a:srgbClr val="AF5EA1"/>
              </a:solidFill>
              <a:latin typeface="Arial Rounded MT Bold" panose="020F0704030504030204" pitchFamily="34" charset="0"/>
            </a:endParaRPr>
          </a:p>
        </p:txBody>
      </p:sp>
      <p:sp>
        <p:nvSpPr>
          <p:cNvPr id="16" name="Arrow: Chevron 15">
            <a:extLst>
              <a:ext uri="{FF2B5EF4-FFF2-40B4-BE49-F238E27FC236}">
                <a16:creationId xmlns:a16="http://schemas.microsoft.com/office/drawing/2014/main" id="{C468C64D-C919-4E98-A3FE-049D06A3B410}"/>
              </a:ext>
            </a:extLst>
          </p:cNvPr>
          <p:cNvSpPr/>
          <p:nvPr/>
        </p:nvSpPr>
        <p:spPr>
          <a:xfrm>
            <a:off x="10108853" y="1551659"/>
            <a:ext cx="568851" cy="744582"/>
          </a:xfrm>
          <a:prstGeom prst="chevron">
            <a:avLst>
              <a:gd name="adj" fmla="val 64328"/>
            </a:avLst>
          </a:prstGeom>
          <a:solidFill>
            <a:srgbClr val="AF5EA1"/>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rIns="72000" rtlCol="0" anchor="ctr"/>
          <a:lstStyle/>
          <a:p>
            <a:pPr algn="ctr"/>
            <a:endParaRPr lang="en-GB" sz="1400" dirty="0">
              <a:solidFill>
                <a:schemeClr val="tx1"/>
              </a:solidFill>
            </a:endParaRPr>
          </a:p>
        </p:txBody>
      </p:sp>
      <p:sp>
        <p:nvSpPr>
          <p:cNvPr id="17" name="Arrow: Chevron 16">
            <a:extLst>
              <a:ext uri="{FF2B5EF4-FFF2-40B4-BE49-F238E27FC236}">
                <a16:creationId xmlns:a16="http://schemas.microsoft.com/office/drawing/2014/main" id="{5370B224-F829-4301-BB83-6E7EF1A8ACCD}"/>
              </a:ext>
            </a:extLst>
          </p:cNvPr>
          <p:cNvSpPr/>
          <p:nvPr/>
        </p:nvSpPr>
        <p:spPr>
          <a:xfrm>
            <a:off x="10363488" y="1551659"/>
            <a:ext cx="568851" cy="744582"/>
          </a:xfrm>
          <a:prstGeom prst="chevron">
            <a:avLst>
              <a:gd name="adj" fmla="val 64328"/>
            </a:avLst>
          </a:prstGeom>
          <a:solidFill>
            <a:srgbClr val="AF5EA1"/>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rIns="72000" rtlCol="0" anchor="ctr"/>
          <a:lstStyle/>
          <a:p>
            <a:pPr algn="ctr"/>
            <a:endParaRPr lang="en-GB" sz="1400" dirty="0">
              <a:solidFill>
                <a:schemeClr val="tx1"/>
              </a:solidFill>
            </a:endParaRPr>
          </a:p>
        </p:txBody>
      </p:sp>
      <p:sp>
        <p:nvSpPr>
          <p:cNvPr id="18" name="Arrow: Pentagon 17">
            <a:extLst>
              <a:ext uri="{FF2B5EF4-FFF2-40B4-BE49-F238E27FC236}">
                <a16:creationId xmlns:a16="http://schemas.microsoft.com/office/drawing/2014/main" id="{04C90AFF-5B5A-428D-9CC2-AA13347D683B}"/>
              </a:ext>
            </a:extLst>
          </p:cNvPr>
          <p:cNvSpPr/>
          <p:nvPr/>
        </p:nvSpPr>
        <p:spPr>
          <a:xfrm>
            <a:off x="538068" y="3300221"/>
            <a:ext cx="9882282" cy="744582"/>
          </a:xfrm>
          <a:prstGeom prst="homePlate">
            <a:avLst/>
          </a:prstGeom>
          <a:solidFill>
            <a:srgbClr val="AF5EA1"/>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rIns="72000" rtlCol="0" anchor="ctr"/>
          <a:lstStyle/>
          <a:p>
            <a:pPr algn="ctr"/>
            <a:endParaRPr lang="en-GB" sz="1400" dirty="0"/>
          </a:p>
        </p:txBody>
      </p:sp>
      <p:sp>
        <p:nvSpPr>
          <p:cNvPr id="19" name="TextBox 18">
            <a:extLst>
              <a:ext uri="{FF2B5EF4-FFF2-40B4-BE49-F238E27FC236}">
                <a16:creationId xmlns:a16="http://schemas.microsoft.com/office/drawing/2014/main" id="{D37D5D85-2267-4A46-9750-72FA0A5EEB77}"/>
              </a:ext>
            </a:extLst>
          </p:cNvPr>
          <p:cNvSpPr txBox="1"/>
          <p:nvPr/>
        </p:nvSpPr>
        <p:spPr>
          <a:xfrm>
            <a:off x="990916" y="3388550"/>
            <a:ext cx="9117937" cy="584775"/>
          </a:xfrm>
          <a:prstGeom prst="rect">
            <a:avLst/>
          </a:prstGeom>
          <a:noFill/>
        </p:spPr>
        <p:txBody>
          <a:bodyPr wrap="square" rtlCol="0" anchor="ctr">
            <a:spAutoFit/>
          </a:bodyPr>
          <a:lstStyle/>
          <a:p>
            <a:r>
              <a:rPr lang="en-US" sz="1600" b="1" dirty="0">
                <a:solidFill>
                  <a:schemeClr val="bg1"/>
                </a:solidFill>
              </a:rPr>
              <a:t>Borough-based partnerships are enabled by a Region and ICSs who support them </a:t>
            </a:r>
            <a:r>
              <a:rPr lang="en-US" sz="1600" dirty="0">
                <a:solidFill>
                  <a:schemeClr val="bg1"/>
                </a:solidFill>
              </a:rPr>
              <a:t>to have financial and decision-making autonomy, whilst enabling collective efforts on shared priorities and best-practice.</a:t>
            </a:r>
          </a:p>
        </p:txBody>
      </p:sp>
      <p:sp>
        <p:nvSpPr>
          <p:cNvPr id="21" name="Oval 20">
            <a:extLst>
              <a:ext uri="{FF2B5EF4-FFF2-40B4-BE49-F238E27FC236}">
                <a16:creationId xmlns:a16="http://schemas.microsoft.com/office/drawing/2014/main" id="{FAE2005E-E373-44D4-92C2-F140DB5EC94E}"/>
              </a:ext>
            </a:extLst>
          </p:cNvPr>
          <p:cNvSpPr/>
          <p:nvPr/>
        </p:nvSpPr>
        <p:spPr>
          <a:xfrm>
            <a:off x="201839" y="3318153"/>
            <a:ext cx="708519" cy="709200"/>
          </a:xfrm>
          <a:prstGeom prst="ellipse">
            <a:avLst/>
          </a:prstGeom>
          <a:solidFill>
            <a:schemeClr val="bg1"/>
          </a:solidFill>
          <a:ln w="38100">
            <a:solidFill>
              <a:srgbClr val="AF5EA1"/>
            </a:solidFill>
          </a:ln>
        </p:spPr>
        <p:style>
          <a:lnRef idx="2">
            <a:schemeClr val="accent1">
              <a:shade val="50000"/>
            </a:schemeClr>
          </a:lnRef>
          <a:fillRef idx="1">
            <a:schemeClr val="accent1"/>
          </a:fillRef>
          <a:effectRef idx="0">
            <a:schemeClr val="accent1"/>
          </a:effectRef>
          <a:fontRef idx="minor">
            <a:schemeClr val="lt1"/>
          </a:fontRef>
        </p:style>
        <p:txBody>
          <a:bodyPr lIns="72000" rIns="72000" rtlCol="0" anchor="ctr"/>
          <a:lstStyle/>
          <a:p>
            <a:pPr algn="ctr"/>
            <a:endParaRPr lang="en-GB" sz="1400" dirty="0"/>
          </a:p>
        </p:txBody>
      </p:sp>
      <p:sp>
        <p:nvSpPr>
          <p:cNvPr id="22" name="TextBox 21">
            <a:extLst>
              <a:ext uri="{FF2B5EF4-FFF2-40B4-BE49-F238E27FC236}">
                <a16:creationId xmlns:a16="http://schemas.microsoft.com/office/drawing/2014/main" id="{4B480A7E-6CA8-4636-8FE2-4108C5F1569E}"/>
              </a:ext>
            </a:extLst>
          </p:cNvPr>
          <p:cNvSpPr txBox="1"/>
          <p:nvPr/>
        </p:nvSpPr>
        <p:spPr>
          <a:xfrm>
            <a:off x="300190" y="3415511"/>
            <a:ext cx="492767" cy="523220"/>
          </a:xfrm>
          <a:prstGeom prst="rect">
            <a:avLst/>
          </a:prstGeom>
          <a:noFill/>
        </p:spPr>
        <p:txBody>
          <a:bodyPr wrap="square" rtlCol="0">
            <a:spAutoFit/>
          </a:bodyPr>
          <a:lstStyle/>
          <a:p>
            <a:pPr algn="ctr"/>
            <a:r>
              <a:rPr lang="en-US" sz="2800" b="1" dirty="0">
                <a:solidFill>
                  <a:srgbClr val="AF5EA1"/>
                </a:solidFill>
                <a:latin typeface="Arial Rounded MT Bold" panose="020F0704030504030204" pitchFamily="34" charset="0"/>
              </a:rPr>
              <a:t>2</a:t>
            </a:r>
            <a:endParaRPr lang="en-GB" sz="2800" b="1" dirty="0">
              <a:solidFill>
                <a:srgbClr val="AF5EA1"/>
              </a:solidFill>
              <a:latin typeface="Arial Rounded MT Bold" panose="020F0704030504030204" pitchFamily="34" charset="0"/>
            </a:endParaRPr>
          </a:p>
        </p:txBody>
      </p:sp>
      <p:sp>
        <p:nvSpPr>
          <p:cNvPr id="24" name="Arrow: Chevron 23">
            <a:extLst>
              <a:ext uri="{FF2B5EF4-FFF2-40B4-BE49-F238E27FC236}">
                <a16:creationId xmlns:a16="http://schemas.microsoft.com/office/drawing/2014/main" id="{5037DB57-0E73-475A-8B7C-7D22810E890A}"/>
              </a:ext>
            </a:extLst>
          </p:cNvPr>
          <p:cNvSpPr/>
          <p:nvPr/>
        </p:nvSpPr>
        <p:spPr>
          <a:xfrm>
            <a:off x="10108853" y="3300221"/>
            <a:ext cx="568851" cy="744582"/>
          </a:xfrm>
          <a:prstGeom prst="chevron">
            <a:avLst>
              <a:gd name="adj" fmla="val 64328"/>
            </a:avLst>
          </a:prstGeom>
          <a:solidFill>
            <a:srgbClr val="AF5EA1"/>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rIns="72000" rtlCol="0" anchor="ctr"/>
          <a:lstStyle/>
          <a:p>
            <a:pPr algn="ctr"/>
            <a:endParaRPr lang="en-GB" sz="1400" dirty="0">
              <a:solidFill>
                <a:schemeClr val="tx1"/>
              </a:solidFill>
            </a:endParaRPr>
          </a:p>
        </p:txBody>
      </p:sp>
      <p:sp>
        <p:nvSpPr>
          <p:cNvPr id="25" name="Arrow: Chevron 24">
            <a:extLst>
              <a:ext uri="{FF2B5EF4-FFF2-40B4-BE49-F238E27FC236}">
                <a16:creationId xmlns:a16="http://schemas.microsoft.com/office/drawing/2014/main" id="{F9223202-A5FA-4338-B2E1-C50B40EE30D8}"/>
              </a:ext>
            </a:extLst>
          </p:cNvPr>
          <p:cNvSpPr/>
          <p:nvPr/>
        </p:nvSpPr>
        <p:spPr>
          <a:xfrm>
            <a:off x="10363488" y="3300221"/>
            <a:ext cx="568851" cy="744582"/>
          </a:xfrm>
          <a:prstGeom prst="chevron">
            <a:avLst>
              <a:gd name="adj" fmla="val 64328"/>
            </a:avLst>
          </a:prstGeom>
          <a:solidFill>
            <a:srgbClr val="AF5EA1"/>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rIns="72000" rtlCol="0" anchor="ctr"/>
          <a:lstStyle/>
          <a:p>
            <a:pPr algn="ctr"/>
            <a:endParaRPr lang="en-GB" sz="1400" dirty="0">
              <a:solidFill>
                <a:schemeClr val="tx1"/>
              </a:solidFill>
            </a:endParaRPr>
          </a:p>
        </p:txBody>
      </p:sp>
      <p:sp>
        <p:nvSpPr>
          <p:cNvPr id="26" name="Arrow: Pentagon 25">
            <a:extLst>
              <a:ext uri="{FF2B5EF4-FFF2-40B4-BE49-F238E27FC236}">
                <a16:creationId xmlns:a16="http://schemas.microsoft.com/office/drawing/2014/main" id="{18092111-02EF-4540-B8CC-E5CBAFA00C43}"/>
              </a:ext>
            </a:extLst>
          </p:cNvPr>
          <p:cNvSpPr/>
          <p:nvPr/>
        </p:nvSpPr>
        <p:spPr>
          <a:xfrm>
            <a:off x="538068" y="5007903"/>
            <a:ext cx="9882282" cy="744582"/>
          </a:xfrm>
          <a:prstGeom prst="homePlate">
            <a:avLst/>
          </a:prstGeom>
          <a:solidFill>
            <a:srgbClr val="AF5EA1"/>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rIns="72000" rtlCol="0" anchor="ctr"/>
          <a:lstStyle/>
          <a:p>
            <a:pPr algn="ctr"/>
            <a:endParaRPr lang="en-GB" sz="1400" dirty="0"/>
          </a:p>
        </p:txBody>
      </p:sp>
      <p:sp>
        <p:nvSpPr>
          <p:cNvPr id="27" name="TextBox 26">
            <a:extLst>
              <a:ext uri="{FF2B5EF4-FFF2-40B4-BE49-F238E27FC236}">
                <a16:creationId xmlns:a16="http://schemas.microsoft.com/office/drawing/2014/main" id="{A1812197-C2E3-4714-885B-66A1087D5041}"/>
              </a:ext>
            </a:extLst>
          </p:cNvPr>
          <p:cNvSpPr txBox="1"/>
          <p:nvPr/>
        </p:nvSpPr>
        <p:spPr>
          <a:xfrm>
            <a:off x="990916" y="5079478"/>
            <a:ext cx="9176657" cy="584775"/>
          </a:xfrm>
          <a:prstGeom prst="rect">
            <a:avLst/>
          </a:prstGeom>
          <a:noFill/>
        </p:spPr>
        <p:txBody>
          <a:bodyPr wrap="square" rtlCol="0">
            <a:spAutoFit/>
          </a:bodyPr>
          <a:lstStyle/>
          <a:p>
            <a:r>
              <a:rPr lang="en-US" sz="1600" b="1" dirty="0">
                <a:solidFill>
                  <a:schemeClr val="bg1"/>
                </a:solidFill>
              </a:rPr>
              <a:t>Health &amp; Wellbeing Boards, Healthwatch, patient groups and voluntary and community sector partners are appropriately equipped </a:t>
            </a:r>
            <a:r>
              <a:rPr lang="en-US" sz="1600" dirty="0">
                <a:solidFill>
                  <a:schemeClr val="bg1"/>
                </a:solidFill>
              </a:rPr>
              <a:t>to support our communities, so their voices are both heard and acted upon.</a:t>
            </a:r>
          </a:p>
        </p:txBody>
      </p:sp>
      <p:sp>
        <p:nvSpPr>
          <p:cNvPr id="29" name="Oval 28">
            <a:extLst>
              <a:ext uri="{FF2B5EF4-FFF2-40B4-BE49-F238E27FC236}">
                <a16:creationId xmlns:a16="http://schemas.microsoft.com/office/drawing/2014/main" id="{87BAF10C-3C78-4FBB-878D-259A7F153EE1}"/>
              </a:ext>
            </a:extLst>
          </p:cNvPr>
          <p:cNvSpPr/>
          <p:nvPr/>
        </p:nvSpPr>
        <p:spPr>
          <a:xfrm>
            <a:off x="201839" y="5025835"/>
            <a:ext cx="708519" cy="709200"/>
          </a:xfrm>
          <a:prstGeom prst="ellipse">
            <a:avLst/>
          </a:prstGeom>
          <a:solidFill>
            <a:schemeClr val="bg1"/>
          </a:solidFill>
          <a:ln w="38100">
            <a:solidFill>
              <a:srgbClr val="AF5EA1"/>
            </a:solidFill>
          </a:ln>
        </p:spPr>
        <p:style>
          <a:lnRef idx="2">
            <a:schemeClr val="accent1">
              <a:shade val="50000"/>
            </a:schemeClr>
          </a:lnRef>
          <a:fillRef idx="1">
            <a:schemeClr val="accent1"/>
          </a:fillRef>
          <a:effectRef idx="0">
            <a:schemeClr val="accent1"/>
          </a:effectRef>
          <a:fontRef idx="minor">
            <a:schemeClr val="lt1"/>
          </a:fontRef>
        </p:style>
        <p:txBody>
          <a:bodyPr lIns="72000" rIns="72000" rtlCol="0" anchor="ctr"/>
          <a:lstStyle/>
          <a:p>
            <a:pPr algn="ctr"/>
            <a:endParaRPr lang="en-GB" sz="1400" dirty="0"/>
          </a:p>
        </p:txBody>
      </p:sp>
      <p:sp>
        <p:nvSpPr>
          <p:cNvPr id="30" name="TextBox 29">
            <a:extLst>
              <a:ext uri="{FF2B5EF4-FFF2-40B4-BE49-F238E27FC236}">
                <a16:creationId xmlns:a16="http://schemas.microsoft.com/office/drawing/2014/main" id="{06994E43-6E1E-4DAE-A643-9354402A6EB1}"/>
              </a:ext>
            </a:extLst>
          </p:cNvPr>
          <p:cNvSpPr txBox="1"/>
          <p:nvPr/>
        </p:nvSpPr>
        <p:spPr>
          <a:xfrm>
            <a:off x="300190" y="5123193"/>
            <a:ext cx="492767" cy="523220"/>
          </a:xfrm>
          <a:prstGeom prst="rect">
            <a:avLst/>
          </a:prstGeom>
          <a:noFill/>
        </p:spPr>
        <p:txBody>
          <a:bodyPr wrap="square" rtlCol="0">
            <a:spAutoFit/>
          </a:bodyPr>
          <a:lstStyle/>
          <a:p>
            <a:pPr algn="ctr"/>
            <a:r>
              <a:rPr lang="en-US" sz="2800" b="1" dirty="0">
                <a:solidFill>
                  <a:srgbClr val="AF5EA1"/>
                </a:solidFill>
                <a:latin typeface="Arial Rounded MT Bold" panose="020F0704030504030204" pitchFamily="34" charset="0"/>
              </a:rPr>
              <a:t>3</a:t>
            </a:r>
            <a:endParaRPr lang="en-GB" sz="2800" b="1" dirty="0">
              <a:solidFill>
                <a:srgbClr val="AF5EA1"/>
              </a:solidFill>
              <a:latin typeface="Arial Rounded MT Bold" panose="020F0704030504030204" pitchFamily="34" charset="0"/>
            </a:endParaRPr>
          </a:p>
        </p:txBody>
      </p:sp>
      <p:sp>
        <p:nvSpPr>
          <p:cNvPr id="32" name="Arrow: Chevron 31">
            <a:extLst>
              <a:ext uri="{FF2B5EF4-FFF2-40B4-BE49-F238E27FC236}">
                <a16:creationId xmlns:a16="http://schemas.microsoft.com/office/drawing/2014/main" id="{9D3AC6F7-D747-4E1B-B32D-AFA2513BD89B}"/>
              </a:ext>
            </a:extLst>
          </p:cNvPr>
          <p:cNvSpPr/>
          <p:nvPr/>
        </p:nvSpPr>
        <p:spPr>
          <a:xfrm>
            <a:off x="10108853" y="5007903"/>
            <a:ext cx="568851" cy="744582"/>
          </a:xfrm>
          <a:prstGeom prst="chevron">
            <a:avLst>
              <a:gd name="adj" fmla="val 64328"/>
            </a:avLst>
          </a:prstGeom>
          <a:solidFill>
            <a:srgbClr val="AF5EA1"/>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rIns="72000" rtlCol="0" anchor="ctr"/>
          <a:lstStyle/>
          <a:p>
            <a:pPr algn="ctr"/>
            <a:endParaRPr lang="en-GB" sz="1400" dirty="0">
              <a:solidFill>
                <a:schemeClr val="tx1"/>
              </a:solidFill>
            </a:endParaRPr>
          </a:p>
        </p:txBody>
      </p:sp>
      <p:sp>
        <p:nvSpPr>
          <p:cNvPr id="33" name="Arrow: Chevron 32">
            <a:extLst>
              <a:ext uri="{FF2B5EF4-FFF2-40B4-BE49-F238E27FC236}">
                <a16:creationId xmlns:a16="http://schemas.microsoft.com/office/drawing/2014/main" id="{57DAF89A-45E7-4777-9278-AD061851419E}"/>
              </a:ext>
            </a:extLst>
          </p:cNvPr>
          <p:cNvSpPr/>
          <p:nvPr/>
        </p:nvSpPr>
        <p:spPr>
          <a:xfrm>
            <a:off x="10363488" y="5007903"/>
            <a:ext cx="568851" cy="744582"/>
          </a:xfrm>
          <a:prstGeom prst="chevron">
            <a:avLst>
              <a:gd name="adj" fmla="val 64328"/>
            </a:avLst>
          </a:prstGeom>
          <a:solidFill>
            <a:srgbClr val="AF5EA1"/>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rIns="72000" rtlCol="0" anchor="ctr"/>
          <a:lstStyle/>
          <a:p>
            <a:pPr algn="ctr"/>
            <a:endParaRPr lang="en-GB" sz="1400" dirty="0">
              <a:solidFill>
                <a:schemeClr val="tx1"/>
              </a:solidFill>
            </a:endParaRPr>
          </a:p>
        </p:txBody>
      </p:sp>
      <p:sp>
        <p:nvSpPr>
          <p:cNvPr id="35" name="Arrow: Bent 34">
            <a:extLst>
              <a:ext uri="{FF2B5EF4-FFF2-40B4-BE49-F238E27FC236}">
                <a16:creationId xmlns:a16="http://schemas.microsoft.com/office/drawing/2014/main" id="{56D0C6BA-A089-4040-B6F0-8F035592FD6C}"/>
              </a:ext>
            </a:extLst>
          </p:cNvPr>
          <p:cNvSpPr/>
          <p:nvPr/>
        </p:nvSpPr>
        <p:spPr>
          <a:xfrm flipV="1">
            <a:off x="871488" y="2264735"/>
            <a:ext cx="300535" cy="432527"/>
          </a:xfrm>
          <a:prstGeom prst="bentArrow">
            <a:avLst/>
          </a:prstGeom>
          <a:solidFill>
            <a:srgbClr val="AF5EA1"/>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rIns="72000" rtlCol="0" anchor="ctr"/>
          <a:lstStyle/>
          <a:p>
            <a:pPr algn="ctr"/>
            <a:endParaRPr lang="en-GB" sz="1400" dirty="0">
              <a:solidFill>
                <a:schemeClr val="tx1"/>
              </a:solidFill>
            </a:endParaRPr>
          </a:p>
        </p:txBody>
      </p:sp>
      <p:sp>
        <p:nvSpPr>
          <p:cNvPr id="39" name="Arrow: Bent 38">
            <a:extLst>
              <a:ext uri="{FF2B5EF4-FFF2-40B4-BE49-F238E27FC236}">
                <a16:creationId xmlns:a16="http://schemas.microsoft.com/office/drawing/2014/main" id="{49F77F39-07CE-494E-A4F1-A67983D59371}"/>
              </a:ext>
            </a:extLst>
          </p:cNvPr>
          <p:cNvSpPr/>
          <p:nvPr/>
        </p:nvSpPr>
        <p:spPr>
          <a:xfrm flipV="1">
            <a:off x="926307" y="4000323"/>
            <a:ext cx="300535" cy="432527"/>
          </a:xfrm>
          <a:prstGeom prst="bentArrow">
            <a:avLst/>
          </a:prstGeom>
          <a:solidFill>
            <a:srgbClr val="AF5EA1"/>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rIns="72000" rtlCol="0" anchor="ctr"/>
          <a:lstStyle/>
          <a:p>
            <a:pPr algn="ctr"/>
            <a:endParaRPr lang="en-GB" sz="1400" dirty="0">
              <a:solidFill>
                <a:schemeClr val="tx1"/>
              </a:solidFill>
            </a:endParaRPr>
          </a:p>
        </p:txBody>
      </p:sp>
      <p:sp>
        <p:nvSpPr>
          <p:cNvPr id="41" name="Arrow: Bent 40">
            <a:extLst>
              <a:ext uri="{FF2B5EF4-FFF2-40B4-BE49-F238E27FC236}">
                <a16:creationId xmlns:a16="http://schemas.microsoft.com/office/drawing/2014/main" id="{99A93639-16E5-42AE-9AE7-A8F13375E4CE}"/>
              </a:ext>
            </a:extLst>
          </p:cNvPr>
          <p:cNvSpPr/>
          <p:nvPr/>
        </p:nvSpPr>
        <p:spPr>
          <a:xfrm flipV="1">
            <a:off x="926307" y="5702645"/>
            <a:ext cx="300535" cy="432527"/>
          </a:xfrm>
          <a:prstGeom prst="bentArrow">
            <a:avLst/>
          </a:prstGeom>
          <a:solidFill>
            <a:srgbClr val="AF5EA1"/>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rIns="72000" rtlCol="0" anchor="ctr"/>
          <a:lstStyle/>
          <a:p>
            <a:pPr algn="ctr"/>
            <a:endParaRPr lang="en-GB" sz="1400" dirty="0">
              <a:solidFill>
                <a:schemeClr val="tx1"/>
              </a:solidFill>
            </a:endParaRPr>
          </a:p>
        </p:txBody>
      </p:sp>
      <p:sp>
        <p:nvSpPr>
          <p:cNvPr id="28" name="TextBox 27">
            <a:extLst>
              <a:ext uri="{FF2B5EF4-FFF2-40B4-BE49-F238E27FC236}">
                <a16:creationId xmlns:a16="http://schemas.microsoft.com/office/drawing/2014/main" id="{17BE5091-5659-454F-B642-332A9A06C081}"/>
              </a:ext>
            </a:extLst>
          </p:cNvPr>
          <p:cNvSpPr txBox="1"/>
          <p:nvPr/>
        </p:nvSpPr>
        <p:spPr>
          <a:xfrm>
            <a:off x="1172022" y="2311556"/>
            <a:ext cx="9746181" cy="830997"/>
          </a:xfrm>
          <a:prstGeom prst="rect">
            <a:avLst/>
          </a:prstGeom>
          <a:noFill/>
        </p:spPr>
        <p:txBody>
          <a:bodyPr wrap="square" rtlCol="0" anchor="ctr">
            <a:spAutoFit/>
          </a:bodyPr>
          <a:lstStyle/>
          <a:p>
            <a:r>
              <a:rPr lang="en-US" sz="1200" dirty="0"/>
              <a:t>Whilst the future architecture of London will be determined in part by national policy and legislation, contributors highlighted the significant amount of local autonomy envisaged within current proposals; and examples of where local borough-based partnerships in London are already taking a lead role in planning, delivering and self-assuring care.  There was seen to be a “window of opportunity” to make this “the norm” in London, with common and shared expectations across all sectors and providers enabling more effective joint-working at scale and place.</a:t>
            </a:r>
          </a:p>
        </p:txBody>
      </p:sp>
      <p:sp>
        <p:nvSpPr>
          <p:cNvPr id="31" name="TextBox 30">
            <a:extLst>
              <a:ext uri="{FF2B5EF4-FFF2-40B4-BE49-F238E27FC236}">
                <a16:creationId xmlns:a16="http://schemas.microsoft.com/office/drawing/2014/main" id="{F1801DF3-0E8F-E24A-BC46-8EFDC222BC1F}"/>
              </a:ext>
            </a:extLst>
          </p:cNvPr>
          <p:cNvSpPr txBox="1"/>
          <p:nvPr/>
        </p:nvSpPr>
        <p:spPr>
          <a:xfrm>
            <a:off x="1226842" y="4094045"/>
            <a:ext cx="9629506" cy="830997"/>
          </a:xfrm>
          <a:prstGeom prst="rect">
            <a:avLst/>
          </a:prstGeom>
          <a:noFill/>
        </p:spPr>
        <p:txBody>
          <a:bodyPr wrap="square" rtlCol="0" anchor="ctr">
            <a:spAutoFit/>
          </a:bodyPr>
          <a:lstStyle/>
          <a:p>
            <a:r>
              <a:rPr lang="en-US" sz="1200" dirty="0"/>
              <a:t>Contributors consistently highlighted the link between recognizing that place-based partnerships are the “building block” of our future success as London, and ensuring that they have the ability to deliver on local priorities, through both clarity around where decisions are made (providing a reason for local partners to come together) and to use pooled funding to invest in identified priorities.  Regional and ICS support was seen as essential in enabling a consistent standard of care across borough boundaries and to sharing best-practice within and between systems.</a:t>
            </a:r>
            <a:endParaRPr lang="en-GB" sz="1200" dirty="0"/>
          </a:p>
        </p:txBody>
      </p:sp>
      <p:sp>
        <p:nvSpPr>
          <p:cNvPr id="36" name="TextBox 35">
            <a:extLst>
              <a:ext uri="{FF2B5EF4-FFF2-40B4-BE49-F238E27FC236}">
                <a16:creationId xmlns:a16="http://schemas.microsoft.com/office/drawing/2014/main" id="{A83F44C1-F0B7-DE4B-AD76-CAB7ABC9E7FE}"/>
              </a:ext>
            </a:extLst>
          </p:cNvPr>
          <p:cNvSpPr txBox="1"/>
          <p:nvPr/>
        </p:nvSpPr>
        <p:spPr>
          <a:xfrm>
            <a:off x="1226841" y="5833778"/>
            <a:ext cx="9882281" cy="646331"/>
          </a:xfrm>
          <a:prstGeom prst="rect">
            <a:avLst/>
          </a:prstGeom>
          <a:noFill/>
        </p:spPr>
        <p:txBody>
          <a:bodyPr wrap="square" rtlCol="0" anchor="ctr">
            <a:spAutoFit/>
          </a:bodyPr>
          <a:lstStyle/>
          <a:p>
            <a:r>
              <a:rPr lang="en-US" sz="1200" dirty="0"/>
              <a:t>A lack of clarity around the role of organisations like Healthwatch in regions such as London needs to be addressed as a priority and not “an afterthought” in the development of our ICSs.  Co-design was seen as critical to delivering better outcomes and a lack of resources as the major barrier to sustaining the necessary input from community groups and other non-statutory partners.</a:t>
            </a:r>
            <a:endParaRPr lang="en-GB" sz="1200" dirty="0"/>
          </a:p>
        </p:txBody>
      </p:sp>
      <p:sp>
        <p:nvSpPr>
          <p:cNvPr id="44" name="Freeform 1">
            <a:extLst>
              <a:ext uri="{FF2B5EF4-FFF2-40B4-BE49-F238E27FC236}">
                <a16:creationId xmlns:a16="http://schemas.microsoft.com/office/drawing/2014/main" id="{C01C832D-7A39-49BA-9EFA-27A88587EC5C}"/>
              </a:ext>
            </a:extLst>
          </p:cNvPr>
          <p:cNvSpPr>
            <a:spLocks noChangeArrowheads="1"/>
          </p:cNvSpPr>
          <p:nvPr/>
        </p:nvSpPr>
        <p:spPr bwMode="auto">
          <a:xfrm>
            <a:off x="11401571" y="721638"/>
            <a:ext cx="452574" cy="359930"/>
          </a:xfrm>
          <a:custGeom>
            <a:avLst/>
            <a:gdLst>
              <a:gd name="T0" fmla="*/ 62 w 17154"/>
              <a:gd name="T1" fmla="*/ 9239 h 14623"/>
              <a:gd name="T2" fmla="*/ 644 w 17154"/>
              <a:gd name="T3" fmla="*/ 6972 h 14623"/>
              <a:gd name="T4" fmla="*/ 1853 w 17154"/>
              <a:gd name="T5" fmla="*/ 4845 h 14623"/>
              <a:gd name="T6" fmla="*/ 3706 w 17154"/>
              <a:gd name="T7" fmla="*/ 2877 h 14623"/>
              <a:gd name="T8" fmla="*/ 6230 w 17154"/>
              <a:gd name="T9" fmla="*/ 1085 h 14623"/>
              <a:gd name="T10" fmla="*/ 8858 w 17154"/>
              <a:gd name="T11" fmla="*/ 927 h 14623"/>
              <a:gd name="T12" fmla="*/ 6918 w 17154"/>
              <a:gd name="T13" fmla="*/ 1933 h 14623"/>
              <a:gd name="T14" fmla="*/ 5074 w 17154"/>
              <a:gd name="T15" fmla="*/ 3203 h 14623"/>
              <a:gd name="T16" fmla="*/ 3494 w 17154"/>
              <a:gd name="T17" fmla="*/ 4633 h 14623"/>
              <a:gd name="T18" fmla="*/ 2338 w 17154"/>
              <a:gd name="T19" fmla="*/ 6116 h 14623"/>
              <a:gd name="T20" fmla="*/ 1782 w 17154"/>
              <a:gd name="T21" fmla="*/ 7536 h 14623"/>
              <a:gd name="T22" fmla="*/ 1800 w 17154"/>
              <a:gd name="T23" fmla="*/ 8197 h 14623"/>
              <a:gd name="T24" fmla="*/ 2012 w 17154"/>
              <a:gd name="T25" fmla="*/ 8365 h 14623"/>
              <a:gd name="T26" fmla="*/ 3080 w 17154"/>
              <a:gd name="T27" fmla="*/ 8206 h 14623"/>
              <a:gd name="T28" fmla="*/ 4024 w 17154"/>
              <a:gd name="T29" fmla="*/ 8224 h 14623"/>
              <a:gd name="T30" fmla="*/ 4950 w 17154"/>
              <a:gd name="T31" fmla="*/ 8506 h 14623"/>
              <a:gd name="T32" fmla="*/ 5709 w 17154"/>
              <a:gd name="T33" fmla="*/ 9018 h 14623"/>
              <a:gd name="T34" fmla="*/ 6274 w 17154"/>
              <a:gd name="T35" fmla="*/ 9715 h 14623"/>
              <a:gd name="T36" fmla="*/ 6609 w 17154"/>
              <a:gd name="T37" fmla="*/ 10554 h 14623"/>
              <a:gd name="T38" fmla="*/ 6697 w 17154"/>
              <a:gd name="T39" fmla="*/ 11330 h 14623"/>
              <a:gd name="T40" fmla="*/ 6574 w 17154"/>
              <a:gd name="T41" fmla="*/ 12319 h 14623"/>
              <a:gd name="T42" fmla="*/ 6203 w 17154"/>
              <a:gd name="T43" fmla="*/ 13184 h 14623"/>
              <a:gd name="T44" fmla="*/ 5612 w 17154"/>
              <a:gd name="T45" fmla="*/ 13881 h 14623"/>
              <a:gd name="T46" fmla="*/ 4809 w 17154"/>
              <a:gd name="T47" fmla="*/ 14366 h 14623"/>
              <a:gd name="T48" fmla="*/ 3821 w 17154"/>
              <a:gd name="T49" fmla="*/ 14604 h 14623"/>
              <a:gd name="T50" fmla="*/ 2938 w 17154"/>
              <a:gd name="T51" fmla="*/ 14587 h 14623"/>
              <a:gd name="T52" fmla="*/ 1977 w 17154"/>
              <a:gd name="T53" fmla="*/ 14287 h 14623"/>
              <a:gd name="T54" fmla="*/ 1174 w 17154"/>
              <a:gd name="T55" fmla="*/ 13704 h 14623"/>
              <a:gd name="T56" fmla="*/ 556 w 17154"/>
              <a:gd name="T57" fmla="*/ 12883 h 14623"/>
              <a:gd name="T58" fmla="*/ 150 w 17154"/>
              <a:gd name="T59" fmla="*/ 11833 h 14623"/>
              <a:gd name="T60" fmla="*/ 8295 w 17154"/>
              <a:gd name="T61" fmla="*/ 10810 h 14623"/>
              <a:gd name="T62" fmla="*/ 8409 w 17154"/>
              <a:gd name="T63" fmla="*/ 8850 h 14623"/>
              <a:gd name="T64" fmla="*/ 9105 w 17154"/>
              <a:gd name="T65" fmla="*/ 6610 h 14623"/>
              <a:gd name="T66" fmla="*/ 10429 w 17154"/>
              <a:gd name="T67" fmla="*/ 4510 h 14623"/>
              <a:gd name="T68" fmla="*/ 12397 w 17154"/>
              <a:gd name="T69" fmla="*/ 2568 h 14623"/>
              <a:gd name="T70" fmla="*/ 15018 w 17154"/>
              <a:gd name="T71" fmla="*/ 812 h 14623"/>
              <a:gd name="T72" fmla="*/ 16827 w 17154"/>
              <a:gd name="T73" fmla="*/ 1077 h 14623"/>
              <a:gd name="T74" fmla="*/ 14894 w 17154"/>
              <a:gd name="T75" fmla="*/ 2136 h 14623"/>
              <a:gd name="T76" fmla="*/ 13094 w 17154"/>
              <a:gd name="T77" fmla="*/ 3433 h 14623"/>
              <a:gd name="T78" fmla="*/ 11585 w 17154"/>
              <a:gd name="T79" fmla="*/ 4880 h 14623"/>
              <a:gd name="T80" fmla="*/ 10535 w 17154"/>
              <a:gd name="T81" fmla="*/ 6354 h 14623"/>
              <a:gd name="T82" fmla="*/ 10103 w 17154"/>
              <a:gd name="T83" fmla="*/ 7765 h 14623"/>
              <a:gd name="T84" fmla="*/ 10147 w 17154"/>
              <a:gd name="T85" fmla="*/ 8268 h 14623"/>
              <a:gd name="T86" fmla="*/ 10385 w 17154"/>
              <a:gd name="T87" fmla="*/ 8365 h 14623"/>
              <a:gd name="T88" fmla="*/ 11576 w 17154"/>
              <a:gd name="T89" fmla="*/ 8197 h 14623"/>
              <a:gd name="T90" fmla="*/ 12494 w 17154"/>
              <a:gd name="T91" fmla="*/ 8250 h 14623"/>
              <a:gd name="T92" fmla="*/ 13412 w 17154"/>
              <a:gd name="T93" fmla="*/ 8577 h 14623"/>
              <a:gd name="T94" fmla="*/ 14153 w 17154"/>
              <a:gd name="T95" fmla="*/ 9124 h 14623"/>
              <a:gd name="T96" fmla="*/ 14682 w 17154"/>
              <a:gd name="T97" fmla="*/ 9848 h 14623"/>
              <a:gd name="T98" fmla="*/ 14982 w 17154"/>
              <a:gd name="T99" fmla="*/ 10704 h 14623"/>
              <a:gd name="T100" fmla="*/ 15035 w 17154"/>
              <a:gd name="T101" fmla="*/ 11498 h 14623"/>
              <a:gd name="T102" fmla="*/ 14859 w 17154"/>
              <a:gd name="T103" fmla="*/ 12478 h 14623"/>
              <a:gd name="T104" fmla="*/ 14444 w 17154"/>
              <a:gd name="T105" fmla="*/ 13316 h 14623"/>
              <a:gd name="T106" fmla="*/ 13800 w 17154"/>
              <a:gd name="T107" fmla="*/ 13978 h 14623"/>
              <a:gd name="T108" fmla="*/ 12953 w 17154"/>
              <a:gd name="T109" fmla="*/ 14428 h 14623"/>
              <a:gd name="T110" fmla="*/ 11929 w 17154"/>
              <a:gd name="T111" fmla="*/ 14622 h 14623"/>
              <a:gd name="T112" fmla="*/ 11056 w 17154"/>
              <a:gd name="T113" fmla="*/ 14551 h 14623"/>
              <a:gd name="T114" fmla="*/ 10120 w 17154"/>
              <a:gd name="T115" fmla="*/ 14207 h 14623"/>
              <a:gd name="T116" fmla="*/ 9344 w 17154"/>
              <a:gd name="T117" fmla="*/ 13589 h 14623"/>
              <a:gd name="T118" fmla="*/ 8761 w 17154"/>
              <a:gd name="T119" fmla="*/ 12725 h 14623"/>
              <a:gd name="T120" fmla="*/ 8392 w 17154"/>
              <a:gd name="T121" fmla="*/ 11639 h 146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7154" h="14623">
                <a:moveTo>
                  <a:pt x="9" y="10810"/>
                </a:moveTo>
                <a:lnTo>
                  <a:pt x="9" y="10810"/>
                </a:lnTo>
                <a:lnTo>
                  <a:pt x="0" y="10412"/>
                </a:lnTo>
                <a:lnTo>
                  <a:pt x="0" y="10015"/>
                </a:lnTo>
                <a:lnTo>
                  <a:pt x="26" y="9627"/>
                </a:lnTo>
                <a:lnTo>
                  <a:pt x="62" y="9239"/>
                </a:lnTo>
                <a:lnTo>
                  <a:pt x="115" y="8850"/>
                </a:lnTo>
                <a:lnTo>
                  <a:pt x="185" y="8471"/>
                </a:lnTo>
                <a:lnTo>
                  <a:pt x="274" y="8092"/>
                </a:lnTo>
                <a:lnTo>
                  <a:pt x="379" y="7712"/>
                </a:lnTo>
                <a:lnTo>
                  <a:pt x="503" y="7341"/>
                </a:lnTo>
                <a:lnTo>
                  <a:pt x="644" y="6972"/>
                </a:lnTo>
                <a:lnTo>
                  <a:pt x="803" y="6610"/>
                </a:lnTo>
                <a:lnTo>
                  <a:pt x="979" y="6248"/>
                </a:lnTo>
                <a:lnTo>
                  <a:pt x="1174" y="5895"/>
                </a:lnTo>
                <a:lnTo>
                  <a:pt x="1385" y="5542"/>
                </a:lnTo>
                <a:lnTo>
                  <a:pt x="1606" y="5189"/>
                </a:lnTo>
                <a:lnTo>
                  <a:pt x="1853" y="4845"/>
                </a:lnTo>
                <a:lnTo>
                  <a:pt x="2118" y="4510"/>
                </a:lnTo>
                <a:lnTo>
                  <a:pt x="2400" y="4174"/>
                </a:lnTo>
                <a:lnTo>
                  <a:pt x="2700" y="3848"/>
                </a:lnTo>
                <a:lnTo>
                  <a:pt x="3018" y="3521"/>
                </a:lnTo>
                <a:lnTo>
                  <a:pt x="3353" y="3195"/>
                </a:lnTo>
                <a:lnTo>
                  <a:pt x="3706" y="2877"/>
                </a:lnTo>
                <a:lnTo>
                  <a:pt x="4086" y="2568"/>
                </a:lnTo>
                <a:lnTo>
                  <a:pt x="4474" y="2259"/>
                </a:lnTo>
                <a:lnTo>
                  <a:pt x="4889" y="1959"/>
                </a:lnTo>
                <a:lnTo>
                  <a:pt x="5312" y="1668"/>
                </a:lnTo>
                <a:lnTo>
                  <a:pt x="5762" y="1377"/>
                </a:lnTo>
                <a:lnTo>
                  <a:pt x="6230" y="1085"/>
                </a:lnTo>
                <a:lnTo>
                  <a:pt x="6715" y="812"/>
                </a:lnTo>
                <a:lnTo>
                  <a:pt x="7227" y="538"/>
                </a:lnTo>
                <a:lnTo>
                  <a:pt x="7748" y="265"/>
                </a:lnTo>
                <a:lnTo>
                  <a:pt x="8295" y="0"/>
                </a:lnTo>
                <a:lnTo>
                  <a:pt x="8858" y="927"/>
                </a:lnTo>
                <a:lnTo>
                  <a:pt x="8858" y="927"/>
                </a:lnTo>
                <a:lnTo>
                  <a:pt x="8542" y="1077"/>
                </a:lnTo>
                <a:lnTo>
                  <a:pt x="8215" y="1227"/>
                </a:lnTo>
                <a:lnTo>
                  <a:pt x="7889" y="1394"/>
                </a:lnTo>
                <a:lnTo>
                  <a:pt x="7562" y="1562"/>
                </a:lnTo>
                <a:lnTo>
                  <a:pt x="7236" y="1747"/>
                </a:lnTo>
                <a:lnTo>
                  <a:pt x="6918" y="1933"/>
                </a:lnTo>
                <a:lnTo>
                  <a:pt x="6600" y="2136"/>
                </a:lnTo>
                <a:lnTo>
                  <a:pt x="6283" y="2339"/>
                </a:lnTo>
                <a:lnTo>
                  <a:pt x="5974" y="2542"/>
                </a:lnTo>
                <a:lnTo>
                  <a:pt x="5665" y="2762"/>
                </a:lnTo>
                <a:lnTo>
                  <a:pt x="5365" y="2983"/>
                </a:lnTo>
                <a:lnTo>
                  <a:pt x="5074" y="3203"/>
                </a:lnTo>
                <a:lnTo>
                  <a:pt x="4783" y="3433"/>
                </a:lnTo>
                <a:lnTo>
                  <a:pt x="4509" y="3671"/>
                </a:lnTo>
                <a:lnTo>
                  <a:pt x="4236" y="3909"/>
                </a:lnTo>
                <a:lnTo>
                  <a:pt x="3980" y="4148"/>
                </a:lnTo>
                <a:lnTo>
                  <a:pt x="3733" y="4386"/>
                </a:lnTo>
                <a:lnTo>
                  <a:pt x="3494" y="4633"/>
                </a:lnTo>
                <a:lnTo>
                  <a:pt x="3265" y="4880"/>
                </a:lnTo>
                <a:lnTo>
                  <a:pt x="3053" y="5127"/>
                </a:lnTo>
                <a:lnTo>
                  <a:pt x="2850" y="5374"/>
                </a:lnTo>
                <a:lnTo>
                  <a:pt x="2665" y="5622"/>
                </a:lnTo>
                <a:lnTo>
                  <a:pt x="2497" y="5869"/>
                </a:lnTo>
                <a:lnTo>
                  <a:pt x="2338" y="6116"/>
                </a:lnTo>
                <a:lnTo>
                  <a:pt x="2197" y="6354"/>
                </a:lnTo>
                <a:lnTo>
                  <a:pt x="2082" y="6601"/>
                </a:lnTo>
                <a:lnTo>
                  <a:pt x="1977" y="6839"/>
                </a:lnTo>
                <a:lnTo>
                  <a:pt x="1888" y="7078"/>
                </a:lnTo>
                <a:lnTo>
                  <a:pt x="1827" y="7307"/>
                </a:lnTo>
                <a:lnTo>
                  <a:pt x="1782" y="7536"/>
                </a:lnTo>
                <a:lnTo>
                  <a:pt x="1756" y="7765"/>
                </a:lnTo>
                <a:lnTo>
                  <a:pt x="1756" y="7871"/>
                </a:lnTo>
                <a:lnTo>
                  <a:pt x="1756" y="7986"/>
                </a:lnTo>
                <a:lnTo>
                  <a:pt x="1756" y="7986"/>
                </a:lnTo>
                <a:lnTo>
                  <a:pt x="1774" y="8100"/>
                </a:lnTo>
                <a:lnTo>
                  <a:pt x="1800" y="8197"/>
                </a:lnTo>
                <a:lnTo>
                  <a:pt x="1835" y="8268"/>
                </a:lnTo>
                <a:lnTo>
                  <a:pt x="1853" y="8294"/>
                </a:lnTo>
                <a:lnTo>
                  <a:pt x="1880" y="8321"/>
                </a:lnTo>
                <a:lnTo>
                  <a:pt x="1906" y="8339"/>
                </a:lnTo>
                <a:lnTo>
                  <a:pt x="1941" y="8347"/>
                </a:lnTo>
                <a:lnTo>
                  <a:pt x="2012" y="8365"/>
                </a:lnTo>
                <a:lnTo>
                  <a:pt x="2091" y="8365"/>
                </a:lnTo>
                <a:lnTo>
                  <a:pt x="2188" y="8356"/>
                </a:lnTo>
                <a:lnTo>
                  <a:pt x="2427" y="8312"/>
                </a:lnTo>
                <a:lnTo>
                  <a:pt x="2718" y="8259"/>
                </a:lnTo>
                <a:lnTo>
                  <a:pt x="2894" y="8233"/>
                </a:lnTo>
                <a:lnTo>
                  <a:pt x="3080" y="8206"/>
                </a:lnTo>
                <a:lnTo>
                  <a:pt x="3283" y="8197"/>
                </a:lnTo>
                <a:lnTo>
                  <a:pt x="3512" y="8189"/>
                </a:lnTo>
                <a:lnTo>
                  <a:pt x="3512" y="8189"/>
                </a:lnTo>
                <a:lnTo>
                  <a:pt x="3688" y="8189"/>
                </a:lnTo>
                <a:lnTo>
                  <a:pt x="3856" y="8206"/>
                </a:lnTo>
                <a:lnTo>
                  <a:pt x="4024" y="8224"/>
                </a:lnTo>
                <a:lnTo>
                  <a:pt x="4191" y="8250"/>
                </a:lnTo>
                <a:lnTo>
                  <a:pt x="4350" y="8286"/>
                </a:lnTo>
                <a:lnTo>
                  <a:pt x="4509" y="8330"/>
                </a:lnTo>
                <a:lnTo>
                  <a:pt x="4659" y="8383"/>
                </a:lnTo>
                <a:lnTo>
                  <a:pt x="4809" y="8436"/>
                </a:lnTo>
                <a:lnTo>
                  <a:pt x="4950" y="8506"/>
                </a:lnTo>
                <a:lnTo>
                  <a:pt x="5091" y="8577"/>
                </a:lnTo>
                <a:lnTo>
                  <a:pt x="5224" y="8647"/>
                </a:lnTo>
                <a:lnTo>
                  <a:pt x="5356" y="8736"/>
                </a:lnTo>
                <a:lnTo>
                  <a:pt x="5480" y="8824"/>
                </a:lnTo>
                <a:lnTo>
                  <a:pt x="5594" y="8912"/>
                </a:lnTo>
                <a:lnTo>
                  <a:pt x="5709" y="9018"/>
                </a:lnTo>
                <a:lnTo>
                  <a:pt x="5815" y="9124"/>
                </a:lnTo>
                <a:lnTo>
                  <a:pt x="5921" y="9230"/>
                </a:lnTo>
                <a:lnTo>
                  <a:pt x="6018" y="9345"/>
                </a:lnTo>
                <a:lnTo>
                  <a:pt x="6106" y="9468"/>
                </a:lnTo>
                <a:lnTo>
                  <a:pt x="6195" y="9592"/>
                </a:lnTo>
                <a:lnTo>
                  <a:pt x="6274" y="9715"/>
                </a:lnTo>
                <a:lnTo>
                  <a:pt x="6345" y="9848"/>
                </a:lnTo>
                <a:lnTo>
                  <a:pt x="6406" y="9980"/>
                </a:lnTo>
                <a:lnTo>
                  <a:pt x="6468" y="10121"/>
                </a:lnTo>
                <a:lnTo>
                  <a:pt x="6521" y="10262"/>
                </a:lnTo>
                <a:lnTo>
                  <a:pt x="6565" y="10404"/>
                </a:lnTo>
                <a:lnTo>
                  <a:pt x="6609" y="10554"/>
                </a:lnTo>
                <a:lnTo>
                  <a:pt x="6645" y="10704"/>
                </a:lnTo>
                <a:lnTo>
                  <a:pt x="6671" y="10863"/>
                </a:lnTo>
                <a:lnTo>
                  <a:pt x="6689" y="11013"/>
                </a:lnTo>
                <a:lnTo>
                  <a:pt x="6697" y="11171"/>
                </a:lnTo>
                <a:lnTo>
                  <a:pt x="6697" y="11330"/>
                </a:lnTo>
                <a:lnTo>
                  <a:pt x="6697" y="11330"/>
                </a:lnTo>
                <a:lnTo>
                  <a:pt x="6697" y="11498"/>
                </a:lnTo>
                <a:lnTo>
                  <a:pt x="6689" y="11674"/>
                </a:lnTo>
                <a:lnTo>
                  <a:pt x="6671" y="11842"/>
                </a:lnTo>
                <a:lnTo>
                  <a:pt x="6645" y="12001"/>
                </a:lnTo>
                <a:lnTo>
                  <a:pt x="6609" y="12160"/>
                </a:lnTo>
                <a:lnTo>
                  <a:pt x="6574" y="12319"/>
                </a:lnTo>
                <a:lnTo>
                  <a:pt x="6530" y="12478"/>
                </a:lnTo>
                <a:lnTo>
                  <a:pt x="6477" y="12628"/>
                </a:lnTo>
                <a:lnTo>
                  <a:pt x="6415" y="12769"/>
                </a:lnTo>
                <a:lnTo>
                  <a:pt x="6353" y="12910"/>
                </a:lnTo>
                <a:lnTo>
                  <a:pt x="6283" y="13051"/>
                </a:lnTo>
                <a:lnTo>
                  <a:pt x="6203" y="13184"/>
                </a:lnTo>
                <a:lnTo>
                  <a:pt x="6124" y="13316"/>
                </a:lnTo>
                <a:lnTo>
                  <a:pt x="6027" y="13439"/>
                </a:lnTo>
                <a:lnTo>
                  <a:pt x="5930" y="13554"/>
                </a:lnTo>
                <a:lnTo>
                  <a:pt x="5833" y="13669"/>
                </a:lnTo>
                <a:lnTo>
                  <a:pt x="5727" y="13784"/>
                </a:lnTo>
                <a:lnTo>
                  <a:pt x="5612" y="13881"/>
                </a:lnTo>
                <a:lnTo>
                  <a:pt x="5489" y="13978"/>
                </a:lnTo>
                <a:lnTo>
                  <a:pt x="5365" y="14066"/>
                </a:lnTo>
                <a:lnTo>
                  <a:pt x="5233" y="14154"/>
                </a:lnTo>
                <a:lnTo>
                  <a:pt x="5100" y="14234"/>
                </a:lnTo>
                <a:lnTo>
                  <a:pt x="4959" y="14304"/>
                </a:lnTo>
                <a:lnTo>
                  <a:pt x="4809" y="14366"/>
                </a:lnTo>
                <a:lnTo>
                  <a:pt x="4659" y="14428"/>
                </a:lnTo>
                <a:lnTo>
                  <a:pt x="4500" y="14481"/>
                </a:lnTo>
                <a:lnTo>
                  <a:pt x="4341" y="14525"/>
                </a:lnTo>
                <a:lnTo>
                  <a:pt x="4174" y="14560"/>
                </a:lnTo>
                <a:lnTo>
                  <a:pt x="3997" y="14587"/>
                </a:lnTo>
                <a:lnTo>
                  <a:pt x="3821" y="14604"/>
                </a:lnTo>
                <a:lnTo>
                  <a:pt x="3644" y="14622"/>
                </a:lnTo>
                <a:lnTo>
                  <a:pt x="3459" y="14622"/>
                </a:lnTo>
                <a:lnTo>
                  <a:pt x="3459" y="14622"/>
                </a:lnTo>
                <a:lnTo>
                  <a:pt x="3283" y="14622"/>
                </a:lnTo>
                <a:lnTo>
                  <a:pt x="3106" y="14604"/>
                </a:lnTo>
                <a:lnTo>
                  <a:pt x="2938" y="14587"/>
                </a:lnTo>
                <a:lnTo>
                  <a:pt x="2762" y="14551"/>
                </a:lnTo>
                <a:lnTo>
                  <a:pt x="2603" y="14516"/>
                </a:lnTo>
                <a:lnTo>
                  <a:pt x="2444" y="14472"/>
                </a:lnTo>
                <a:lnTo>
                  <a:pt x="2285" y="14419"/>
                </a:lnTo>
                <a:lnTo>
                  <a:pt x="2127" y="14357"/>
                </a:lnTo>
                <a:lnTo>
                  <a:pt x="1977" y="14287"/>
                </a:lnTo>
                <a:lnTo>
                  <a:pt x="1835" y="14207"/>
                </a:lnTo>
                <a:lnTo>
                  <a:pt x="1694" y="14119"/>
                </a:lnTo>
                <a:lnTo>
                  <a:pt x="1553" y="14031"/>
                </a:lnTo>
                <a:lnTo>
                  <a:pt x="1421" y="13925"/>
                </a:lnTo>
                <a:lnTo>
                  <a:pt x="1297" y="13819"/>
                </a:lnTo>
                <a:lnTo>
                  <a:pt x="1174" y="13704"/>
                </a:lnTo>
                <a:lnTo>
                  <a:pt x="1059" y="13589"/>
                </a:lnTo>
                <a:lnTo>
                  <a:pt x="944" y="13457"/>
                </a:lnTo>
                <a:lnTo>
                  <a:pt x="838" y="13325"/>
                </a:lnTo>
                <a:lnTo>
                  <a:pt x="741" y="13184"/>
                </a:lnTo>
                <a:lnTo>
                  <a:pt x="644" y="13034"/>
                </a:lnTo>
                <a:lnTo>
                  <a:pt x="556" y="12883"/>
                </a:lnTo>
                <a:lnTo>
                  <a:pt x="468" y="12725"/>
                </a:lnTo>
                <a:lnTo>
                  <a:pt x="397" y="12557"/>
                </a:lnTo>
                <a:lnTo>
                  <a:pt x="326" y="12389"/>
                </a:lnTo>
                <a:lnTo>
                  <a:pt x="256" y="12213"/>
                </a:lnTo>
                <a:lnTo>
                  <a:pt x="203" y="12027"/>
                </a:lnTo>
                <a:lnTo>
                  <a:pt x="150" y="11833"/>
                </a:lnTo>
                <a:lnTo>
                  <a:pt x="106" y="11639"/>
                </a:lnTo>
                <a:lnTo>
                  <a:pt x="71" y="11445"/>
                </a:lnTo>
                <a:lnTo>
                  <a:pt x="44" y="11242"/>
                </a:lnTo>
                <a:lnTo>
                  <a:pt x="18" y="11030"/>
                </a:lnTo>
                <a:lnTo>
                  <a:pt x="9" y="10810"/>
                </a:lnTo>
                <a:close/>
                <a:moveTo>
                  <a:pt x="8295" y="10810"/>
                </a:moveTo>
                <a:lnTo>
                  <a:pt x="8295" y="10810"/>
                </a:lnTo>
                <a:lnTo>
                  <a:pt x="8286" y="10412"/>
                </a:lnTo>
                <a:lnTo>
                  <a:pt x="8295" y="10015"/>
                </a:lnTo>
                <a:lnTo>
                  <a:pt x="8312" y="9627"/>
                </a:lnTo>
                <a:lnTo>
                  <a:pt x="8356" y="9239"/>
                </a:lnTo>
                <a:lnTo>
                  <a:pt x="8409" y="8850"/>
                </a:lnTo>
                <a:lnTo>
                  <a:pt x="8480" y="8471"/>
                </a:lnTo>
                <a:lnTo>
                  <a:pt x="8568" y="8092"/>
                </a:lnTo>
                <a:lnTo>
                  <a:pt x="8682" y="7712"/>
                </a:lnTo>
                <a:lnTo>
                  <a:pt x="8805" y="7341"/>
                </a:lnTo>
                <a:lnTo>
                  <a:pt x="8947" y="6972"/>
                </a:lnTo>
                <a:lnTo>
                  <a:pt x="9105" y="6610"/>
                </a:lnTo>
                <a:lnTo>
                  <a:pt x="9282" y="6248"/>
                </a:lnTo>
                <a:lnTo>
                  <a:pt x="9476" y="5895"/>
                </a:lnTo>
                <a:lnTo>
                  <a:pt x="9688" y="5542"/>
                </a:lnTo>
                <a:lnTo>
                  <a:pt x="9917" y="5189"/>
                </a:lnTo>
                <a:lnTo>
                  <a:pt x="10164" y="4845"/>
                </a:lnTo>
                <a:lnTo>
                  <a:pt x="10429" y="4510"/>
                </a:lnTo>
                <a:lnTo>
                  <a:pt x="10711" y="4174"/>
                </a:lnTo>
                <a:lnTo>
                  <a:pt x="11011" y="3848"/>
                </a:lnTo>
                <a:lnTo>
                  <a:pt x="11329" y="3521"/>
                </a:lnTo>
                <a:lnTo>
                  <a:pt x="11664" y="3195"/>
                </a:lnTo>
                <a:lnTo>
                  <a:pt x="12017" y="2877"/>
                </a:lnTo>
                <a:lnTo>
                  <a:pt x="12397" y="2568"/>
                </a:lnTo>
                <a:lnTo>
                  <a:pt x="12785" y="2259"/>
                </a:lnTo>
                <a:lnTo>
                  <a:pt x="13191" y="1959"/>
                </a:lnTo>
                <a:lnTo>
                  <a:pt x="13623" y="1668"/>
                </a:lnTo>
                <a:lnTo>
                  <a:pt x="14065" y="1377"/>
                </a:lnTo>
                <a:lnTo>
                  <a:pt x="14532" y="1085"/>
                </a:lnTo>
                <a:lnTo>
                  <a:pt x="15018" y="812"/>
                </a:lnTo>
                <a:lnTo>
                  <a:pt x="15521" y="538"/>
                </a:lnTo>
                <a:lnTo>
                  <a:pt x="16041" y="265"/>
                </a:lnTo>
                <a:lnTo>
                  <a:pt x="16588" y="0"/>
                </a:lnTo>
                <a:lnTo>
                  <a:pt x="17153" y="927"/>
                </a:lnTo>
                <a:lnTo>
                  <a:pt x="17153" y="927"/>
                </a:lnTo>
                <a:lnTo>
                  <a:pt x="16827" y="1077"/>
                </a:lnTo>
                <a:lnTo>
                  <a:pt x="16500" y="1227"/>
                </a:lnTo>
                <a:lnTo>
                  <a:pt x="16174" y="1394"/>
                </a:lnTo>
                <a:lnTo>
                  <a:pt x="15856" y="1562"/>
                </a:lnTo>
                <a:lnTo>
                  <a:pt x="15529" y="1747"/>
                </a:lnTo>
                <a:lnTo>
                  <a:pt x="15212" y="1933"/>
                </a:lnTo>
                <a:lnTo>
                  <a:pt x="14894" y="2136"/>
                </a:lnTo>
                <a:lnTo>
                  <a:pt x="14576" y="2339"/>
                </a:lnTo>
                <a:lnTo>
                  <a:pt x="14268" y="2542"/>
                </a:lnTo>
                <a:lnTo>
                  <a:pt x="13968" y="2762"/>
                </a:lnTo>
                <a:lnTo>
                  <a:pt x="13667" y="2983"/>
                </a:lnTo>
                <a:lnTo>
                  <a:pt x="13376" y="3203"/>
                </a:lnTo>
                <a:lnTo>
                  <a:pt x="13094" y="3433"/>
                </a:lnTo>
                <a:lnTo>
                  <a:pt x="12812" y="3671"/>
                </a:lnTo>
                <a:lnTo>
                  <a:pt x="12547" y="3909"/>
                </a:lnTo>
                <a:lnTo>
                  <a:pt x="12291" y="4148"/>
                </a:lnTo>
                <a:lnTo>
                  <a:pt x="12044" y="4386"/>
                </a:lnTo>
                <a:lnTo>
                  <a:pt x="11806" y="4633"/>
                </a:lnTo>
                <a:lnTo>
                  <a:pt x="11585" y="4880"/>
                </a:lnTo>
                <a:lnTo>
                  <a:pt x="11373" y="5127"/>
                </a:lnTo>
                <a:lnTo>
                  <a:pt x="11179" y="5374"/>
                </a:lnTo>
                <a:lnTo>
                  <a:pt x="10994" y="5622"/>
                </a:lnTo>
                <a:lnTo>
                  <a:pt x="10826" y="5869"/>
                </a:lnTo>
                <a:lnTo>
                  <a:pt x="10667" y="6116"/>
                </a:lnTo>
                <a:lnTo>
                  <a:pt x="10535" y="6354"/>
                </a:lnTo>
                <a:lnTo>
                  <a:pt x="10411" y="6601"/>
                </a:lnTo>
                <a:lnTo>
                  <a:pt x="10314" y="6839"/>
                </a:lnTo>
                <a:lnTo>
                  <a:pt x="10226" y="7078"/>
                </a:lnTo>
                <a:lnTo>
                  <a:pt x="10164" y="7307"/>
                </a:lnTo>
                <a:lnTo>
                  <a:pt x="10120" y="7536"/>
                </a:lnTo>
                <a:lnTo>
                  <a:pt x="10103" y="7765"/>
                </a:lnTo>
                <a:lnTo>
                  <a:pt x="10094" y="7871"/>
                </a:lnTo>
                <a:lnTo>
                  <a:pt x="10094" y="7986"/>
                </a:lnTo>
                <a:lnTo>
                  <a:pt x="10094" y="7986"/>
                </a:lnTo>
                <a:lnTo>
                  <a:pt x="10103" y="8100"/>
                </a:lnTo>
                <a:lnTo>
                  <a:pt x="10120" y="8197"/>
                </a:lnTo>
                <a:lnTo>
                  <a:pt x="10147" y="8268"/>
                </a:lnTo>
                <a:lnTo>
                  <a:pt x="10164" y="8294"/>
                </a:lnTo>
                <a:lnTo>
                  <a:pt x="10191" y="8321"/>
                </a:lnTo>
                <a:lnTo>
                  <a:pt x="10217" y="8339"/>
                </a:lnTo>
                <a:lnTo>
                  <a:pt x="10244" y="8347"/>
                </a:lnTo>
                <a:lnTo>
                  <a:pt x="10306" y="8365"/>
                </a:lnTo>
                <a:lnTo>
                  <a:pt x="10385" y="8365"/>
                </a:lnTo>
                <a:lnTo>
                  <a:pt x="10482" y="8356"/>
                </a:lnTo>
                <a:lnTo>
                  <a:pt x="10711" y="8312"/>
                </a:lnTo>
                <a:lnTo>
                  <a:pt x="11011" y="8259"/>
                </a:lnTo>
                <a:lnTo>
                  <a:pt x="11179" y="8233"/>
                </a:lnTo>
                <a:lnTo>
                  <a:pt x="11364" y="8206"/>
                </a:lnTo>
                <a:lnTo>
                  <a:pt x="11576" y="8197"/>
                </a:lnTo>
                <a:lnTo>
                  <a:pt x="11797" y="8189"/>
                </a:lnTo>
                <a:lnTo>
                  <a:pt x="11797" y="8189"/>
                </a:lnTo>
                <a:lnTo>
                  <a:pt x="11973" y="8189"/>
                </a:lnTo>
                <a:lnTo>
                  <a:pt x="12159" y="8206"/>
                </a:lnTo>
                <a:lnTo>
                  <a:pt x="12326" y="8224"/>
                </a:lnTo>
                <a:lnTo>
                  <a:pt x="12494" y="8250"/>
                </a:lnTo>
                <a:lnTo>
                  <a:pt x="12662" y="8286"/>
                </a:lnTo>
                <a:lnTo>
                  <a:pt x="12820" y="8330"/>
                </a:lnTo>
                <a:lnTo>
                  <a:pt x="12979" y="8383"/>
                </a:lnTo>
                <a:lnTo>
                  <a:pt x="13129" y="8436"/>
                </a:lnTo>
                <a:lnTo>
                  <a:pt x="13270" y="8506"/>
                </a:lnTo>
                <a:lnTo>
                  <a:pt x="13412" y="8577"/>
                </a:lnTo>
                <a:lnTo>
                  <a:pt x="13553" y="8647"/>
                </a:lnTo>
                <a:lnTo>
                  <a:pt x="13685" y="8736"/>
                </a:lnTo>
                <a:lnTo>
                  <a:pt x="13809" y="8824"/>
                </a:lnTo>
                <a:lnTo>
                  <a:pt x="13932" y="8912"/>
                </a:lnTo>
                <a:lnTo>
                  <a:pt x="14038" y="9018"/>
                </a:lnTo>
                <a:lnTo>
                  <a:pt x="14153" y="9124"/>
                </a:lnTo>
                <a:lnTo>
                  <a:pt x="14259" y="9230"/>
                </a:lnTo>
                <a:lnTo>
                  <a:pt x="14356" y="9345"/>
                </a:lnTo>
                <a:lnTo>
                  <a:pt x="14444" y="9468"/>
                </a:lnTo>
                <a:lnTo>
                  <a:pt x="14532" y="9592"/>
                </a:lnTo>
                <a:lnTo>
                  <a:pt x="14612" y="9715"/>
                </a:lnTo>
                <a:lnTo>
                  <a:pt x="14682" y="9848"/>
                </a:lnTo>
                <a:lnTo>
                  <a:pt x="14744" y="9980"/>
                </a:lnTo>
                <a:lnTo>
                  <a:pt x="14806" y="10121"/>
                </a:lnTo>
                <a:lnTo>
                  <a:pt x="14859" y="10262"/>
                </a:lnTo>
                <a:lnTo>
                  <a:pt x="14912" y="10404"/>
                </a:lnTo>
                <a:lnTo>
                  <a:pt x="14947" y="10554"/>
                </a:lnTo>
                <a:lnTo>
                  <a:pt x="14982" y="10704"/>
                </a:lnTo>
                <a:lnTo>
                  <a:pt x="15009" y="10863"/>
                </a:lnTo>
                <a:lnTo>
                  <a:pt x="15026" y="11013"/>
                </a:lnTo>
                <a:lnTo>
                  <a:pt x="15035" y="11171"/>
                </a:lnTo>
                <a:lnTo>
                  <a:pt x="15035" y="11330"/>
                </a:lnTo>
                <a:lnTo>
                  <a:pt x="15035" y="11330"/>
                </a:lnTo>
                <a:lnTo>
                  <a:pt x="15035" y="11498"/>
                </a:lnTo>
                <a:lnTo>
                  <a:pt x="15026" y="11674"/>
                </a:lnTo>
                <a:lnTo>
                  <a:pt x="15009" y="11842"/>
                </a:lnTo>
                <a:lnTo>
                  <a:pt x="14982" y="12001"/>
                </a:lnTo>
                <a:lnTo>
                  <a:pt x="14947" y="12160"/>
                </a:lnTo>
                <a:lnTo>
                  <a:pt x="14912" y="12319"/>
                </a:lnTo>
                <a:lnTo>
                  <a:pt x="14859" y="12478"/>
                </a:lnTo>
                <a:lnTo>
                  <a:pt x="14806" y="12628"/>
                </a:lnTo>
                <a:lnTo>
                  <a:pt x="14744" y="12769"/>
                </a:lnTo>
                <a:lnTo>
                  <a:pt x="14682" y="12910"/>
                </a:lnTo>
                <a:lnTo>
                  <a:pt x="14603" y="13051"/>
                </a:lnTo>
                <a:lnTo>
                  <a:pt x="14523" y="13184"/>
                </a:lnTo>
                <a:lnTo>
                  <a:pt x="14444" y="13316"/>
                </a:lnTo>
                <a:lnTo>
                  <a:pt x="14347" y="13439"/>
                </a:lnTo>
                <a:lnTo>
                  <a:pt x="14250" y="13554"/>
                </a:lnTo>
                <a:lnTo>
                  <a:pt x="14144" y="13669"/>
                </a:lnTo>
                <a:lnTo>
                  <a:pt x="14038" y="13784"/>
                </a:lnTo>
                <a:lnTo>
                  <a:pt x="13915" y="13881"/>
                </a:lnTo>
                <a:lnTo>
                  <a:pt x="13800" y="13978"/>
                </a:lnTo>
                <a:lnTo>
                  <a:pt x="13667" y="14066"/>
                </a:lnTo>
                <a:lnTo>
                  <a:pt x="13535" y="14154"/>
                </a:lnTo>
                <a:lnTo>
                  <a:pt x="13403" y="14234"/>
                </a:lnTo>
                <a:lnTo>
                  <a:pt x="13253" y="14304"/>
                </a:lnTo>
                <a:lnTo>
                  <a:pt x="13103" y="14366"/>
                </a:lnTo>
                <a:lnTo>
                  <a:pt x="12953" y="14428"/>
                </a:lnTo>
                <a:lnTo>
                  <a:pt x="12794" y="14481"/>
                </a:lnTo>
                <a:lnTo>
                  <a:pt x="12635" y="14525"/>
                </a:lnTo>
                <a:lnTo>
                  <a:pt x="12459" y="14560"/>
                </a:lnTo>
                <a:lnTo>
                  <a:pt x="12291" y="14587"/>
                </a:lnTo>
                <a:lnTo>
                  <a:pt x="12114" y="14604"/>
                </a:lnTo>
                <a:lnTo>
                  <a:pt x="11929" y="14622"/>
                </a:lnTo>
                <a:lnTo>
                  <a:pt x="11744" y="14622"/>
                </a:lnTo>
                <a:lnTo>
                  <a:pt x="11744" y="14622"/>
                </a:lnTo>
                <a:lnTo>
                  <a:pt x="11567" y="14622"/>
                </a:lnTo>
                <a:lnTo>
                  <a:pt x="11391" y="14604"/>
                </a:lnTo>
                <a:lnTo>
                  <a:pt x="11223" y="14587"/>
                </a:lnTo>
                <a:lnTo>
                  <a:pt x="11056" y="14551"/>
                </a:lnTo>
                <a:lnTo>
                  <a:pt x="10888" y="14516"/>
                </a:lnTo>
                <a:lnTo>
                  <a:pt x="10729" y="14472"/>
                </a:lnTo>
                <a:lnTo>
                  <a:pt x="10570" y="14419"/>
                </a:lnTo>
                <a:lnTo>
                  <a:pt x="10420" y="14357"/>
                </a:lnTo>
                <a:lnTo>
                  <a:pt x="10270" y="14287"/>
                </a:lnTo>
                <a:lnTo>
                  <a:pt x="10120" y="14207"/>
                </a:lnTo>
                <a:lnTo>
                  <a:pt x="9979" y="14119"/>
                </a:lnTo>
                <a:lnTo>
                  <a:pt x="9847" y="14031"/>
                </a:lnTo>
                <a:lnTo>
                  <a:pt x="9714" y="13925"/>
                </a:lnTo>
                <a:lnTo>
                  <a:pt x="9582" y="13819"/>
                </a:lnTo>
                <a:lnTo>
                  <a:pt x="9458" y="13704"/>
                </a:lnTo>
                <a:lnTo>
                  <a:pt x="9344" y="13589"/>
                </a:lnTo>
                <a:lnTo>
                  <a:pt x="9229" y="13457"/>
                </a:lnTo>
                <a:lnTo>
                  <a:pt x="9123" y="13325"/>
                </a:lnTo>
                <a:lnTo>
                  <a:pt x="9026" y="13184"/>
                </a:lnTo>
                <a:lnTo>
                  <a:pt x="8929" y="13034"/>
                </a:lnTo>
                <a:lnTo>
                  <a:pt x="8841" y="12883"/>
                </a:lnTo>
                <a:lnTo>
                  <a:pt x="8761" y="12725"/>
                </a:lnTo>
                <a:lnTo>
                  <a:pt x="8682" y="12557"/>
                </a:lnTo>
                <a:lnTo>
                  <a:pt x="8611" y="12389"/>
                </a:lnTo>
                <a:lnTo>
                  <a:pt x="8551" y="12213"/>
                </a:lnTo>
                <a:lnTo>
                  <a:pt x="8489" y="12027"/>
                </a:lnTo>
                <a:lnTo>
                  <a:pt x="8436" y="11833"/>
                </a:lnTo>
                <a:lnTo>
                  <a:pt x="8392" y="11639"/>
                </a:lnTo>
                <a:lnTo>
                  <a:pt x="8356" y="11445"/>
                </a:lnTo>
                <a:lnTo>
                  <a:pt x="8330" y="11242"/>
                </a:lnTo>
                <a:lnTo>
                  <a:pt x="8312" y="11030"/>
                </a:lnTo>
                <a:lnTo>
                  <a:pt x="8295" y="10810"/>
                </a:lnTo>
                <a:close/>
              </a:path>
            </a:pathLst>
          </a:custGeom>
          <a:solidFill>
            <a:schemeClr val="bg1">
              <a:alpha val="34000"/>
            </a:schemeClr>
          </a:solidFill>
          <a:ln>
            <a:noFill/>
          </a:ln>
          <a:effectLst/>
        </p:spPr>
        <p:txBody>
          <a:bodyPr wrap="none" anchor="ctr"/>
          <a:lstStyle/>
          <a:p>
            <a:endParaRPr lang="en-US" sz="1800" dirty="0"/>
          </a:p>
        </p:txBody>
      </p:sp>
      <p:sp>
        <p:nvSpPr>
          <p:cNvPr id="34" name="TextBox 33">
            <a:extLst>
              <a:ext uri="{FF2B5EF4-FFF2-40B4-BE49-F238E27FC236}">
                <a16:creationId xmlns:a16="http://schemas.microsoft.com/office/drawing/2014/main" id="{1135EAF4-CD63-47DD-B7A8-05E9FF074CD6}"/>
              </a:ext>
            </a:extLst>
          </p:cNvPr>
          <p:cNvSpPr txBox="1"/>
          <p:nvPr/>
        </p:nvSpPr>
        <p:spPr>
          <a:xfrm>
            <a:off x="465474" y="11542"/>
            <a:ext cx="6097656" cy="369332"/>
          </a:xfrm>
          <a:prstGeom prst="rect">
            <a:avLst/>
          </a:prstGeom>
          <a:noFill/>
        </p:spPr>
        <p:txBody>
          <a:bodyPr wrap="square">
            <a:spAutoFit/>
          </a:bodyPr>
          <a:lstStyle/>
          <a:p>
            <a:r>
              <a:rPr kumimoji="0" lang="en-GB" sz="1800" b="1" i="0" u="sng" strike="noStrike" kern="1200" cap="none" spc="0" normalizeH="0" baseline="0" noProof="0" dirty="0">
                <a:ln>
                  <a:noFill/>
                </a:ln>
                <a:solidFill>
                  <a:schemeClr val="tx2"/>
                </a:solidFill>
                <a:effectLst/>
                <a:uLnTx/>
                <a:uFillTx/>
                <a:latin typeface="Calibri" panose="020F0502020204030204"/>
                <a:ea typeface="+mn-ea"/>
                <a:cs typeface="Times New Roman" panose="02020603050405020304" pitchFamily="18" charset="0"/>
              </a:rPr>
              <a:t>P</a:t>
            </a:r>
            <a:r>
              <a:rPr kumimoji="0" lang="en-GB" sz="1800" b="1" i="0" strike="noStrike" kern="1200" cap="none" spc="0" normalizeH="0" baseline="0" noProof="0" dirty="0">
                <a:ln>
                  <a:noFill/>
                </a:ln>
                <a:solidFill>
                  <a:schemeClr val="tx2"/>
                </a:solidFill>
                <a:effectLst/>
                <a:uLnTx/>
                <a:uFillTx/>
                <a:latin typeface="Calibri" panose="020F0502020204030204"/>
                <a:ea typeface="+mn-ea"/>
                <a:cs typeface="Times New Roman" panose="02020603050405020304" pitchFamily="18" charset="0"/>
              </a:rPr>
              <a:t>lace</a:t>
            </a:r>
            <a:endParaRPr lang="en-GB" dirty="0"/>
          </a:p>
        </p:txBody>
      </p:sp>
      <p:sp>
        <p:nvSpPr>
          <p:cNvPr id="37" name="Oval 36" descr="House with solid fill">
            <a:extLst>
              <a:ext uri="{FF2B5EF4-FFF2-40B4-BE49-F238E27FC236}">
                <a16:creationId xmlns:a16="http://schemas.microsoft.com/office/drawing/2014/main" id="{5992B85C-E190-4078-A203-22DFA23AD658}"/>
              </a:ext>
            </a:extLst>
          </p:cNvPr>
          <p:cNvSpPr/>
          <p:nvPr/>
        </p:nvSpPr>
        <p:spPr>
          <a:xfrm>
            <a:off x="61884" y="22393"/>
            <a:ext cx="396000" cy="396000"/>
          </a:xfrm>
          <a:prstGeom prst="ellipse">
            <a:avLst/>
          </a:prstGeom>
          <a: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a:blipFill>
          <a:ln>
            <a:noFill/>
          </a:ln>
        </p:spPr>
        <p:style>
          <a:lnRef idx="2">
            <a:schemeClr val="accent2">
              <a:shade val="80000"/>
              <a:hueOff val="0"/>
              <a:satOff val="0"/>
              <a:lumOff val="0"/>
              <a:alphaOff val="0"/>
            </a:schemeClr>
          </a:lnRef>
          <a:fillRef idx="1">
            <a:scrgbClr r="0" g="0" b="0"/>
          </a:fillRef>
          <a:effectRef idx="0">
            <a:schemeClr val="accent2">
              <a:tint val="40000"/>
              <a:hueOff val="0"/>
              <a:satOff val="0"/>
              <a:lumOff val="0"/>
              <a:alphaOff val="0"/>
            </a:schemeClr>
          </a:effectRef>
          <a:fontRef idx="minor">
            <a:schemeClr val="lt1">
              <a:hueOff val="0"/>
              <a:satOff val="0"/>
              <a:lumOff val="0"/>
              <a:alphaOff val="0"/>
            </a:schemeClr>
          </a:fontRef>
        </p:style>
      </p:sp>
      <p:sp>
        <p:nvSpPr>
          <p:cNvPr id="38" name="Rectangle 37">
            <a:extLst>
              <a:ext uri="{FF2B5EF4-FFF2-40B4-BE49-F238E27FC236}">
                <a16:creationId xmlns:a16="http://schemas.microsoft.com/office/drawing/2014/main" id="{65F7C775-384A-450A-8367-9F7BF359DADF}"/>
              </a:ext>
            </a:extLst>
          </p:cNvPr>
          <p:cNvSpPr/>
          <p:nvPr/>
        </p:nvSpPr>
        <p:spPr>
          <a:xfrm>
            <a:off x="9615948" y="0"/>
            <a:ext cx="2576052" cy="335908"/>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rIns="72000" rtlCol="0" anchor="ctr"/>
          <a:lstStyle/>
          <a:p>
            <a:r>
              <a:rPr lang="en-GB" sz="1400" dirty="0"/>
              <a:t>Findings and Recommendations</a:t>
            </a:r>
          </a:p>
        </p:txBody>
      </p:sp>
    </p:spTree>
    <p:extLst>
      <p:ext uri="{BB962C8B-B14F-4D97-AF65-F5344CB8AC3E}">
        <p14:creationId xmlns:p14="http://schemas.microsoft.com/office/powerpoint/2010/main" val="361695093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71CCBB5A-3883-48CD-8155-3AF09CF0E971}"/>
              </a:ext>
            </a:extLst>
          </p:cNvPr>
          <p:cNvSpPr txBox="1"/>
          <p:nvPr/>
        </p:nvSpPr>
        <p:spPr>
          <a:xfrm>
            <a:off x="1454331" y="1820556"/>
            <a:ext cx="9405258" cy="2062103"/>
          </a:xfrm>
          <a:prstGeom prst="rect">
            <a:avLst/>
          </a:prstGeom>
          <a:noFill/>
        </p:spPr>
        <p:txBody>
          <a:bodyPr wrap="square">
            <a:spAutoFit/>
          </a:bodyPr>
          <a:lstStyle/>
          <a:p>
            <a:pPr algn="ctr"/>
            <a:r>
              <a:rPr lang="en-US" sz="3200" b="1" i="0" u="none" strike="noStrike" kern="1200" dirty="0">
                <a:solidFill>
                  <a:schemeClr val="bg2"/>
                </a:solidFill>
                <a:latin typeface="+mn-lt"/>
                <a:ea typeface="+mn-ea"/>
                <a:cs typeface="+mn-cs"/>
              </a:rPr>
              <a:t>“The pandemic shows that if you throw a little money and effort in a focused way, you can make a long-term difference. There was a perception that it was unsolvable, until it was not.”</a:t>
            </a:r>
            <a:endParaRPr lang="en-GB" sz="3200" dirty="0"/>
          </a:p>
        </p:txBody>
      </p:sp>
      <p:sp>
        <p:nvSpPr>
          <p:cNvPr id="8" name="TextBox 7">
            <a:extLst>
              <a:ext uri="{FF2B5EF4-FFF2-40B4-BE49-F238E27FC236}">
                <a16:creationId xmlns:a16="http://schemas.microsoft.com/office/drawing/2014/main" id="{369FF7FB-DA09-486E-92C9-71B3A245BBA4}"/>
              </a:ext>
            </a:extLst>
          </p:cNvPr>
          <p:cNvSpPr txBox="1"/>
          <p:nvPr/>
        </p:nvSpPr>
        <p:spPr>
          <a:xfrm>
            <a:off x="465474" y="11542"/>
            <a:ext cx="6097656" cy="369332"/>
          </a:xfrm>
          <a:prstGeom prst="rect">
            <a:avLst/>
          </a:prstGeom>
          <a:noFill/>
        </p:spPr>
        <p:txBody>
          <a:bodyPr wrap="square">
            <a:spAutoFit/>
          </a:bodyPr>
          <a:lstStyle/>
          <a:p>
            <a:r>
              <a:rPr kumimoji="0" lang="en-GB" sz="1800" b="1" i="0" u="sng" strike="noStrike" kern="1200" cap="none" spc="0" normalizeH="0" baseline="0" noProof="0" dirty="0">
                <a:ln>
                  <a:noFill/>
                </a:ln>
                <a:solidFill>
                  <a:schemeClr val="tx2"/>
                </a:solidFill>
                <a:effectLst/>
                <a:uLnTx/>
                <a:uFillTx/>
                <a:latin typeface="Calibri" panose="020F0502020204030204"/>
                <a:ea typeface="+mn-ea"/>
                <a:cs typeface="Times New Roman" panose="02020603050405020304" pitchFamily="18" charset="0"/>
              </a:rPr>
              <a:t>P</a:t>
            </a:r>
            <a:r>
              <a:rPr lang="en-GB" b="1" dirty="0">
                <a:solidFill>
                  <a:schemeClr val="tx2"/>
                </a:solidFill>
                <a:latin typeface="Calibri" panose="020F0502020204030204"/>
                <a:cs typeface="Times New Roman" panose="02020603050405020304" pitchFamily="18" charset="0"/>
              </a:rPr>
              <a:t>ounds</a:t>
            </a:r>
            <a:endParaRPr lang="en-GB" dirty="0"/>
          </a:p>
        </p:txBody>
      </p:sp>
      <p:sp>
        <p:nvSpPr>
          <p:cNvPr id="9" name="Oval 8" descr="Coins with solid fill">
            <a:extLst>
              <a:ext uri="{FF2B5EF4-FFF2-40B4-BE49-F238E27FC236}">
                <a16:creationId xmlns:a16="http://schemas.microsoft.com/office/drawing/2014/main" id="{FEC38250-0DBC-46A9-84F1-F829BC37818B}"/>
              </a:ext>
            </a:extLst>
          </p:cNvPr>
          <p:cNvSpPr/>
          <p:nvPr/>
        </p:nvSpPr>
        <p:spPr>
          <a:xfrm>
            <a:off x="41780" y="11542"/>
            <a:ext cx="423694" cy="412682"/>
          </a:xfrm>
          <a:prstGeom prst="ellipse">
            <a:avLst/>
          </a:prstGeom>
          <a: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a:blipFill>
          <a:ln>
            <a:noFill/>
          </a:ln>
        </p:spPr>
        <p:style>
          <a:lnRef idx="2">
            <a:schemeClr val="accent2">
              <a:shade val="80000"/>
              <a:hueOff val="0"/>
              <a:satOff val="0"/>
              <a:lumOff val="0"/>
              <a:alphaOff val="0"/>
            </a:schemeClr>
          </a:lnRef>
          <a:fillRef idx="1">
            <a:scrgbClr r="0" g="0" b="0"/>
          </a:fillRef>
          <a:effectRef idx="0">
            <a:schemeClr val="accent2">
              <a:tint val="40000"/>
              <a:hueOff val="0"/>
              <a:satOff val="0"/>
              <a:lumOff val="0"/>
              <a:alphaOff val="0"/>
            </a:schemeClr>
          </a:effectRef>
          <a:fontRef idx="minor">
            <a:schemeClr val="lt1">
              <a:hueOff val="0"/>
              <a:satOff val="0"/>
              <a:lumOff val="0"/>
              <a:alphaOff val="0"/>
            </a:schemeClr>
          </a:fontRef>
        </p:style>
      </p:sp>
      <p:sp>
        <p:nvSpPr>
          <p:cNvPr id="5" name="Rectangle 4">
            <a:extLst>
              <a:ext uri="{FF2B5EF4-FFF2-40B4-BE49-F238E27FC236}">
                <a16:creationId xmlns:a16="http://schemas.microsoft.com/office/drawing/2014/main" id="{AE0BD4D8-E440-4324-8C09-BD55F3490945}"/>
              </a:ext>
            </a:extLst>
          </p:cNvPr>
          <p:cNvSpPr/>
          <p:nvPr/>
        </p:nvSpPr>
        <p:spPr>
          <a:xfrm>
            <a:off x="9615948" y="0"/>
            <a:ext cx="2576052" cy="335908"/>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rIns="72000" rtlCol="0" anchor="ctr"/>
          <a:lstStyle/>
          <a:p>
            <a:r>
              <a:rPr lang="en-GB" sz="1400" dirty="0"/>
              <a:t>Findings and Recommendations</a:t>
            </a:r>
          </a:p>
        </p:txBody>
      </p:sp>
    </p:spTree>
    <p:extLst>
      <p:ext uri="{BB962C8B-B14F-4D97-AF65-F5344CB8AC3E}">
        <p14:creationId xmlns:p14="http://schemas.microsoft.com/office/powerpoint/2010/main" val="304815591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Text Placeholder 2">
            <a:extLst>
              <a:ext uri="{FF2B5EF4-FFF2-40B4-BE49-F238E27FC236}">
                <a16:creationId xmlns:a16="http://schemas.microsoft.com/office/drawing/2014/main" id="{763BB526-774D-4836-A915-16D86C45D890}"/>
              </a:ext>
            </a:extLst>
          </p:cNvPr>
          <p:cNvSpPr>
            <a:spLocks noGrp="1"/>
          </p:cNvSpPr>
          <p:nvPr>
            <p:ph type="body" sz="quarter" idx="18"/>
          </p:nvPr>
        </p:nvSpPr>
        <p:spPr>
          <a:xfrm>
            <a:off x="337855" y="428625"/>
            <a:ext cx="9753201" cy="744538"/>
          </a:xfrm>
        </p:spPr>
        <p:txBody>
          <a:bodyPr>
            <a:noAutofit/>
          </a:bodyPr>
          <a:lstStyle/>
          <a:p>
            <a:r>
              <a:rPr lang="en-US" sz="2400" dirty="0">
                <a:solidFill>
                  <a:schemeClr val="bg2"/>
                </a:solidFill>
              </a:rPr>
              <a:t>Why can’t we… </a:t>
            </a:r>
            <a:r>
              <a:rPr lang="en-US" sz="2400" dirty="0"/>
              <a:t>commit to pooling all local health and care budgets by default, except where there is a compelling reason not to?</a:t>
            </a:r>
            <a:endParaRPr lang="en-GB" sz="2400" dirty="0"/>
          </a:p>
        </p:txBody>
      </p:sp>
      <p:sp>
        <p:nvSpPr>
          <p:cNvPr id="17" name="TextBox 16">
            <a:extLst>
              <a:ext uri="{FF2B5EF4-FFF2-40B4-BE49-F238E27FC236}">
                <a16:creationId xmlns:a16="http://schemas.microsoft.com/office/drawing/2014/main" id="{9EE51FAE-E4B5-4136-B765-4992DAFD1E9B}"/>
              </a:ext>
            </a:extLst>
          </p:cNvPr>
          <p:cNvSpPr txBox="1"/>
          <p:nvPr/>
        </p:nvSpPr>
        <p:spPr>
          <a:xfrm>
            <a:off x="465474" y="11542"/>
            <a:ext cx="6097656" cy="369332"/>
          </a:xfrm>
          <a:prstGeom prst="rect">
            <a:avLst/>
          </a:prstGeom>
          <a:noFill/>
        </p:spPr>
        <p:txBody>
          <a:bodyPr wrap="square">
            <a:spAutoFit/>
          </a:bodyPr>
          <a:lstStyle/>
          <a:p>
            <a:r>
              <a:rPr kumimoji="0" lang="en-GB" sz="1800" b="1" i="0" u="sng" strike="noStrike" kern="1200" cap="none" spc="0" normalizeH="0" baseline="0" noProof="0" dirty="0">
                <a:ln>
                  <a:noFill/>
                </a:ln>
                <a:solidFill>
                  <a:schemeClr val="tx2"/>
                </a:solidFill>
                <a:effectLst/>
                <a:uLnTx/>
                <a:uFillTx/>
                <a:latin typeface="Calibri" panose="020F0502020204030204"/>
                <a:ea typeface="+mn-ea"/>
                <a:cs typeface="Times New Roman" panose="02020603050405020304" pitchFamily="18" charset="0"/>
              </a:rPr>
              <a:t>P</a:t>
            </a:r>
            <a:r>
              <a:rPr lang="en-GB" b="1" dirty="0">
                <a:solidFill>
                  <a:schemeClr val="tx2"/>
                </a:solidFill>
                <a:latin typeface="Calibri" panose="020F0502020204030204"/>
                <a:cs typeface="Times New Roman" panose="02020603050405020304" pitchFamily="18" charset="0"/>
              </a:rPr>
              <a:t>ounds</a:t>
            </a:r>
            <a:endParaRPr lang="en-GB" dirty="0"/>
          </a:p>
        </p:txBody>
      </p:sp>
      <p:sp>
        <p:nvSpPr>
          <p:cNvPr id="18" name="Oval 17" descr="Coins with solid fill">
            <a:extLst>
              <a:ext uri="{FF2B5EF4-FFF2-40B4-BE49-F238E27FC236}">
                <a16:creationId xmlns:a16="http://schemas.microsoft.com/office/drawing/2014/main" id="{F3592C71-56DD-4582-9BED-95595267A022}"/>
              </a:ext>
            </a:extLst>
          </p:cNvPr>
          <p:cNvSpPr/>
          <p:nvPr/>
        </p:nvSpPr>
        <p:spPr>
          <a:xfrm>
            <a:off x="41780" y="11542"/>
            <a:ext cx="423694" cy="412682"/>
          </a:xfrm>
          <a:prstGeom prst="ellipse">
            <a:avLst/>
          </a:prstGeom>
          <a: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a:blipFill>
          <a:ln>
            <a:noFill/>
          </a:ln>
        </p:spPr>
        <p:style>
          <a:lnRef idx="2">
            <a:schemeClr val="accent2">
              <a:shade val="80000"/>
              <a:hueOff val="0"/>
              <a:satOff val="0"/>
              <a:lumOff val="0"/>
              <a:alphaOff val="0"/>
            </a:schemeClr>
          </a:lnRef>
          <a:fillRef idx="1">
            <a:scrgbClr r="0" g="0" b="0"/>
          </a:fillRef>
          <a:effectRef idx="0">
            <a:schemeClr val="accent2">
              <a:tint val="40000"/>
              <a:hueOff val="0"/>
              <a:satOff val="0"/>
              <a:lumOff val="0"/>
              <a:alphaOff val="0"/>
            </a:schemeClr>
          </a:effectRef>
          <a:fontRef idx="minor">
            <a:schemeClr val="lt1">
              <a:hueOff val="0"/>
              <a:satOff val="0"/>
              <a:lumOff val="0"/>
              <a:alphaOff val="0"/>
            </a:schemeClr>
          </a:fontRef>
        </p:style>
      </p:sp>
      <p:sp>
        <p:nvSpPr>
          <p:cNvPr id="14" name="Text Placeholder 3">
            <a:extLst>
              <a:ext uri="{FF2B5EF4-FFF2-40B4-BE49-F238E27FC236}">
                <a16:creationId xmlns:a16="http://schemas.microsoft.com/office/drawing/2014/main" id="{79FE4965-0075-4EA3-9C62-DF56D3902D81}"/>
              </a:ext>
            </a:extLst>
          </p:cNvPr>
          <p:cNvSpPr>
            <a:spLocks noGrp="1"/>
          </p:cNvSpPr>
          <p:nvPr>
            <p:ph type="body" sz="quarter" idx="30"/>
          </p:nvPr>
        </p:nvSpPr>
        <p:spPr>
          <a:xfrm>
            <a:off x="352032" y="1354849"/>
            <a:ext cx="10674375" cy="5074526"/>
          </a:xfrm>
          <a:noFill/>
        </p:spPr>
        <p:txBody>
          <a:bodyPr vert="horz" lIns="91440" tIns="45720" rIns="91440" bIns="45720" rtlCol="0" anchor="t">
            <a:noAutofit/>
          </a:bodyPr>
          <a:lstStyle/>
          <a:p>
            <a:pPr algn="just">
              <a:lnSpc>
                <a:spcPct val="100000"/>
              </a:lnSpc>
              <a:spcAft>
                <a:spcPts val="800"/>
              </a:spcAft>
            </a:pPr>
            <a:r>
              <a:rPr lang="en-US" sz="1100" b="1" dirty="0">
                <a:solidFill>
                  <a:schemeClr val="bg2"/>
                </a:solidFill>
              </a:rPr>
              <a:t>“System leadership in the pandemic was committed to getting on with things and worrying about the money later.”</a:t>
            </a:r>
          </a:p>
          <a:p>
            <a:pPr algn="just">
              <a:lnSpc>
                <a:spcPct val="100000"/>
              </a:lnSpc>
              <a:spcAft>
                <a:spcPts val="800"/>
              </a:spcAft>
            </a:pPr>
            <a:r>
              <a:rPr lang="en-US" sz="1100" kern="0" dirty="0"/>
              <a:t>Contributors described the “arguments” and “fights over money” which were characteristic of experiences before the pandemic, and how most of this “disappeared” as funding to deliver the pandemic response “poured in”. Contributors put this down to a less siloed approach to allocating funds; one described how “money was given collectively so there were no arguments over who was going to pay for what. This set the mindset for collaboration”. </a:t>
            </a:r>
          </a:p>
          <a:p>
            <a:pPr algn="just">
              <a:lnSpc>
                <a:spcPct val="100000"/>
              </a:lnSpc>
              <a:spcAft>
                <a:spcPts val="800"/>
              </a:spcAft>
            </a:pPr>
            <a:r>
              <a:rPr lang="en-US" sz="1100" b="1" dirty="0">
                <a:solidFill>
                  <a:schemeClr val="bg2"/>
                </a:solidFill>
              </a:rPr>
              <a:t>“COVID-19 proved the principle - if you remove the argument over whose budget is being used, lots of the barriers disappear.” </a:t>
            </a:r>
            <a:endParaRPr lang="en-US" sz="1100" kern="0" dirty="0">
              <a:solidFill>
                <a:schemeClr val="bg2"/>
              </a:solidFill>
            </a:endParaRPr>
          </a:p>
          <a:p>
            <a:pPr algn="just">
              <a:lnSpc>
                <a:spcPct val="100000"/>
              </a:lnSpc>
              <a:spcAft>
                <a:spcPts val="800"/>
              </a:spcAft>
            </a:pPr>
            <a:r>
              <a:rPr lang="en-US" sz="1100" kern="0" dirty="0"/>
              <a:t>Moving forwards, contributors were clear that funding should be given collectively, accompanied by a “joined-up”, clear interdepartmental vision communicated by the Region and ICS “from the health secretary downwards”. Once landed, this “joint investment” would form a “genuinely pooled budget” with shared accountability, transparency, and flexibility to move funds where they are most needed.</a:t>
            </a:r>
          </a:p>
          <a:p>
            <a:pPr algn="just">
              <a:lnSpc>
                <a:spcPct val="100000"/>
              </a:lnSpc>
              <a:spcAft>
                <a:spcPts val="800"/>
              </a:spcAft>
            </a:pPr>
            <a:r>
              <a:rPr lang="en-US" sz="1100" b="1" dirty="0">
                <a:solidFill>
                  <a:schemeClr val="bg2"/>
                </a:solidFill>
              </a:rPr>
              <a:t>“Fundamentally we need to bite on the prevention self-care improvement agenda, and to do this we need to move the money.”</a:t>
            </a:r>
          </a:p>
          <a:p>
            <a:pPr algn="just">
              <a:lnSpc>
                <a:spcPct val="100000"/>
              </a:lnSpc>
              <a:spcAft>
                <a:spcPts val="800"/>
              </a:spcAft>
            </a:pPr>
            <a:r>
              <a:rPr lang="en-US" sz="1100" kern="0" dirty="0"/>
              <a:t>Contributors repeatedly raised the issue of financial strategy, with one noting that “it is really short-sighted in terms of cost… to ignore upstream issues.” Despite what one called the “many good concrete examples we have in ICSs where they've invested in community services and demand on hospital services is less”, only a fraction of total spend is currently directed towards preventative, upstream interventions. This led another contributor to assert that “money flows in a way that bears no relation to need.” Gaining a commitment to spend differently has been a challenge in the past, and one contributor suggested framing the requirement as “moving resources to meet the needs of people” to bring the conversation back around to focus on the “needs of the individual not the system” and how we can “help the community help themselves”. </a:t>
            </a:r>
          </a:p>
          <a:p>
            <a:pPr algn="just">
              <a:lnSpc>
                <a:spcPct val="100000"/>
              </a:lnSpc>
              <a:spcAft>
                <a:spcPts val="800"/>
              </a:spcAft>
            </a:pPr>
            <a:r>
              <a:rPr lang="en-US" sz="1100" b="1" dirty="0">
                <a:solidFill>
                  <a:schemeClr val="bg2"/>
                </a:solidFill>
              </a:rPr>
              <a:t>“Moving a patient from health to social care carries no benefit for social care and vice versa.” </a:t>
            </a:r>
          </a:p>
          <a:p>
            <a:pPr algn="just">
              <a:lnSpc>
                <a:spcPct val="100000"/>
              </a:lnSpc>
              <a:spcAft>
                <a:spcPts val="800"/>
              </a:spcAft>
            </a:pPr>
            <a:r>
              <a:rPr lang="en-US" sz="1100" kern="0" dirty="0"/>
              <a:t>Contributors described a “failure regime” that encourages counter-productive behaviours with systems prioritising their baseline and hitting targets before population needs. Many contributors were keen to give the example of how hospitals “make more money off blood tests and other minor interventions, which is completely the wrong incentive” and also spoke about the “cost-shunting” that occurs between sectors. Contributors expressed fear of returning to the status quo and a sense of urgency in developing “incentives that actually align with what patients want”. </a:t>
            </a:r>
          </a:p>
          <a:p>
            <a:pPr algn="just">
              <a:lnSpc>
                <a:spcPct val="100000"/>
              </a:lnSpc>
              <a:spcAft>
                <a:spcPts val="800"/>
              </a:spcAft>
            </a:pPr>
            <a:r>
              <a:rPr lang="en-US" sz="1100" b="1" dirty="0">
                <a:solidFill>
                  <a:schemeClr val="bg2"/>
                </a:solidFill>
              </a:rPr>
              <a:t>“One thing we learned is we need to get on and do it. Invest the money in the risk. We might not always get the money back.”</a:t>
            </a:r>
          </a:p>
          <a:p>
            <a:pPr algn="just">
              <a:lnSpc>
                <a:spcPct val="100000"/>
              </a:lnSpc>
              <a:spcAft>
                <a:spcPts val="800"/>
              </a:spcAft>
            </a:pPr>
            <a:r>
              <a:rPr lang="en-US" sz="1100" kern="0" dirty="0"/>
              <a:t>There was agreement that, despite the risks involved, a f</a:t>
            </a:r>
            <a:r>
              <a:rPr lang="en-US" sz="1100" kern="0" dirty="0">
                <a:ea typeface="+mn-lt"/>
                <a:cs typeface="+mn-lt"/>
              </a:rPr>
              <a:t>ailure to start thinking in terms of the local ‘health and care pound’ as a basis for investing in community-based prevention work will leave local leadership at place devoid of any real decision-making power, and allow pressure on acute services to become increasingly unsustainable. If the pandemic has taught us one thing, it is that “any investment in the NHS is only as good as the social care investment that goes with it.” Another contributor put it more bluntly; “if we do not accept the cost of success, we will continue to pay the cost of failure.” </a:t>
            </a:r>
            <a:endParaRPr lang="en-US" dirty="0"/>
          </a:p>
        </p:txBody>
      </p:sp>
      <p:sp>
        <p:nvSpPr>
          <p:cNvPr id="6" name="Rectangle 5">
            <a:extLst>
              <a:ext uri="{FF2B5EF4-FFF2-40B4-BE49-F238E27FC236}">
                <a16:creationId xmlns:a16="http://schemas.microsoft.com/office/drawing/2014/main" id="{0E9611AA-22B0-4A34-A48D-00826394837E}"/>
              </a:ext>
            </a:extLst>
          </p:cNvPr>
          <p:cNvSpPr/>
          <p:nvPr/>
        </p:nvSpPr>
        <p:spPr>
          <a:xfrm>
            <a:off x="9615948" y="0"/>
            <a:ext cx="2576052" cy="335908"/>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rIns="72000" rtlCol="0" anchor="ctr"/>
          <a:lstStyle/>
          <a:p>
            <a:r>
              <a:rPr lang="en-GB" sz="1400" dirty="0"/>
              <a:t>Findings and Recommendations</a:t>
            </a:r>
          </a:p>
        </p:txBody>
      </p:sp>
    </p:spTree>
    <p:extLst>
      <p:ext uri="{BB962C8B-B14F-4D97-AF65-F5344CB8AC3E}">
        <p14:creationId xmlns:p14="http://schemas.microsoft.com/office/powerpoint/2010/main" val="397056765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71CCBB5A-3883-48CD-8155-3AF09CF0E971}"/>
              </a:ext>
            </a:extLst>
          </p:cNvPr>
          <p:cNvSpPr txBox="1"/>
          <p:nvPr/>
        </p:nvSpPr>
        <p:spPr>
          <a:xfrm>
            <a:off x="1771771" y="1859340"/>
            <a:ext cx="8648457" cy="1569660"/>
          </a:xfrm>
          <a:prstGeom prst="rect">
            <a:avLst/>
          </a:prstGeom>
          <a:noFill/>
        </p:spPr>
        <p:txBody>
          <a:bodyPr wrap="square">
            <a:spAutoFit/>
          </a:bodyPr>
          <a:lstStyle/>
          <a:p>
            <a:pPr algn="ctr"/>
            <a:r>
              <a:rPr lang="en-US" sz="3200" b="1" i="0" u="none" strike="noStrike" kern="1200" dirty="0">
                <a:solidFill>
                  <a:schemeClr val="bg2"/>
                </a:solidFill>
                <a:latin typeface="+mn-lt"/>
                <a:ea typeface="+mn-ea"/>
                <a:cs typeface="+mn-cs"/>
              </a:rPr>
              <a:t>“The more we can think in terms of a place-based budget and how that is prioritised and spent at place, the better.”</a:t>
            </a:r>
          </a:p>
        </p:txBody>
      </p:sp>
      <p:sp>
        <p:nvSpPr>
          <p:cNvPr id="8" name="TextBox 7">
            <a:extLst>
              <a:ext uri="{FF2B5EF4-FFF2-40B4-BE49-F238E27FC236}">
                <a16:creationId xmlns:a16="http://schemas.microsoft.com/office/drawing/2014/main" id="{369FF7FB-DA09-486E-92C9-71B3A245BBA4}"/>
              </a:ext>
            </a:extLst>
          </p:cNvPr>
          <p:cNvSpPr txBox="1"/>
          <p:nvPr/>
        </p:nvSpPr>
        <p:spPr>
          <a:xfrm>
            <a:off x="465474" y="11542"/>
            <a:ext cx="6097656" cy="369332"/>
          </a:xfrm>
          <a:prstGeom prst="rect">
            <a:avLst/>
          </a:prstGeom>
          <a:noFill/>
        </p:spPr>
        <p:txBody>
          <a:bodyPr wrap="square">
            <a:spAutoFit/>
          </a:bodyPr>
          <a:lstStyle/>
          <a:p>
            <a:r>
              <a:rPr kumimoji="0" lang="en-GB" sz="1800" b="1" i="0" u="sng" strike="noStrike" kern="1200" cap="none" spc="0" normalizeH="0" baseline="0" noProof="0" dirty="0">
                <a:ln>
                  <a:noFill/>
                </a:ln>
                <a:solidFill>
                  <a:schemeClr val="tx2"/>
                </a:solidFill>
                <a:effectLst/>
                <a:uLnTx/>
                <a:uFillTx/>
                <a:latin typeface="Calibri" panose="020F0502020204030204"/>
                <a:ea typeface="+mn-ea"/>
                <a:cs typeface="Times New Roman" panose="02020603050405020304" pitchFamily="18" charset="0"/>
              </a:rPr>
              <a:t>P</a:t>
            </a:r>
            <a:r>
              <a:rPr lang="en-GB" b="1" dirty="0">
                <a:solidFill>
                  <a:schemeClr val="tx2"/>
                </a:solidFill>
                <a:latin typeface="Calibri" panose="020F0502020204030204"/>
                <a:cs typeface="Times New Roman" panose="02020603050405020304" pitchFamily="18" charset="0"/>
              </a:rPr>
              <a:t>ounds</a:t>
            </a:r>
            <a:endParaRPr lang="en-GB" dirty="0"/>
          </a:p>
        </p:txBody>
      </p:sp>
      <p:sp>
        <p:nvSpPr>
          <p:cNvPr id="9" name="Oval 8" descr="Coins with solid fill">
            <a:extLst>
              <a:ext uri="{FF2B5EF4-FFF2-40B4-BE49-F238E27FC236}">
                <a16:creationId xmlns:a16="http://schemas.microsoft.com/office/drawing/2014/main" id="{FEC38250-0DBC-46A9-84F1-F829BC37818B}"/>
              </a:ext>
            </a:extLst>
          </p:cNvPr>
          <p:cNvSpPr/>
          <p:nvPr/>
        </p:nvSpPr>
        <p:spPr>
          <a:xfrm>
            <a:off x="41780" y="11542"/>
            <a:ext cx="423694" cy="412682"/>
          </a:xfrm>
          <a:prstGeom prst="ellipse">
            <a:avLst/>
          </a:prstGeom>
          <a: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a:blipFill>
          <a:ln>
            <a:noFill/>
          </a:ln>
        </p:spPr>
        <p:style>
          <a:lnRef idx="2">
            <a:schemeClr val="accent2">
              <a:shade val="80000"/>
              <a:hueOff val="0"/>
              <a:satOff val="0"/>
              <a:lumOff val="0"/>
              <a:alphaOff val="0"/>
            </a:schemeClr>
          </a:lnRef>
          <a:fillRef idx="1">
            <a:scrgbClr r="0" g="0" b="0"/>
          </a:fillRef>
          <a:effectRef idx="0">
            <a:schemeClr val="accent2">
              <a:tint val="40000"/>
              <a:hueOff val="0"/>
              <a:satOff val="0"/>
              <a:lumOff val="0"/>
              <a:alphaOff val="0"/>
            </a:schemeClr>
          </a:effectRef>
          <a:fontRef idx="minor">
            <a:schemeClr val="lt1">
              <a:hueOff val="0"/>
              <a:satOff val="0"/>
              <a:lumOff val="0"/>
              <a:alphaOff val="0"/>
            </a:schemeClr>
          </a:fontRef>
        </p:style>
      </p:sp>
      <p:sp>
        <p:nvSpPr>
          <p:cNvPr id="5" name="Rectangle 4">
            <a:extLst>
              <a:ext uri="{FF2B5EF4-FFF2-40B4-BE49-F238E27FC236}">
                <a16:creationId xmlns:a16="http://schemas.microsoft.com/office/drawing/2014/main" id="{B5E3B50A-7EBC-4766-8D1D-9A364CDD9731}"/>
              </a:ext>
            </a:extLst>
          </p:cNvPr>
          <p:cNvSpPr/>
          <p:nvPr/>
        </p:nvSpPr>
        <p:spPr>
          <a:xfrm>
            <a:off x="9615948" y="0"/>
            <a:ext cx="2576052" cy="335908"/>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rIns="72000" rtlCol="0" anchor="ctr"/>
          <a:lstStyle/>
          <a:p>
            <a:r>
              <a:rPr lang="en-GB" sz="1400" dirty="0"/>
              <a:t>Findings and Recommendations</a:t>
            </a:r>
          </a:p>
        </p:txBody>
      </p:sp>
    </p:spTree>
    <p:extLst>
      <p:ext uri="{BB962C8B-B14F-4D97-AF65-F5344CB8AC3E}">
        <p14:creationId xmlns:p14="http://schemas.microsoft.com/office/powerpoint/2010/main" val="389445467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Arrow: Pentagon 13">
            <a:extLst>
              <a:ext uri="{FF2B5EF4-FFF2-40B4-BE49-F238E27FC236}">
                <a16:creationId xmlns:a16="http://schemas.microsoft.com/office/drawing/2014/main" id="{02C1E641-4034-4B74-83C7-B08F5F273898}"/>
              </a:ext>
            </a:extLst>
          </p:cNvPr>
          <p:cNvSpPr/>
          <p:nvPr/>
        </p:nvSpPr>
        <p:spPr>
          <a:xfrm>
            <a:off x="538068" y="1551659"/>
            <a:ext cx="9882282" cy="744582"/>
          </a:xfrm>
          <a:prstGeom prst="homePlate">
            <a:avLst/>
          </a:prstGeom>
          <a:solidFill>
            <a:srgbClr val="AF5EA1"/>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rIns="72000" rtlCol="0" anchor="ctr"/>
          <a:lstStyle/>
          <a:p>
            <a:pPr algn="ctr"/>
            <a:endParaRPr lang="en-GB" sz="1400" dirty="0"/>
          </a:p>
        </p:txBody>
      </p:sp>
      <p:sp>
        <p:nvSpPr>
          <p:cNvPr id="3" name="Text Placeholder 2">
            <a:extLst>
              <a:ext uri="{FF2B5EF4-FFF2-40B4-BE49-F238E27FC236}">
                <a16:creationId xmlns:a16="http://schemas.microsoft.com/office/drawing/2014/main" id="{BB16DE15-EF36-4767-96E2-C0A76C10DF17}"/>
              </a:ext>
            </a:extLst>
          </p:cNvPr>
          <p:cNvSpPr>
            <a:spLocks noGrp="1"/>
          </p:cNvSpPr>
          <p:nvPr>
            <p:ph type="body" sz="quarter" idx="18"/>
          </p:nvPr>
        </p:nvSpPr>
        <p:spPr/>
        <p:txBody>
          <a:bodyPr/>
          <a:lstStyle/>
          <a:p>
            <a:r>
              <a:rPr lang="en-US" dirty="0"/>
              <a:t>What would this look like in practice?</a:t>
            </a:r>
          </a:p>
        </p:txBody>
      </p:sp>
      <p:sp>
        <p:nvSpPr>
          <p:cNvPr id="6" name="TextBox 5">
            <a:extLst>
              <a:ext uri="{FF2B5EF4-FFF2-40B4-BE49-F238E27FC236}">
                <a16:creationId xmlns:a16="http://schemas.microsoft.com/office/drawing/2014/main" id="{D3349670-BA7C-4B0B-AEDA-A10B8E76104D}"/>
              </a:ext>
            </a:extLst>
          </p:cNvPr>
          <p:cNvSpPr txBox="1"/>
          <p:nvPr/>
        </p:nvSpPr>
        <p:spPr>
          <a:xfrm>
            <a:off x="990916" y="1634022"/>
            <a:ext cx="9176657" cy="584775"/>
          </a:xfrm>
          <a:prstGeom prst="rect">
            <a:avLst/>
          </a:prstGeom>
          <a:noFill/>
        </p:spPr>
        <p:txBody>
          <a:bodyPr wrap="square" rtlCol="0">
            <a:spAutoFit/>
          </a:bodyPr>
          <a:lstStyle/>
          <a:p>
            <a:r>
              <a:rPr lang="en-US" sz="1600" b="1" dirty="0">
                <a:solidFill>
                  <a:schemeClr val="bg1"/>
                </a:solidFill>
              </a:rPr>
              <a:t>We openly share how money is budgeted and spent </a:t>
            </a:r>
            <a:r>
              <a:rPr lang="en-US" sz="1600" dirty="0">
                <a:solidFill>
                  <a:schemeClr val="bg1"/>
                </a:solidFill>
              </a:rPr>
              <a:t>across health, local government and voluntary and community sector partners in each borough - providing for the first time a single view of the ‘local pound’.</a:t>
            </a:r>
          </a:p>
        </p:txBody>
      </p:sp>
      <p:sp>
        <p:nvSpPr>
          <p:cNvPr id="11" name="Oval 10">
            <a:extLst>
              <a:ext uri="{FF2B5EF4-FFF2-40B4-BE49-F238E27FC236}">
                <a16:creationId xmlns:a16="http://schemas.microsoft.com/office/drawing/2014/main" id="{2801C83A-D726-4699-A923-CD3DA43A201D}"/>
              </a:ext>
            </a:extLst>
          </p:cNvPr>
          <p:cNvSpPr/>
          <p:nvPr/>
        </p:nvSpPr>
        <p:spPr>
          <a:xfrm>
            <a:off x="201839" y="1569591"/>
            <a:ext cx="708519" cy="709200"/>
          </a:xfrm>
          <a:prstGeom prst="ellipse">
            <a:avLst/>
          </a:prstGeom>
          <a:solidFill>
            <a:schemeClr val="bg1"/>
          </a:solidFill>
          <a:ln w="38100">
            <a:solidFill>
              <a:srgbClr val="AF5EA1"/>
            </a:solidFill>
          </a:ln>
        </p:spPr>
        <p:style>
          <a:lnRef idx="2">
            <a:schemeClr val="accent1">
              <a:shade val="50000"/>
            </a:schemeClr>
          </a:lnRef>
          <a:fillRef idx="1">
            <a:schemeClr val="accent1"/>
          </a:fillRef>
          <a:effectRef idx="0">
            <a:schemeClr val="accent1"/>
          </a:effectRef>
          <a:fontRef idx="minor">
            <a:schemeClr val="lt1"/>
          </a:fontRef>
        </p:style>
        <p:txBody>
          <a:bodyPr lIns="72000" rIns="72000" rtlCol="0" anchor="ctr"/>
          <a:lstStyle/>
          <a:p>
            <a:pPr algn="ctr"/>
            <a:endParaRPr lang="en-GB" sz="1400" dirty="0"/>
          </a:p>
        </p:txBody>
      </p:sp>
      <p:sp>
        <p:nvSpPr>
          <p:cNvPr id="12" name="TextBox 11">
            <a:extLst>
              <a:ext uri="{FF2B5EF4-FFF2-40B4-BE49-F238E27FC236}">
                <a16:creationId xmlns:a16="http://schemas.microsoft.com/office/drawing/2014/main" id="{CF4300FD-750E-42D9-8AE8-936EBCF29CAF}"/>
              </a:ext>
            </a:extLst>
          </p:cNvPr>
          <p:cNvSpPr txBox="1"/>
          <p:nvPr/>
        </p:nvSpPr>
        <p:spPr>
          <a:xfrm>
            <a:off x="300190" y="1666949"/>
            <a:ext cx="492767" cy="505264"/>
          </a:xfrm>
          <a:prstGeom prst="rect">
            <a:avLst/>
          </a:prstGeom>
          <a:noFill/>
        </p:spPr>
        <p:txBody>
          <a:bodyPr wrap="square" rtlCol="0">
            <a:spAutoFit/>
          </a:bodyPr>
          <a:lstStyle/>
          <a:p>
            <a:pPr algn="ctr"/>
            <a:r>
              <a:rPr lang="en-US" sz="2800" b="1" dirty="0">
                <a:solidFill>
                  <a:srgbClr val="AF5EA1"/>
                </a:solidFill>
                <a:latin typeface="Arial Rounded MT Bold" panose="020F0704030504030204" pitchFamily="34" charset="0"/>
              </a:rPr>
              <a:t>1</a:t>
            </a:r>
            <a:endParaRPr lang="en-GB" sz="2800" b="1" dirty="0">
              <a:solidFill>
                <a:srgbClr val="AF5EA1"/>
              </a:solidFill>
              <a:latin typeface="Arial Rounded MT Bold" panose="020F0704030504030204" pitchFamily="34" charset="0"/>
            </a:endParaRPr>
          </a:p>
        </p:txBody>
      </p:sp>
      <p:sp>
        <p:nvSpPr>
          <p:cNvPr id="16" name="Arrow: Chevron 15">
            <a:extLst>
              <a:ext uri="{FF2B5EF4-FFF2-40B4-BE49-F238E27FC236}">
                <a16:creationId xmlns:a16="http://schemas.microsoft.com/office/drawing/2014/main" id="{C468C64D-C919-4E98-A3FE-049D06A3B410}"/>
              </a:ext>
            </a:extLst>
          </p:cNvPr>
          <p:cNvSpPr/>
          <p:nvPr/>
        </p:nvSpPr>
        <p:spPr>
          <a:xfrm>
            <a:off x="10108853" y="1551659"/>
            <a:ext cx="568851" cy="744582"/>
          </a:xfrm>
          <a:prstGeom prst="chevron">
            <a:avLst>
              <a:gd name="adj" fmla="val 64328"/>
            </a:avLst>
          </a:prstGeom>
          <a:solidFill>
            <a:srgbClr val="AF5EA1"/>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rIns="72000" rtlCol="0" anchor="ctr"/>
          <a:lstStyle/>
          <a:p>
            <a:pPr algn="ctr"/>
            <a:endParaRPr lang="en-GB" sz="1400" dirty="0">
              <a:solidFill>
                <a:schemeClr val="tx1"/>
              </a:solidFill>
            </a:endParaRPr>
          </a:p>
        </p:txBody>
      </p:sp>
      <p:sp>
        <p:nvSpPr>
          <p:cNvPr id="17" name="Arrow: Chevron 16">
            <a:extLst>
              <a:ext uri="{FF2B5EF4-FFF2-40B4-BE49-F238E27FC236}">
                <a16:creationId xmlns:a16="http://schemas.microsoft.com/office/drawing/2014/main" id="{5370B224-F829-4301-BB83-6E7EF1A8ACCD}"/>
              </a:ext>
            </a:extLst>
          </p:cNvPr>
          <p:cNvSpPr/>
          <p:nvPr/>
        </p:nvSpPr>
        <p:spPr>
          <a:xfrm>
            <a:off x="10363488" y="1551659"/>
            <a:ext cx="568851" cy="744582"/>
          </a:xfrm>
          <a:prstGeom prst="chevron">
            <a:avLst>
              <a:gd name="adj" fmla="val 64328"/>
            </a:avLst>
          </a:prstGeom>
          <a:solidFill>
            <a:srgbClr val="AF5EA1"/>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rIns="72000" rtlCol="0" anchor="ctr"/>
          <a:lstStyle/>
          <a:p>
            <a:pPr algn="ctr"/>
            <a:endParaRPr lang="en-GB" sz="1400" dirty="0">
              <a:solidFill>
                <a:schemeClr val="tx1"/>
              </a:solidFill>
            </a:endParaRPr>
          </a:p>
        </p:txBody>
      </p:sp>
      <p:sp>
        <p:nvSpPr>
          <p:cNvPr id="18" name="Arrow: Pentagon 17">
            <a:extLst>
              <a:ext uri="{FF2B5EF4-FFF2-40B4-BE49-F238E27FC236}">
                <a16:creationId xmlns:a16="http://schemas.microsoft.com/office/drawing/2014/main" id="{04C90AFF-5B5A-428D-9CC2-AA13347D683B}"/>
              </a:ext>
            </a:extLst>
          </p:cNvPr>
          <p:cNvSpPr/>
          <p:nvPr/>
        </p:nvSpPr>
        <p:spPr>
          <a:xfrm>
            <a:off x="538068" y="3278449"/>
            <a:ext cx="9882282" cy="744582"/>
          </a:xfrm>
          <a:prstGeom prst="homePlate">
            <a:avLst/>
          </a:prstGeom>
          <a:solidFill>
            <a:srgbClr val="AF5EA1"/>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rIns="72000" rtlCol="0" anchor="ctr"/>
          <a:lstStyle/>
          <a:p>
            <a:pPr algn="ctr"/>
            <a:endParaRPr lang="en-GB" sz="1400" dirty="0"/>
          </a:p>
        </p:txBody>
      </p:sp>
      <p:sp>
        <p:nvSpPr>
          <p:cNvPr id="19" name="TextBox 18">
            <a:extLst>
              <a:ext uri="{FF2B5EF4-FFF2-40B4-BE49-F238E27FC236}">
                <a16:creationId xmlns:a16="http://schemas.microsoft.com/office/drawing/2014/main" id="{D37D5D85-2267-4A46-9750-72FA0A5EEB77}"/>
              </a:ext>
            </a:extLst>
          </p:cNvPr>
          <p:cNvSpPr txBox="1"/>
          <p:nvPr/>
        </p:nvSpPr>
        <p:spPr>
          <a:xfrm>
            <a:off x="990916" y="3342841"/>
            <a:ext cx="9117937" cy="584775"/>
          </a:xfrm>
          <a:prstGeom prst="rect">
            <a:avLst/>
          </a:prstGeom>
          <a:noFill/>
        </p:spPr>
        <p:txBody>
          <a:bodyPr wrap="square" rtlCol="0" anchor="ctr">
            <a:spAutoFit/>
          </a:bodyPr>
          <a:lstStyle/>
          <a:p>
            <a:r>
              <a:rPr lang="en-US" sz="1600" b="1" dirty="0">
                <a:solidFill>
                  <a:schemeClr val="bg1"/>
                </a:solidFill>
              </a:rPr>
              <a:t>We can show how investment is growing in community-based prevention and early intervention</a:t>
            </a:r>
            <a:r>
              <a:rPr lang="en-US" sz="1600" dirty="0">
                <a:solidFill>
                  <a:schemeClr val="bg1"/>
                </a:solidFill>
              </a:rPr>
              <a:t>, improving outcomes and reducing long-term costs. </a:t>
            </a:r>
          </a:p>
        </p:txBody>
      </p:sp>
      <p:sp>
        <p:nvSpPr>
          <p:cNvPr id="21" name="Oval 20">
            <a:extLst>
              <a:ext uri="{FF2B5EF4-FFF2-40B4-BE49-F238E27FC236}">
                <a16:creationId xmlns:a16="http://schemas.microsoft.com/office/drawing/2014/main" id="{FAE2005E-E373-44D4-92C2-F140DB5EC94E}"/>
              </a:ext>
            </a:extLst>
          </p:cNvPr>
          <p:cNvSpPr/>
          <p:nvPr/>
        </p:nvSpPr>
        <p:spPr>
          <a:xfrm>
            <a:off x="201839" y="3296381"/>
            <a:ext cx="708519" cy="709200"/>
          </a:xfrm>
          <a:prstGeom prst="ellipse">
            <a:avLst/>
          </a:prstGeom>
          <a:solidFill>
            <a:schemeClr val="bg1"/>
          </a:solidFill>
          <a:ln w="38100">
            <a:solidFill>
              <a:srgbClr val="AF5EA1"/>
            </a:solidFill>
          </a:ln>
        </p:spPr>
        <p:style>
          <a:lnRef idx="2">
            <a:schemeClr val="accent1">
              <a:shade val="50000"/>
            </a:schemeClr>
          </a:lnRef>
          <a:fillRef idx="1">
            <a:schemeClr val="accent1"/>
          </a:fillRef>
          <a:effectRef idx="0">
            <a:schemeClr val="accent1"/>
          </a:effectRef>
          <a:fontRef idx="minor">
            <a:schemeClr val="lt1"/>
          </a:fontRef>
        </p:style>
        <p:txBody>
          <a:bodyPr lIns="72000" rIns="72000" rtlCol="0" anchor="ctr"/>
          <a:lstStyle/>
          <a:p>
            <a:pPr algn="ctr"/>
            <a:endParaRPr lang="en-GB" sz="1400" dirty="0"/>
          </a:p>
        </p:txBody>
      </p:sp>
      <p:sp>
        <p:nvSpPr>
          <p:cNvPr id="22" name="TextBox 21">
            <a:extLst>
              <a:ext uri="{FF2B5EF4-FFF2-40B4-BE49-F238E27FC236}">
                <a16:creationId xmlns:a16="http://schemas.microsoft.com/office/drawing/2014/main" id="{4B480A7E-6CA8-4636-8FE2-4108C5F1569E}"/>
              </a:ext>
            </a:extLst>
          </p:cNvPr>
          <p:cNvSpPr txBox="1"/>
          <p:nvPr/>
        </p:nvSpPr>
        <p:spPr>
          <a:xfrm>
            <a:off x="300190" y="3393739"/>
            <a:ext cx="492767" cy="523220"/>
          </a:xfrm>
          <a:prstGeom prst="rect">
            <a:avLst/>
          </a:prstGeom>
          <a:noFill/>
        </p:spPr>
        <p:txBody>
          <a:bodyPr wrap="square" rtlCol="0">
            <a:spAutoFit/>
          </a:bodyPr>
          <a:lstStyle/>
          <a:p>
            <a:pPr algn="ctr"/>
            <a:r>
              <a:rPr lang="en-US" sz="2800" b="1" dirty="0">
                <a:solidFill>
                  <a:srgbClr val="AF5EA1"/>
                </a:solidFill>
                <a:latin typeface="Arial Rounded MT Bold" panose="020F0704030504030204" pitchFamily="34" charset="0"/>
              </a:rPr>
              <a:t>2</a:t>
            </a:r>
            <a:endParaRPr lang="en-GB" sz="2800" b="1" dirty="0">
              <a:solidFill>
                <a:srgbClr val="AF5EA1"/>
              </a:solidFill>
              <a:latin typeface="Arial Rounded MT Bold" panose="020F0704030504030204" pitchFamily="34" charset="0"/>
            </a:endParaRPr>
          </a:p>
        </p:txBody>
      </p:sp>
      <p:sp>
        <p:nvSpPr>
          <p:cNvPr id="24" name="Arrow: Chevron 23">
            <a:extLst>
              <a:ext uri="{FF2B5EF4-FFF2-40B4-BE49-F238E27FC236}">
                <a16:creationId xmlns:a16="http://schemas.microsoft.com/office/drawing/2014/main" id="{5037DB57-0E73-475A-8B7C-7D22810E890A}"/>
              </a:ext>
            </a:extLst>
          </p:cNvPr>
          <p:cNvSpPr/>
          <p:nvPr/>
        </p:nvSpPr>
        <p:spPr>
          <a:xfrm>
            <a:off x="10108853" y="3278449"/>
            <a:ext cx="568851" cy="744582"/>
          </a:xfrm>
          <a:prstGeom prst="chevron">
            <a:avLst>
              <a:gd name="adj" fmla="val 64328"/>
            </a:avLst>
          </a:prstGeom>
          <a:solidFill>
            <a:srgbClr val="AF5EA1"/>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rIns="72000" rtlCol="0" anchor="ctr"/>
          <a:lstStyle/>
          <a:p>
            <a:pPr algn="ctr"/>
            <a:endParaRPr lang="en-GB" sz="1400" dirty="0">
              <a:solidFill>
                <a:schemeClr val="tx1"/>
              </a:solidFill>
            </a:endParaRPr>
          </a:p>
        </p:txBody>
      </p:sp>
      <p:sp>
        <p:nvSpPr>
          <p:cNvPr id="25" name="Arrow: Chevron 24">
            <a:extLst>
              <a:ext uri="{FF2B5EF4-FFF2-40B4-BE49-F238E27FC236}">
                <a16:creationId xmlns:a16="http://schemas.microsoft.com/office/drawing/2014/main" id="{F9223202-A5FA-4338-B2E1-C50B40EE30D8}"/>
              </a:ext>
            </a:extLst>
          </p:cNvPr>
          <p:cNvSpPr/>
          <p:nvPr/>
        </p:nvSpPr>
        <p:spPr>
          <a:xfrm>
            <a:off x="10363488" y="3278449"/>
            <a:ext cx="568851" cy="744582"/>
          </a:xfrm>
          <a:prstGeom prst="chevron">
            <a:avLst>
              <a:gd name="adj" fmla="val 64328"/>
            </a:avLst>
          </a:prstGeom>
          <a:solidFill>
            <a:srgbClr val="AF5EA1"/>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rIns="72000" rtlCol="0" anchor="ctr"/>
          <a:lstStyle/>
          <a:p>
            <a:pPr algn="ctr"/>
            <a:endParaRPr lang="en-GB" sz="1400" dirty="0">
              <a:solidFill>
                <a:schemeClr val="tx1"/>
              </a:solidFill>
            </a:endParaRPr>
          </a:p>
        </p:txBody>
      </p:sp>
      <p:sp>
        <p:nvSpPr>
          <p:cNvPr id="26" name="Arrow: Pentagon 25">
            <a:extLst>
              <a:ext uri="{FF2B5EF4-FFF2-40B4-BE49-F238E27FC236}">
                <a16:creationId xmlns:a16="http://schemas.microsoft.com/office/drawing/2014/main" id="{18092111-02EF-4540-B8CC-E5CBAFA00C43}"/>
              </a:ext>
            </a:extLst>
          </p:cNvPr>
          <p:cNvSpPr/>
          <p:nvPr/>
        </p:nvSpPr>
        <p:spPr>
          <a:xfrm>
            <a:off x="538068" y="4822843"/>
            <a:ext cx="9882282" cy="744582"/>
          </a:xfrm>
          <a:prstGeom prst="homePlate">
            <a:avLst/>
          </a:prstGeom>
          <a:solidFill>
            <a:srgbClr val="AF5EA1"/>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rIns="72000" rtlCol="0" anchor="ctr"/>
          <a:lstStyle/>
          <a:p>
            <a:pPr algn="ctr"/>
            <a:endParaRPr lang="en-GB" sz="1400" dirty="0"/>
          </a:p>
        </p:txBody>
      </p:sp>
      <p:sp>
        <p:nvSpPr>
          <p:cNvPr id="27" name="TextBox 26">
            <a:extLst>
              <a:ext uri="{FF2B5EF4-FFF2-40B4-BE49-F238E27FC236}">
                <a16:creationId xmlns:a16="http://schemas.microsoft.com/office/drawing/2014/main" id="{A1812197-C2E3-4714-885B-66A1087D5041}"/>
              </a:ext>
            </a:extLst>
          </p:cNvPr>
          <p:cNvSpPr txBox="1"/>
          <p:nvPr/>
        </p:nvSpPr>
        <p:spPr>
          <a:xfrm>
            <a:off x="990916" y="4893631"/>
            <a:ext cx="9176657" cy="584775"/>
          </a:xfrm>
          <a:prstGeom prst="rect">
            <a:avLst/>
          </a:prstGeom>
          <a:noFill/>
        </p:spPr>
        <p:txBody>
          <a:bodyPr wrap="square" rtlCol="0" anchor="ctr">
            <a:spAutoFit/>
          </a:bodyPr>
          <a:lstStyle/>
          <a:p>
            <a:r>
              <a:rPr lang="en-US" sz="1600" b="1" dirty="0">
                <a:solidFill>
                  <a:schemeClr val="bg1"/>
                </a:solidFill>
              </a:rPr>
              <a:t>Resources are demonstrably being distributed to where they are needed</a:t>
            </a:r>
            <a:r>
              <a:rPr lang="en-US" sz="1600" dirty="0">
                <a:solidFill>
                  <a:schemeClr val="bg1"/>
                </a:solidFill>
              </a:rPr>
              <a:t> using granular population health data and evidence to focus our efforts on addressing long-standing and new inequalities. </a:t>
            </a:r>
          </a:p>
        </p:txBody>
      </p:sp>
      <p:sp>
        <p:nvSpPr>
          <p:cNvPr id="29" name="Oval 28">
            <a:extLst>
              <a:ext uri="{FF2B5EF4-FFF2-40B4-BE49-F238E27FC236}">
                <a16:creationId xmlns:a16="http://schemas.microsoft.com/office/drawing/2014/main" id="{87BAF10C-3C78-4FBB-878D-259A7F153EE1}"/>
              </a:ext>
            </a:extLst>
          </p:cNvPr>
          <p:cNvSpPr/>
          <p:nvPr/>
        </p:nvSpPr>
        <p:spPr>
          <a:xfrm>
            <a:off x="201839" y="4840775"/>
            <a:ext cx="708519" cy="709200"/>
          </a:xfrm>
          <a:prstGeom prst="ellipse">
            <a:avLst/>
          </a:prstGeom>
          <a:solidFill>
            <a:schemeClr val="bg1"/>
          </a:solidFill>
          <a:ln w="38100">
            <a:solidFill>
              <a:srgbClr val="AF5EA1"/>
            </a:solidFill>
          </a:ln>
        </p:spPr>
        <p:style>
          <a:lnRef idx="2">
            <a:schemeClr val="accent1">
              <a:shade val="50000"/>
            </a:schemeClr>
          </a:lnRef>
          <a:fillRef idx="1">
            <a:schemeClr val="accent1"/>
          </a:fillRef>
          <a:effectRef idx="0">
            <a:schemeClr val="accent1"/>
          </a:effectRef>
          <a:fontRef idx="minor">
            <a:schemeClr val="lt1"/>
          </a:fontRef>
        </p:style>
        <p:txBody>
          <a:bodyPr lIns="72000" rIns="72000" rtlCol="0" anchor="ctr"/>
          <a:lstStyle/>
          <a:p>
            <a:pPr algn="ctr"/>
            <a:endParaRPr lang="en-GB" sz="1400" dirty="0"/>
          </a:p>
        </p:txBody>
      </p:sp>
      <p:sp>
        <p:nvSpPr>
          <p:cNvPr id="30" name="TextBox 29">
            <a:extLst>
              <a:ext uri="{FF2B5EF4-FFF2-40B4-BE49-F238E27FC236}">
                <a16:creationId xmlns:a16="http://schemas.microsoft.com/office/drawing/2014/main" id="{06994E43-6E1E-4DAE-A643-9354402A6EB1}"/>
              </a:ext>
            </a:extLst>
          </p:cNvPr>
          <p:cNvSpPr txBox="1"/>
          <p:nvPr/>
        </p:nvSpPr>
        <p:spPr>
          <a:xfrm>
            <a:off x="300190" y="4938133"/>
            <a:ext cx="492767" cy="523220"/>
          </a:xfrm>
          <a:prstGeom prst="rect">
            <a:avLst/>
          </a:prstGeom>
          <a:noFill/>
        </p:spPr>
        <p:txBody>
          <a:bodyPr wrap="square" rtlCol="0">
            <a:spAutoFit/>
          </a:bodyPr>
          <a:lstStyle/>
          <a:p>
            <a:pPr algn="ctr"/>
            <a:r>
              <a:rPr lang="en-US" sz="2800" b="1" dirty="0">
                <a:solidFill>
                  <a:srgbClr val="AF5EA1"/>
                </a:solidFill>
                <a:latin typeface="Arial Rounded MT Bold" panose="020F0704030504030204" pitchFamily="34" charset="0"/>
              </a:rPr>
              <a:t>3</a:t>
            </a:r>
            <a:endParaRPr lang="en-GB" sz="2800" b="1" dirty="0">
              <a:solidFill>
                <a:srgbClr val="AF5EA1"/>
              </a:solidFill>
              <a:latin typeface="Arial Rounded MT Bold" panose="020F0704030504030204" pitchFamily="34" charset="0"/>
            </a:endParaRPr>
          </a:p>
        </p:txBody>
      </p:sp>
      <p:sp>
        <p:nvSpPr>
          <p:cNvPr id="32" name="Arrow: Chevron 31">
            <a:extLst>
              <a:ext uri="{FF2B5EF4-FFF2-40B4-BE49-F238E27FC236}">
                <a16:creationId xmlns:a16="http://schemas.microsoft.com/office/drawing/2014/main" id="{9D3AC6F7-D747-4E1B-B32D-AFA2513BD89B}"/>
              </a:ext>
            </a:extLst>
          </p:cNvPr>
          <p:cNvSpPr/>
          <p:nvPr/>
        </p:nvSpPr>
        <p:spPr>
          <a:xfrm>
            <a:off x="10108853" y="4822843"/>
            <a:ext cx="568851" cy="744582"/>
          </a:xfrm>
          <a:prstGeom prst="chevron">
            <a:avLst>
              <a:gd name="adj" fmla="val 64328"/>
            </a:avLst>
          </a:prstGeom>
          <a:solidFill>
            <a:srgbClr val="AF5EA1"/>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rIns="72000" rtlCol="0" anchor="ctr"/>
          <a:lstStyle/>
          <a:p>
            <a:pPr algn="ctr"/>
            <a:endParaRPr lang="en-GB" sz="1400" dirty="0">
              <a:solidFill>
                <a:schemeClr val="tx1"/>
              </a:solidFill>
            </a:endParaRPr>
          </a:p>
        </p:txBody>
      </p:sp>
      <p:sp>
        <p:nvSpPr>
          <p:cNvPr id="33" name="Arrow: Chevron 32">
            <a:extLst>
              <a:ext uri="{FF2B5EF4-FFF2-40B4-BE49-F238E27FC236}">
                <a16:creationId xmlns:a16="http://schemas.microsoft.com/office/drawing/2014/main" id="{57DAF89A-45E7-4777-9278-AD061851419E}"/>
              </a:ext>
            </a:extLst>
          </p:cNvPr>
          <p:cNvSpPr/>
          <p:nvPr/>
        </p:nvSpPr>
        <p:spPr>
          <a:xfrm>
            <a:off x="10363488" y="4822843"/>
            <a:ext cx="568851" cy="744582"/>
          </a:xfrm>
          <a:prstGeom prst="chevron">
            <a:avLst>
              <a:gd name="adj" fmla="val 64328"/>
            </a:avLst>
          </a:prstGeom>
          <a:solidFill>
            <a:srgbClr val="AF5EA1"/>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rIns="72000" rtlCol="0" anchor="ctr"/>
          <a:lstStyle/>
          <a:p>
            <a:pPr algn="ctr"/>
            <a:endParaRPr lang="en-GB" sz="1400" dirty="0">
              <a:solidFill>
                <a:schemeClr val="tx1"/>
              </a:solidFill>
            </a:endParaRPr>
          </a:p>
        </p:txBody>
      </p:sp>
      <p:sp>
        <p:nvSpPr>
          <p:cNvPr id="34" name="TextBox 33">
            <a:extLst>
              <a:ext uri="{FF2B5EF4-FFF2-40B4-BE49-F238E27FC236}">
                <a16:creationId xmlns:a16="http://schemas.microsoft.com/office/drawing/2014/main" id="{1229EB85-2085-471B-8E16-82D2EC4CC9E2}"/>
              </a:ext>
            </a:extLst>
          </p:cNvPr>
          <p:cNvSpPr txBox="1"/>
          <p:nvPr/>
        </p:nvSpPr>
        <p:spPr>
          <a:xfrm>
            <a:off x="1172022" y="2427793"/>
            <a:ext cx="9746182" cy="646331"/>
          </a:xfrm>
          <a:prstGeom prst="rect">
            <a:avLst/>
          </a:prstGeom>
          <a:noFill/>
        </p:spPr>
        <p:txBody>
          <a:bodyPr wrap="square" rtlCol="0">
            <a:spAutoFit/>
          </a:bodyPr>
          <a:lstStyle/>
          <a:p>
            <a:r>
              <a:rPr lang="en-US" sz="1200" dirty="0"/>
              <a:t>The first condition for allocating resources to where they will have the most impact is understanding where each pound is currently being spent. Contributors consistently highlighted the lack of transparency within and between existing organisations and budgets, with as much variation within ICSs as between them.   Added clarity will support better efficiency and overall use of funds and help re-direct limited resources to where they can help most.</a:t>
            </a:r>
            <a:endParaRPr lang="en-GB" sz="1200" dirty="0"/>
          </a:p>
        </p:txBody>
      </p:sp>
      <p:sp>
        <p:nvSpPr>
          <p:cNvPr id="35" name="Arrow: Bent 34">
            <a:extLst>
              <a:ext uri="{FF2B5EF4-FFF2-40B4-BE49-F238E27FC236}">
                <a16:creationId xmlns:a16="http://schemas.microsoft.com/office/drawing/2014/main" id="{56D0C6BA-A089-4040-B6F0-8F035592FD6C}"/>
              </a:ext>
            </a:extLst>
          </p:cNvPr>
          <p:cNvSpPr/>
          <p:nvPr/>
        </p:nvSpPr>
        <p:spPr>
          <a:xfrm flipV="1">
            <a:off x="871488" y="2264735"/>
            <a:ext cx="300535" cy="432527"/>
          </a:xfrm>
          <a:prstGeom prst="bentArrow">
            <a:avLst/>
          </a:prstGeom>
          <a:solidFill>
            <a:srgbClr val="AF5EA1"/>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rIns="72000" rtlCol="0" anchor="ctr"/>
          <a:lstStyle/>
          <a:p>
            <a:pPr algn="ctr"/>
            <a:endParaRPr lang="en-GB" sz="1400" dirty="0">
              <a:solidFill>
                <a:schemeClr val="tx1"/>
              </a:solidFill>
            </a:endParaRPr>
          </a:p>
        </p:txBody>
      </p:sp>
      <p:sp>
        <p:nvSpPr>
          <p:cNvPr id="38" name="TextBox 37">
            <a:extLst>
              <a:ext uri="{FF2B5EF4-FFF2-40B4-BE49-F238E27FC236}">
                <a16:creationId xmlns:a16="http://schemas.microsoft.com/office/drawing/2014/main" id="{D06D41DB-7DE1-47FA-81FE-882FD3836C49}"/>
              </a:ext>
            </a:extLst>
          </p:cNvPr>
          <p:cNvSpPr txBox="1"/>
          <p:nvPr/>
        </p:nvSpPr>
        <p:spPr>
          <a:xfrm>
            <a:off x="1226842" y="4162764"/>
            <a:ext cx="9629506" cy="461665"/>
          </a:xfrm>
          <a:prstGeom prst="rect">
            <a:avLst/>
          </a:prstGeom>
          <a:noFill/>
        </p:spPr>
        <p:txBody>
          <a:bodyPr wrap="square" rtlCol="0">
            <a:spAutoFit/>
          </a:bodyPr>
          <a:lstStyle/>
          <a:p>
            <a:r>
              <a:rPr lang="en-US" sz="1200" dirty="0"/>
              <a:t>Holding systems to account for reflecting the commitment to prevention and earlier intervention in how resources are being utilised was seen as being critical to ensuring that this agenda is translated into effective action locally, as a key enabler of future financial sustainability across London.</a:t>
            </a:r>
          </a:p>
        </p:txBody>
      </p:sp>
      <p:sp>
        <p:nvSpPr>
          <p:cNvPr id="39" name="Arrow: Bent 38">
            <a:extLst>
              <a:ext uri="{FF2B5EF4-FFF2-40B4-BE49-F238E27FC236}">
                <a16:creationId xmlns:a16="http://schemas.microsoft.com/office/drawing/2014/main" id="{49F77F39-07CE-494E-A4F1-A67983D59371}"/>
              </a:ext>
            </a:extLst>
          </p:cNvPr>
          <p:cNvSpPr/>
          <p:nvPr/>
        </p:nvSpPr>
        <p:spPr>
          <a:xfrm flipV="1">
            <a:off x="926307" y="3978551"/>
            <a:ext cx="300535" cy="432527"/>
          </a:xfrm>
          <a:prstGeom prst="bentArrow">
            <a:avLst/>
          </a:prstGeom>
          <a:solidFill>
            <a:srgbClr val="AF5EA1"/>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rIns="72000" rtlCol="0" anchor="ctr"/>
          <a:lstStyle/>
          <a:p>
            <a:pPr algn="ctr"/>
            <a:endParaRPr lang="en-GB" sz="1400" dirty="0">
              <a:solidFill>
                <a:schemeClr val="tx1"/>
              </a:solidFill>
            </a:endParaRPr>
          </a:p>
        </p:txBody>
      </p:sp>
      <p:sp>
        <p:nvSpPr>
          <p:cNvPr id="41" name="Arrow: Bent 40">
            <a:extLst>
              <a:ext uri="{FF2B5EF4-FFF2-40B4-BE49-F238E27FC236}">
                <a16:creationId xmlns:a16="http://schemas.microsoft.com/office/drawing/2014/main" id="{99A93639-16E5-42AE-9AE7-A8F13375E4CE}"/>
              </a:ext>
            </a:extLst>
          </p:cNvPr>
          <p:cNvSpPr/>
          <p:nvPr/>
        </p:nvSpPr>
        <p:spPr>
          <a:xfrm flipV="1">
            <a:off x="926307" y="5517585"/>
            <a:ext cx="300535" cy="432527"/>
          </a:xfrm>
          <a:prstGeom prst="bentArrow">
            <a:avLst/>
          </a:prstGeom>
          <a:solidFill>
            <a:srgbClr val="AF5EA1"/>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rIns="72000" rtlCol="0" anchor="ctr"/>
          <a:lstStyle/>
          <a:p>
            <a:pPr algn="ctr"/>
            <a:endParaRPr lang="en-GB" sz="1400" dirty="0">
              <a:solidFill>
                <a:schemeClr val="tx1"/>
              </a:solidFill>
            </a:endParaRPr>
          </a:p>
        </p:txBody>
      </p:sp>
      <p:sp>
        <p:nvSpPr>
          <p:cNvPr id="42" name="TextBox 41">
            <a:extLst>
              <a:ext uri="{FF2B5EF4-FFF2-40B4-BE49-F238E27FC236}">
                <a16:creationId xmlns:a16="http://schemas.microsoft.com/office/drawing/2014/main" id="{DD5F86A2-DE6C-4EDB-B01E-37B232F2C868}"/>
              </a:ext>
            </a:extLst>
          </p:cNvPr>
          <p:cNvSpPr txBox="1"/>
          <p:nvPr/>
        </p:nvSpPr>
        <p:spPr>
          <a:xfrm>
            <a:off x="1226842" y="5711483"/>
            <a:ext cx="9629506" cy="830997"/>
          </a:xfrm>
          <a:prstGeom prst="rect">
            <a:avLst/>
          </a:prstGeom>
          <a:noFill/>
        </p:spPr>
        <p:txBody>
          <a:bodyPr wrap="square" rtlCol="0">
            <a:spAutoFit/>
          </a:bodyPr>
          <a:lstStyle/>
          <a:p>
            <a:r>
              <a:rPr lang="en-US" sz="1200" dirty="0"/>
              <a:t>Ensuring resources flow proportionally to reflect holistic population needs was seen as essential to address inequalities within the health and social care system and begin to repair relations and build trust with neglected communities.  There was a strong feeling that the data exists to support this, but that it is not being used effectively yet in the allocation of resources, and that this would need to be an integral part of broader conversations around purpose, priorities and place.</a:t>
            </a:r>
            <a:endParaRPr lang="en-GB" sz="1200" dirty="0"/>
          </a:p>
        </p:txBody>
      </p:sp>
      <p:sp>
        <p:nvSpPr>
          <p:cNvPr id="45" name="TextBox 44">
            <a:extLst>
              <a:ext uri="{FF2B5EF4-FFF2-40B4-BE49-F238E27FC236}">
                <a16:creationId xmlns:a16="http://schemas.microsoft.com/office/drawing/2014/main" id="{C4CFA9EA-5AEC-41DE-B839-BC2C4D815590}"/>
              </a:ext>
            </a:extLst>
          </p:cNvPr>
          <p:cNvSpPr txBox="1"/>
          <p:nvPr/>
        </p:nvSpPr>
        <p:spPr>
          <a:xfrm>
            <a:off x="465474" y="11542"/>
            <a:ext cx="6097656" cy="369332"/>
          </a:xfrm>
          <a:prstGeom prst="rect">
            <a:avLst/>
          </a:prstGeom>
          <a:noFill/>
        </p:spPr>
        <p:txBody>
          <a:bodyPr wrap="square">
            <a:spAutoFit/>
          </a:bodyPr>
          <a:lstStyle/>
          <a:p>
            <a:r>
              <a:rPr kumimoji="0" lang="en-GB" sz="1800" b="1" i="0" u="sng" strike="noStrike" kern="1200" cap="none" spc="0" normalizeH="0" baseline="0" noProof="0" dirty="0">
                <a:ln>
                  <a:noFill/>
                </a:ln>
                <a:solidFill>
                  <a:schemeClr val="tx2"/>
                </a:solidFill>
                <a:effectLst/>
                <a:uLnTx/>
                <a:uFillTx/>
                <a:latin typeface="Calibri" panose="020F0502020204030204"/>
                <a:ea typeface="+mn-ea"/>
                <a:cs typeface="Times New Roman" panose="02020603050405020304" pitchFamily="18" charset="0"/>
              </a:rPr>
              <a:t>P</a:t>
            </a:r>
            <a:r>
              <a:rPr lang="en-GB" b="1" dirty="0">
                <a:solidFill>
                  <a:schemeClr val="tx2"/>
                </a:solidFill>
                <a:latin typeface="Calibri" panose="020F0502020204030204"/>
                <a:cs typeface="Times New Roman" panose="02020603050405020304" pitchFamily="18" charset="0"/>
              </a:rPr>
              <a:t>ounds</a:t>
            </a:r>
            <a:endParaRPr lang="en-GB" dirty="0"/>
          </a:p>
        </p:txBody>
      </p:sp>
      <p:sp>
        <p:nvSpPr>
          <p:cNvPr id="47" name="Oval 46" descr="Coins with solid fill">
            <a:extLst>
              <a:ext uri="{FF2B5EF4-FFF2-40B4-BE49-F238E27FC236}">
                <a16:creationId xmlns:a16="http://schemas.microsoft.com/office/drawing/2014/main" id="{3E3303C5-B448-4076-94FC-ECE663BB0E1E}"/>
              </a:ext>
            </a:extLst>
          </p:cNvPr>
          <p:cNvSpPr/>
          <p:nvPr/>
        </p:nvSpPr>
        <p:spPr>
          <a:xfrm>
            <a:off x="41780" y="11542"/>
            <a:ext cx="423694" cy="412682"/>
          </a:xfrm>
          <a:prstGeom prst="ellipse">
            <a:avLst/>
          </a:prstGeom>
          <a: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a:blipFill>
          <a:ln>
            <a:noFill/>
          </a:ln>
        </p:spPr>
        <p:style>
          <a:lnRef idx="2">
            <a:schemeClr val="accent2">
              <a:shade val="80000"/>
              <a:hueOff val="0"/>
              <a:satOff val="0"/>
              <a:lumOff val="0"/>
              <a:alphaOff val="0"/>
            </a:schemeClr>
          </a:lnRef>
          <a:fillRef idx="1">
            <a:scrgbClr r="0" g="0" b="0"/>
          </a:fillRef>
          <a:effectRef idx="0">
            <a:schemeClr val="accent2">
              <a:tint val="40000"/>
              <a:hueOff val="0"/>
              <a:satOff val="0"/>
              <a:lumOff val="0"/>
              <a:alphaOff val="0"/>
            </a:schemeClr>
          </a:effectRef>
          <a:fontRef idx="minor">
            <a:schemeClr val="lt1">
              <a:hueOff val="0"/>
              <a:satOff val="0"/>
              <a:lumOff val="0"/>
              <a:alphaOff val="0"/>
            </a:schemeClr>
          </a:fontRef>
        </p:style>
      </p:sp>
      <p:sp>
        <p:nvSpPr>
          <p:cNvPr id="36" name="Rectangle 35">
            <a:extLst>
              <a:ext uri="{FF2B5EF4-FFF2-40B4-BE49-F238E27FC236}">
                <a16:creationId xmlns:a16="http://schemas.microsoft.com/office/drawing/2014/main" id="{5926DCE4-B16F-4FD8-ADD8-A39C7B264598}"/>
              </a:ext>
            </a:extLst>
          </p:cNvPr>
          <p:cNvSpPr/>
          <p:nvPr/>
        </p:nvSpPr>
        <p:spPr>
          <a:xfrm>
            <a:off x="9615948" y="0"/>
            <a:ext cx="2576052" cy="335908"/>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rIns="72000" rtlCol="0" anchor="ctr"/>
          <a:lstStyle/>
          <a:p>
            <a:r>
              <a:rPr lang="en-GB" sz="1400" dirty="0"/>
              <a:t>Findings and Recommendations</a:t>
            </a:r>
          </a:p>
        </p:txBody>
      </p:sp>
    </p:spTree>
    <p:extLst>
      <p:ext uri="{BB962C8B-B14F-4D97-AF65-F5344CB8AC3E}">
        <p14:creationId xmlns:p14="http://schemas.microsoft.com/office/powerpoint/2010/main" val="396511315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71CCBB5A-3883-48CD-8155-3AF09CF0E971}"/>
              </a:ext>
            </a:extLst>
          </p:cNvPr>
          <p:cNvSpPr txBox="1"/>
          <p:nvPr/>
        </p:nvSpPr>
        <p:spPr>
          <a:xfrm>
            <a:off x="2152650" y="1937036"/>
            <a:ext cx="8096250" cy="1569660"/>
          </a:xfrm>
          <a:prstGeom prst="rect">
            <a:avLst/>
          </a:prstGeom>
          <a:noFill/>
        </p:spPr>
        <p:txBody>
          <a:bodyPr wrap="square">
            <a:spAutoFit/>
          </a:bodyPr>
          <a:lstStyle/>
          <a:p>
            <a:pPr algn="ctr"/>
            <a:r>
              <a:rPr lang="en-US" sz="3200" b="1" i="0" u="none" strike="noStrike" kern="1200" dirty="0">
                <a:solidFill>
                  <a:schemeClr val="bg2"/>
                </a:solidFill>
                <a:latin typeface="+mn-lt"/>
                <a:ea typeface="+mn-ea"/>
                <a:cs typeface="+mn-cs"/>
              </a:rPr>
              <a:t>“There is a tension between self-interest, population health and the needs of the individual.”</a:t>
            </a:r>
            <a:endParaRPr lang="en-GB" sz="3200" dirty="0"/>
          </a:p>
        </p:txBody>
      </p:sp>
      <p:sp>
        <p:nvSpPr>
          <p:cNvPr id="8" name="TextBox 7">
            <a:extLst>
              <a:ext uri="{FF2B5EF4-FFF2-40B4-BE49-F238E27FC236}">
                <a16:creationId xmlns:a16="http://schemas.microsoft.com/office/drawing/2014/main" id="{7CA5BA29-B33E-4834-8905-C8449F1FEB8B}"/>
              </a:ext>
            </a:extLst>
          </p:cNvPr>
          <p:cNvSpPr txBox="1"/>
          <p:nvPr/>
        </p:nvSpPr>
        <p:spPr>
          <a:xfrm>
            <a:off x="465474" y="11542"/>
            <a:ext cx="6097656" cy="369332"/>
          </a:xfrm>
          <a:prstGeom prst="rect">
            <a:avLst/>
          </a:prstGeom>
          <a:noFill/>
        </p:spPr>
        <p:txBody>
          <a:bodyPr wrap="square">
            <a:spAutoFit/>
          </a:bodyPr>
          <a:lstStyle/>
          <a:p>
            <a:r>
              <a:rPr kumimoji="0" lang="en-GB" sz="1800" b="1" i="0" u="sng" strike="noStrike" kern="1200" cap="none" spc="0" normalizeH="0" baseline="0" noProof="0" dirty="0">
                <a:ln>
                  <a:noFill/>
                </a:ln>
                <a:solidFill>
                  <a:schemeClr val="tx2"/>
                </a:solidFill>
                <a:effectLst/>
                <a:uLnTx/>
                <a:uFillTx/>
                <a:latin typeface="Calibri" panose="020F0502020204030204"/>
                <a:ea typeface="+mn-ea"/>
                <a:cs typeface="Times New Roman" panose="02020603050405020304" pitchFamily="18" charset="0"/>
              </a:rPr>
              <a:t>P</a:t>
            </a:r>
            <a:r>
              <a:rPr lang="en-GB" b="1" dirty="0">
                <a:solidFill>
                  <a:schemeClr val="tx2"/>
                </a:solidFill>
                <a:latin typeface="Calibri" panose="020F0502020204030204"/>
                <a:cs typeface="Times New Roman" panose="02020603050405020304" pitchFamily="18" charset="0"/>
              </a:rPr>
              <a:t>roviders</a:t>
            </a:r>
            <a:endParaRPr lang="en-GB" dirty="0"/>
          </a:p>
        </p:txBody>
      </p:sp>
      <p:sp>
        <p:nvSpPr>
          <p:cNvPr id="9" name="Oval 8" descr="Doctor female with solid fill">
            <a:extLst>
              <a:ext uri="{FF2B5EF4-FFF2-40B4-BE49-F238E27FC236}">
                <a16:creationId xmlns:a16="http://schemas.microsoft.com/office/drawing/2014/main" id="{C3BCA128-D733-4A34-8B42-82C032438A25}"/>
              </a:ext>
            </a:extLst>
          </p:cNvPr>
          <p:cNvSpPr/>
          <p:nvPr/>
        </p:nvSpPr>
        <p:spPr>
          <a:xfrm>
            <a:off x="53267" y="-10133"/>
            <a:ext cx="423694" cy="412682"/>
          </a:xfrm>
          <a:prstGeom prst="ellipse">
            <a:avLst/>
          </a:prstGeom>
          <a: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a:blipFill>
          <a:ln>
            <a:noFill/>
          </a:ln>
        </p:spPr>
        <p:style>
          <a:lnRef idx="2">
            <a:schemeClr val="accent2">
              <a:shade val="80000"/>
              <a:hueOff val="0"/>
              <a:satOff val="0"/>
              <a:lumOff val="0"/>
              <a:alphaOff val="0"/>
            </a:schemeClr>
          </a:lnRef>
          <a:fillRef idx="1">
            <a:scrgbClr r="0" g="0" b="0"/>
          </a:fillRef>
          <a:effectRef idx="0">
            <a:schemeClr val="accent2">
              <a:tint val="40000"/>
              <a:hueOff val="0"/>
              <a:satOff val="0"/>
              <a:lumOff val="0"/>
              <a:alphaOff val="0"/>
            </a:schemeClr>
          </a:effectRef>
          <a:fontRef idx="minor">
            <a:schemeClr val="lt1">
              <a:hueOff val="0"/>
              <a:satOff val="0"/>
              <a:lumOff val="0"/>
              <a:alphaOff val="0"/>
            </a:schemeClr>
          </a:fontRef>
        </p:style>
      </p:sp>
      <p:sp>
        <p:nvSpPr>
          <p:cNvPr id="5" name="Rectangle 4">
            <a:extLst>
              <a:ext uri="{FF2B5EF4-FFF2-40B4-BE49-F238E27FC236}">
                <a16:creationId xmlns:a16="http://schemas.microsoft.com/office/drawing/2014/main" id="{030F309A-395A-464E-88C8-A7F4C6772130}"/>
              </a:ext>
            </a:extLst>
          </p:cNvPr>
          <p:cNvSpPr/>
          <p:nvPr/>
        </p:nvSpPr>
        <p:spPr>
          <a:xfrm>
            <a:off x="9615948" y="0"/>
            <a:ext cx="2576052" cy="335908"/>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rIns="72000" rtlCol="0" anchor="ctr"/>
          <a:lstStyle/>
          <a:p>
            <a:r>
              <a:rPr lang="en-GB" sz="1400" dirty="0"/>
              <a:t>Findings and Recommendations</a:t>
            </a:r>
          </a:p>
        </p:txBody>
      </p:sp>
    </p:spTree>
    <p:extLst>
      <p:ext uri="{BB962C8B-B14F-4D97-AF65-F5344CB8AC3E}">
        <p14:creationId xmlns:p14="http://schemas.microsoft.com/office/powerpoint/2010/main" val="2546232097"/>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Text Placeholder 2">
            <a:extLst>
              <a:ext uri="{FF2B5EF4-FFF2-40B4-BE49-F238E27FC236}">
                <a16:creationId xmlns:a16="http://schemas.microsoft.com/office/drawing/2014/main" id="{B594B255-CB73-41F1-B73F-DC68F194E44A}"/>
              </a:ext>
            </a:extLst>
          </p:cNvPr>
          <p:cNvSpPr>
            <a:spLocks noGrp="1"/>
          </p:cNvSpPr>
          <p:nvPr>
            <p:ph type="body" sz="quarter" idx="18"/>
          </p:nvPr>
        </p:nvSpPr>
        <p:spPr>
          <a:xfrm>
            <a:off x="337855" y="428625"/>
            <a:ext cx="10688552" cy="744538"/>
          </a:xfrm>
        </p:spPr>
        <p:txBody>
          <a:bodyPr>
            <a:noAutofit/>
          </a:bodyPr>
          <a:lstStyle/>
          <a:p>
            <a:r>
              <a:rPr lang="en-US" sz="2400" dirty="0">
                <a:solidFill>
                  <a:schemeClr val="bg2"/>
                </a:solidFill>
              </a:rPr>
              <a:t>Why can’t we… </a:t>
            </a:r>
            <a:r>
              <a:rPr lang="en-US" sz="2400" dirty="0"/>
              <a:t>support provider collaboratives and primary care networks to deliver better outcomes both “at scale” and within each place?</a:t>
            </a:r>
            <a:endParaRPr lang="en-GB" sz="2400" dirty="0"/>
          </a:p>
        </p:txBody>
      </p:sp>
      <p:sp>
        <p:nvSpPr>
          <p:cNvPr id="16" name="TextBox 15">
            <a:extLst>
              <a:ext uri="{FF2B5EF4-FFF2-40B4-BE49-F238E27FC236}">
                <a16:creationId xmlns:a16="http://schemas.microsoft.com/office/drawing/2014/main" id="{7BA1DBAA-AFFA-44AA-8CBD-A9FEB51D092E}"/>
              </a:ext>
            </a:extLst>
          </p:cNvPr>
          <p:cNvSpPr txBox="1"/>
          <p:nvPr/>
        </p:nvSpPr>
        <p:spPr>
          <a:xfrm>
            <a:off x="465474" y="11542"/>
            <a:ext cx="6097656" cy="369332"/>
          </a:xfrm>
          <a:prstGeom prst="rect">
            <a:avLst/>
          </a:prstGeom>
          <a:noFill/>
        </p:spPr>
        <p:txBody>
          <a:bodyPr wrap="square">
            <a:spAutoFit/>
          </a:bodyPr>
          <a:lstStyle/>
          <a:p>
            <a:r>
              <a:rPr kumimoji="0" lang="en-GB" sz="1800" b="1" i="0" u="sng" strike="noStrike" kern="1200" cap="none" spc="0" normalizeH="0" baseline="0" noProof="0" dirty="0">
                <a:ln>
                  <a:noFill/>
                </a:ln>
                <a:solidFill>
                  <a:schemeClr val="tx2"/>
                </a:solidFill>
                <a:effectLst/>
                <a:uLnTx/>
                <a:uFillTx/>
                <a:latin typeface="Calibri" panose="020F0502020204030204"/>
                <a:ea typeface="+mn-ea"/>
                <a:cs typeface="Times New Roman" panose="02020603050405020304" pitchFamily="18" charset="0"/>
              </a:rPr>
              <a:t>P</a:t>
            </a:r>
            <a:r>
              <a:rPr lang="en-GB" b="1" dirty="0">
                <a:solidFill>
                  <a:schemeClr val="tx2"/>
                </a:solidFill>
                <a:latin typeface="Calibri" panose="020F0502020204030204"/>
                <a:cs typeface="Times New Roman" panose="02020603050405020304" pitchFamily="18" charset="0"/>
              </a:rPr>
              <a:t>roviders</a:t>
            </a:r>
            <a:endParaRPr lang="en-GB" dirty="0"/>
          </a:p>
        </p:txBody>
      </p:sp>
      <p:sp>
        <p:nvSpPr>
          <p:cNvPr id="17" name="Oval 16" descr="Doctor female with solid fill">
            <a:extLst>
              <a:ext uri="{FF2B5EF4-FFF2-40B4-BE49-F238E27FC236}">
                <a16:creationId xmlns:a16="http://schemas.microsoft.com/office/drawing/2014/main" id="{84E30454-27C7-49F0-88CD-E1A8F65D0199}"/>
              </a:ext>
            </a:extLst>
          </p:cNvPr>
          <p:cNvSpPr/>
          <p:nvPr/>
        </p:nvSpPr>
        <p:spPr>
          <a:xfrm>
            <a:off x="53267" y="-10133"/>
            <a:ext cx="423694" cy="412682"/>
          </a:xfrm>
          <a:prstGeom prst="ellipse">
            <a:avLst/>
          </a:prstGeom>
          <a: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a:blipFill>
          <a:ln>
            <a:noFill/>
          </a:ln>
        </p:spPr>
        <p:style>
          <a:lnRef idx="2">
            <a:schemeClr val="accent2">
              <a:shade val="80000"/>
              <a:hueOff val="0"/>
              <a:satOff val="0"/>
              <a:lumOff val="0"/>
              <a:alphaOff val="0"/>
            </a:schemeClr>
          </a:lnRef>
          <a:fillRef idx="1">
            <a:scrgbClr r="0" g="0" b="0"/>
          </a:fillRef>
          <a:effectRef idx="0">
            <a:schemeClr val="accent2">
              <a:tint val="40000"/>
              <a:hueOff val="0"/>
              <a:satOff val="0"/>
              <a:lumOff val="0"/>
              <a:alphaOff val="0"/>
            </a:schemeClr>
          </a:effectRef>
          <a:fontRef idx="minor">
            <a:schemeClr val="lt1">
              <a:hueOff val="0"/>
              <a:satOff val="0"/>
              <a:lumOff val="0"/>
              <a:alphaOff val="0"/>
            </a:schemeClr>
          </a:fontRef>
        </p:style>
      </p:sp>
      <p:sp>
        <p:nvSpPr>
          <p:cNvPr id="18" name="Text Placeholder 3">
            <a:extLst>
              <a:ext uri="{FF2B5EF4-FFF2-40B4-BE49-F238E27FC236}">
                <a16:creationId xmlns:a16="http://schemas.microsoft.com/office/drawing/2014/main" id="{490832E2-BAB7-D34C-8DF7-15DDC265BCA6}"/>
              </a:ext>
            </a:extLst>
          </p:cNvPr>
          <p:cNvSpPr>
            <a:spLocks noGrp="1"/>
          </p:cNvSpPr>
          <p:nvPr>
            <p:ph type="body" sz="quarter" idx="30"/>
          </p:nvPr>
        </p:nvSpPr>
        <p:spPr>
          <a:xfrm>
            <a:off x="352032" y="1354848"/>
            <a:ext cx="10674375" cy="5074527"/>
          </a:xfrm>
          <a:noFill/>
        </p:spPr>
        <p:txBody>
          <a:bodyPr vert="horz" lIns="91440" tIns="45720" rIns="91440" bIns="45720" rtlCol="0" anchor="t">
            <a:noAutofit/>
          </a:bodyPr>
          <a:lstStyle/>
          <a:p>
            <a:pPr algn="just">
              <a:lnSpc>
                <a:spcPct val="100000"/>
              </a:lnSpc>
              <a:spcAft>
                <a:spcPts val="500"/>
              </a:spcAft>
            </a:pPr>
            <a:r>
              <a:rPr lang="en-US" sz="1100" b="1" dirty="0">
                <a:solidFill>
                  <a:schemeClr val="bg2"/>
                </a:solidFill>
              </a:rPr>
              <a:t>“This is about systems working together and having a collective impact.”</a:t>
            </a:r>
          </a:p>
          <a:p>
            <a:pPr algn="just">
              <a:lnSpc>
                <a:spcPct val="100000"/>
              </a:lnSpc>
              <a:spcAft>
                <a:spcPts val="500"/>
              </a:spcAft>
            </a:pPr>
            <a:r>
              <a:rPr lang="en-US" sz="1100" kern="0" dirty="0"/>
              <a:t>Contributors highlighted a range of provider learning and best practice that resulted from the pandemic response. One contributor added that “the idea that everyone has a stake in community health is another key bit of learning, rather than everyone feeling they are only responsible for their patients”.</a:t>
            </a:r>
          </a:p>
          <a:p>
            <a:pPr algn="just">
              <a:lnSpc>
                <a:spcPct val="100000"/>
              </a:lnSpc>
              <a:spcAft>
                <a:spcPts val="500"/>
              </a:spcAft>
            </a:pPr>
            <a:r>
              <a:rPr lang="en-GB" sz="1100" b="1" dirty="0">
                <a:solidFill>
                  <a:schemeClr val="bg2"/>
                </a:solidFill>
              </a:rPr>
              <a:t>“[Previously] when our neighbours stumbled, we hired their workforce. This time, when our neighbours stumbled, we helped them up.”</a:t>
            </a:r>
          </a:p>
          <a:p>
            <a:pPr algn="just">
              <a:lnSpc>
                <a:spcPct val="100000"/>
              </a:lnSpc>
              <a:spcAft>
                <a:spcPts val="500"/>
              </a:spcAft>
            </a:pPr>
            <a:r>
              <a:rPr lang="en-US" sz="1100" kern="0" dirty="0"/>
              <a:t>Contributors repeatedly criticised the current state of commissioning. One criticised “binary commissioner-provider conversations” and another said it was “crazy that right now the people who spend the money are not those who deliver the service”. There was strong support for a “local-by-default” approach to commissioning, where only low volume, complex services are planned and delivered “at scale”, was also clear.</a:t>
            </a:r>
          </a:p>
          <a:p>
            <a:pPr algn="just">
              <a:lnSpc>
                <a:spcPct val="100000"/>
              </a:lnSpc>
              <a:spcAft>
                <a:spcPts val="500"/>
              </a:spcAft>
            </a:pPr>
            <a:r>
              <a:rPr lang="en-US" sz="1100" b="1" dirty="0">
                <a:solidFill>
                  <a:schemeClr val="bg2"/>
                </a:solidFill>
              </a:rPr>
              <a:t>“We still have organisational mindsets. We need to take off the skins of our organisations and come part of collaborative team.”</a:t>
            </a:r>
          </a:p>
          <a:p>
            <a:pPr algn="just">
              <a:lnSpc>
                <a:spcPct val="100000"/>
              </a:lnSpc>
              <a:spcAft>
                <a:spcPts val="500"/>
              </a:spcAft>
            </a:pPr>
            <a:r>
              <a:rPr lang="en-US" sz="1100" kern="0" dirty="0"/>
              <a:t>On being asked to describe their vision for integrated health and social care services in London, contributors across London agreed that “the person you see should also be the person who can help you solve all of your issues”. They wanted to see a system with “no wrong door” and a seamless, wrap-around service. There is a shared ambition to create “a real integrated care system, as opposed to a set of transactional relationships.” However, contributors also recognised that “different languages and worlds we inhabit and work in” constituted an obstacle to this vision. Solutions included establishing ”common points of references on how the system works” or by actively bridging the gap with “flexible reciprocal arrangements” where staff work 1-2 days a week for each other’s organisations. </a:t>
            </a:r>
          </a:p>
          <a:p>
            <a:pPr algn="just">
              <a:lnSpc>
                <a:spcPct val="100000"/>
              </a:lnSpc>
              <a:spcAft>
                <a:spcPts val="500"/>
              </a:spcAft>
            </a:pPr>
            <a:r>
              <a:rPr lang="en-US" sz="1100" b="1" dirty="0">
                <a:solidFill>
                  <a:schemeClr val="bg2"/>
                </a:solidFill>
              </a:rPr>
              <a:t>“Parity of esteem point is a principle we need to work towards.”</a:t>
            </a:r>
          </a:p>
          <a:p>
            <a:pPr algn="just">
              <a:lnSpc>
                <a:spcPct val="100000"/>
              </a:lnSpc>
              <a:spcAft>
                <a:spcPts val="500"/>
              </a:spcAft>
            </a:pPr>
            <a:r>
              <a:rPr lang="en-US" sz="1100" kern="0" dirty="0"/>
              <a:t>There was a strong sense that social care, the voluntary and community sector and public health need to be seen as critical components of the system and not “externalities” to the NHS. As one contributor put it: “we need to appreciate [domiciliary] care people more.” Another suggested that “we are underestimating how traumatised they feel, how exhausted they are”, predicting that without better support and career progression, staff, especially in social care, will continue to leave.</a:t>
            </a:r>
          </a:p>
          <a:p>
            <a:pPr algn="just">
              <a:lnSpc>
                <a:spcPct val="100000"/>
              </a:lnSpc>
              <a:spcAft>
                <a:spcPts val="500"/>
              </a:spcAft>
            </a:pPr>
            <a:r>
              <a:rPr lang="en-US" sz="1100" b="1" dirty="0">
                <a:solidFill>
                  <a:schemeClr val="bg2"/>
                </a:solidFill>
              </a:rPr>
              <a:t>“Primary care have not felt like an integral part of provider collaboratives and this needs to be made more explicit.”</a:t>
            </a:r>
          </a:p>
          <a:p>
            <a:pPr algn="just">
              <a:lnSpc>
                <a:spcPct val="100000"/>
              </a:lnSpc>
              <a:spcAft>
                <a:spcPts val="500"/>
              </a:spcAft>
            </a:pPr>
            <a:r>
              <a:rPr lang="en-US" sz="1100" kern="0" dirty="0"/>
              <a:t>Contributors agreed on the crucial role primary care must play in improving outcomes for patients, with a key question being “how do we empower and engage PCNs but also ensure they are coming to the table?”.  One suggestion was that “boroughs need to step up and support PCNs to modernise with managerial support”, whilst others including PCN Clinical Directors stressed a broader point about the role of primary care in bringing disciplines together at a local level:  “it is not just about primary care but local care partnerships in neighborhoods”. </a:t>
            </a:r>
          </a:p>
          <a:p>
            <a:pPr algn="just">
              <a:lnSpc>
                <a:spcPct val="100000"/>
              </a:lnSpc>
              <a:spcAft>
                <a:spcPts val="500"/>
              </a:spcAft>
            </a:pPr>
            <a:r>
              <a:rPr lang="en-US" sz="1100" b="1" dirty="0">
                <a:solidFill>
                  <a:schemeClr val="bg2"/>
                </a:solidFill>
              </a:rPr>
              <a:t>"People have to give something up to gain something.”</a:t>
            </a:r>
          </a:p>
          <a:p>
            <a:pPr algn="just">
              <a:lnSpc>
                <a:spcPct val="100000"/>
              </a:lnSpc>
              <a:spcAft>
                <a:spcPts val="500"/>
              </a:spcAft>
            </a:pPr>
            <a:r>
              <a:rPr lang="en-US" sz="1100" kern="0" dirty="0"/>
              <a:t>Contributors noted that delivering better services at scale will not be easy and will require people to “relinquish [some of] the control” they are used to, over budgets, staff and “their” patients. As one predicted, “we could revert if we don’t change structurally”. </a:t>
            </a:r>
          </a:p>
          <a:p>
            <a:pPr algn="just">
              <a:lnSpc>
                <a:spcPct val="100000"/>
              </a:lnSpc>
              <a:spcAft>
                <a:spcPts val="500"/>
              </a:spcAft>
            </a:pPr>
            <a:endParaRPr lang="en-US" sz="1100" kern="0" dirty="0"/>
          </a:p>
          <a:p>
            <a:pPr algn="just">
              <a:lnSpc>
                <a:spcPct val="100000"/>
              </a:lnSpc>
              <a:spcAft>
                <a:spcPts val="500"/>
              </a:spcAft>
            </a:pPr>
            <a:endParaRPr lang="en-US" sz="1100" kern="0" dirty="0"/>
          </a:p>
        </p:txBody>
      </p:sp>
      <p:sp>
        <p:nvSpPr>
          <p:cNvPr id="6" name="Rectangle 5">
            <a:extLst>
              <a:ext uri="{FF2B5EF4-FFF2-40B4-BE49-F238E27FC236}">
                <a16:creationId xmlns:a16="http://schemas.microsoft.com/office/drawing/2014/main" id="{A6AD01AD-C813-4D37-A751-6EAA0FFCE06B}"/>
              </a:ext>
            </a:extLst>
          </p:cNvPr>
          <p:cNvSpPr/>
          <p:nvPr/>
        </p:nvSpPr>
        <p:spPr>
          <a:xfrm>
            <a:off x="9615948" y="0"/>
            <a:ext cx="2576052" cy="335908"/>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rIns="72000" rtlCol="0" anchor="ctr"/>
          <a:lstStyle/>
          <a:p>
            <a:r>
              <a:rPr lang="en-GB" sz="1400" dirty="0"/>
              <a:t>Findings and Recommendations</a:t>
            </a:r>
          </a:p>
        </p:txBody>
      </p:sp>
    </p:spTree>
    <p:extLst>
      <p:ext uri="{BB962C8B-B14F-4D97-AF65-F5344CB8AC3E}">
        <p14:creationId xmlns:p14="http://schemas.microsoft.com/office/powerpoint/2010/main" val="3344233808"/>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71CCBB5A-3883-48CD-8155-3AF09CF0E971}"/>
              </a:ext>
            </a:extLst>
          </p:cNvPr>
          <p:cNvSpPr txBox="1"/>
          <p:nvPr/>
        </p:nvSpPr>
        <p:spPr>
          <a:xfrm>
            <a:off x="1915887" y="1937036"/>
            <a:ext cx="8773884" cy="2062103"/>
          </a:xfrm>
          <a:prstGeom prst="rect">
            <a:avLst/>
          </a:prstGeom>
          <a:noFill/>
        </p:spPr>
        <p:txBody>
          <a:bodyPr wrap="square">
            <a:spAutoFit/>
          </a:bodyPr>
          <a:lstStyle/>
          <a:p>
            <a:pPr algn="ctr"/>
            <a:r>
              <a:rPr lang="en-US" sz="3200" b="1" i="0" u="none" strike="noStrike" kern="1200" dirty="0">
                <a:solidFill>
                  <a:schemeClr val="bg2"/>
                </a:solidFill>
                <a:latin typeface="+mn-lt"/>
                <a:ea typeface="+mn-ea"/>
                <a:cs typeface="+mn-cs"/>
              </a:rPr>
              <a:t>“</a:t>
            </a:r>
            <a:r>
              <a:rPr lang="en-US" sz="3200" b="1" dirty="0">
                <a:solidFill>
                  <a:schemeClr val="bg2"/>
                </a:solidFill>
              </a:rPr>
              <a:t>I think the word system is key. Being part of a system implies everyone, including the voluntary and community sector, is present and that resources are allocated by and within the system.”</a:t>
            </a:r>
          </a:p>
        </p:txBody>
      </p:sp>
      <p:sp>
        <p:nvSpPr>
          <p:cNvPr id="8" name="TextBox 7">
            <a:extLst>
              <a:ext uri="{FF2B5EF4-FFF2-40B4-BE49-F238E27FC236}">
                <a16:creationId xmlns:a16="http://schemas.microsoft.com/office/drawing/2014/main" id="{7CA5BA29-B33E-4834-8905-C8449F1FEB8B}"/>
              </a:ext>
            </a:extLst>
          </p:cNvPr>
          <p:cNvSpPr txBox="1"/>
          <p:nvPr/>
        </p:nvSpPr>
        <p:spPr>
          <a:xfrm>
            <a:off x="465474" y="11542"/>
            <a:ext cx="6097656" cy="369332"/>
          </a:xfrm>
          <a:prstGeom prst="rect">
            <a:avLst/>
          </a:prstGeom>
          <a:noFill/>
        </p:spPr>
        <p:txBody>
          <a:bodyPr wrap="square">
            <a:spAutoFit/>
          </a:bodyPr>
          <a:lstStyle/>
          <a:p>
            <a:r>
              <a:rPr kumimoji="0" lang="en-GB" sz="1800" b="1" i="0" u="sng" strike="noStrike" kern="1200" cap="none" spc="0" normalizeH="0" baseline="0" noProof="0" dirty="0">
                <a:ln>
                  <a:noFill/>
                </a:ln>
                <a:solidFill>
                  <a:schemeClr val="tx2"/>
                </a:solidFill>
                <a:effectLst/>
                <a:uLnTx/>
                <a:uFillTx/>
                <a:latin typeface="Calibri" panose="020F0502020204030204"/>
                <a:ea typeface="+mn-ea"/>
                <a:cs typeface="Times New Roman" panose="02020603050405020304" pitchFamily="18" charset="0"/>
              </a:rPr>
              <a:t>P</a:t>
            </a:r>
            <a:r>
              <a:rPr lang="en-GB" b="1" dirty="0">
                <a:solidFill>
                  <a:schemeClr val="tx2"/>
                </a:solidFill>
                <a:latin typeface="Calibri" panose="020F0502020204030204"/>
                <a:cs typeface="Times New Roman" panose="02020603050405020304" pitchFamily="18" charset="0"/>
              </a:rPr>
              <a:t>roviders</a:t>
            </a:r>
            <a:endParaRPr lang="en-GB" dirty="0"/>
          </a:p>
        </p:txBody>
      </p:sp>
      <p:sp>
        <p:nvSpPr>
          <p:cNvPr id="9" name="Oval 8" descr="Doctor female with solid fill">
            <a:extLst>
              <a:ext uri="{FF2B5EF4-FFF2-40B4-BE49-F238E27FC236}">
                <a16:creationId xmlns:a16="http://schemas.microsoft.com/office/drawing/2014/main" id="{C3BCA128-D733-4A34-8B42-82C032438A25}"/>
              </a:ext>
            </a:extLst>
          </p:cNvPr>
          <p:cNvSpPr/>
          <p:nvPr/>
        </p:nvSpPr>
        <p:spPr>
          <a:xfrm>
            <a:off x="53267" y="-10133"/>
            <a:ext cx="423694" cy="412682"/>
          </a:xfrm>
          <a:prstGeom prst="ellipse">
            <a:avLst/>
          </a:prstGeom>
          <a: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a:blipFill>
          <a:ln>
            <a:noFill/>
          </a:ln>
        </p:spPr>
        <p:style>
          <a:lnRef idx="2">
            <a:schemeClr val="accent2">
              <a:shade val="80000"/>
              <a:hueOff val="0"/>
              <a:satOff val="0"/>
              <a:lumOff val="0"/>
              <a:alphaOff val="0"/>
            </a:schemeClr>
          </a:lnRef>
          <a:fillRef idx="1">
            <a:scrgbClr r="0" g="0" b="0"/>
          </a:fillRef>
          <a:effectRef idx="0">
            <a:schemeClr val="accent2">
              <a:tint val="40000"/>
              <a:hueOff val="0"/>
              <a:satOff val="0"/>
              <a:lumOff val="0"/>
              <a:alphaOff val="0"/>
            </a:schemeClr>
          </a:effectRef>
          <a:fontRef idx="minor">
            <a:schemeClr val="lt1">
              <a:hueOff val="0"/>
              <a:satOff val="0"/>
              <a:lumOff val="0"/>
              <a:alphaOff val="0"/>
            </a:schemeClr>
          </a:fontRef>
        </p:style>
      </p:sp>
      <p:sp>
        <p:nvSpPr>
          <p:cNvPr id="5" name="Rectangle 4">
            <a:extLst>
              <a:ext uri="{FF2B5EF4-FFF2-40B4-BE49-F238E27FC236}">
                <a16:creationId xmlns:a16="http://schemas.microsoft.com/office/drawing/2014/main" id="{5C5C8DF7-A069-49C2-82BC-864024A266B0}"/>
              </a:ext>
            </a:extLst>
          </p:cNvPr>
          <p:cNvSpPr/>
          <p:nvPr/>
        </p:nvSpPr>
        <p:spPr>
          <a:xfrm>
            <a:off x="9615948" y="0"/>
            <a:ext cx="2576052" cy="335908"/>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rIns="72000" rtlCol="0" anchor="ctr"/>
          <a:lstStyle/>
          <a:p>
            <a:r>
              <a:rPr lang="en-GB" sz="1400" dirty="0"/>
              <a:t>Findings and Recommendations</a:t>
            </a:r>
          </a:p>
        </p:txBody>
      </p:sp>
    </p:spTree>
    <p:extLst>
      <p:ext uri="{BB962C8B-B14F-4D97-AF65-F5344CB8AC3E}">
        <p14:creationId xmlns:p14="http://schemas.microsoft.com/office/powerpoint/2010/main" val="2612167818"/>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Arrow: Pentagon 13">
            <a:extLst>
              <a:ext uri="{FF2B5EF4-FFF2-40B4-BE49-F238E27FC236}">
                <a16:creationId xmlns:a16="http://schemas.microsoft.com/office/drawing/2014/main" id="{02C1E641-4034-4B74-83C7-B08F5F273898}"/>
              </a:ext>
            </a:extLst>
          </p:cNvPr>
          <p:cNvSpPr/>
          <p:nvPr/>
        </p:nvSpPr>
        <p:spPr>
          <a:xfrm>
            <a:off x="538068" y="1562545"/>
            <a:ext cx="9882282" cy="744582"/>
          </a:xfrm>
          <a:prstGeom prst="homePlate">
            <a:avLst/>
          </a:prstGeom>
          <a:solidFill>
            <a:srgbClr val="AF5EA1"/>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rIns="72000" rtlCol="0" anchor="ctr"/>
          <a:lstStyle/>
          <a:p>
            <a:pPr algn="ctr"/>
            <a:endParaRPr lang="en-GB" sz="1400" dirty="0"/>
          </a:p>
        </p:txBody>
      </p:sp>
      <p:sp>
        <p:nvSpPr>
          <p:cNvPr id="3" name="Text Placeholder 2">
            <a:extLst>
              <a:ext uri="{FF2B5EF4-FFF2-40B4-BE49-F238E27FC236}">
                <a16:creationId xmlns:a16="http://schemas.microsoft.com/office/drawing/2014/main" id="{BB16DE15-EF36-4767-96E2-C0A76C10DF17}"/>
              </a:ext>
            </a:extLst>
          </p:cNvPr>
          <p:cNvSpPr>
            <a:spLocks noGrp="1"/>
          </p:cNvSpPr>
          <p:nvPr>
            <p:ph type="body" sz="quarter" idx="18"/>
          </p:nvPr>
        </p:nvSpPr>
        <p:spPr/>
        <p:txBody>
          <a:bodyPr/>
          <a:lstStyle/>
          <a:p>
            <a:r>
              <a:rPr lang="en-US" dirty="0"/>
              <a:t>What would this look like in practice?</a:t>
            </a:r>
          </a:p>
        </p:txBody>
      </p:sp>
      <p:sp>
        <p:nvSpPr>
          <p:cNvPr id="6" name="TextBox 5">
            <a:extLst>
              <a:ext uri="{FF2B5EF4-FFF2-40B4-BE49-F238E27FC236}">
                <a16:creationId xmlns:a16="http://schemas.microsoft.com/office/drawing/2014/main" id="{D3349670-BA7C-4B0B-AEDA-A10B8E76104D}"/>
              </a:ext>
            </a:extLst>
          </p:cNvPr>
          <p:cNvSpPr txBox="1"/>
          <p:nvPr/>
        </p:nvSpPr>
        <p:spPr>
          <a:xfrm>
            <a:off x="1019823" y="1580477"/>
            <a:ext cx="9267781" cy="738664"/>
          </a:xfrm>
          <a:prstGeom prst="rect">
            <a:avLst/>
          </a:prstGeom>
          <a:noFill/>
        </p:spPr>
        <p:txBody>
          <a:bodyPr wrap="square" rtlCol="0">
            <a:spAutoFit/>
          </a:bodyPr>
          <a:lstStyle/>
          <a:p>
            <a:r>
              <a:rPr lang="en-US" sz="1400" b="1" dirty="0">
                <a:solidFill>
                  <a:schemeClr val="bg1"/>
                </a:solidFill>
              </a:rPr>
              <a:t>Provider collaboratives are empowered to plan, deliver and assure the care they provide</a:t>
            </a:r>
            <a:r>
              <a:rPr lang="en-US" sz="1400" dirty="0">
                <a:solidFill>
                  <a:schemeClr val="bg1"/>
                </a:solidFill>
              </a:rPr>
              <a:t>, enabling “mutual-aid” across organisational and geographic boundaries, and supported by ICSs that help align their work together and with our place-based partnerships.</a:t>
            </a:r>
          </a:p>
        </p:txBody>
      </p:sp>
      <p:sp>
        <p:nvSpPr>
          <p:cNvPr id="11" name="Oval 10">
            <a:extLst>
              <a:ext uri="{FF2B5EF4-FFF2-40B4-BE49-F238E27FC236}">
                <a16:creationId xmlns:a16="http://schemas.microsoft.com/office/drawing/2014/main" id="{2801C83A-D726-4699-A923-CD3DA43A201D}"/>
              </a:ext>
            </a:extLst>
          </p:cNvPr>
          <p:cNvSpPr/>
          <p:nvPr/>
        </p:nvSpPr>
        <p:spPr>
          <a:xfrm>
            <a:off x="201839" y="1580477"/>
            <a:ext cx="708519" cy="709200"/>
          </a:xfrm>
          <a:prstGeom prst="ellipse">
            <a:avLst/>
          </a:prstGeom>
          <a:solidFill>
            <a:schemeClr val="bg1"/>
          </a:solidFill>
          <a:ln w="38100">
            <a:solidFill>
              <a:srgbClr val="AF5EA1"/>
            </a:solidFill>
          </a:ln>
        </p:spPr>
        <p:style>
          <a:lnRef idx="2">
            <a:schemeClr val="accent1">
              <a:shade val="50000"/>
            </a:schemeClr>
          </a:lnRef>
          <a:fillRef idx="1">
            <a:schemeClr val="accent1"/>
          </a:fillRef>
          <a:effectRef idx="0">
            <a:schemeClr val="accent1"/>
          </a:effectRef>
          <a:fontRef idx="minor">
            <a:schemeClr val="lt1"/>
          </a:fontRef>
        </p:style>
        <p:txBody>
          <a:bodyPr lIns="72000" rIns="72000" rtlCol="0" anchor="ctr"/>
          <a:lstStyle/>
          <a:p>
            <a:pPr algn="ctr"/>
            <a:endParaRPr lang="en-GB" sz="1400" dirty="0"/>
          </a:p>
        </p:txBody>
      </p:sp>
      <p:sp>
        <p:nvSpPr>
          <p:cNvPr id="12" name="TextBox 11">
            <a:extLst>
              <a:ext uri="{FF2B5EF4-FFF2-40B4-BE49-F238E27FC236}">
                <a16:creationId xmlns:a16="http://schemas.microsoft.com/office/drawing/2014/main" id="{CF4300FD-750E-42D9-8AE8-936EBCF29CAF}"/>
              </a:ext>
            </a:extLst>
          </p:cNvPr>
          <p:cNvSpPr txBox="1"/>
          <p:nvPr/>
        </p:nvSpPr>
        <p:spPr>
          <a:xfrm>
            <a:off x="300190" y="1677835"/>
            <a:ext cx="492767" cy="505264"/>
          </a:xfrm>
          <a:prstGeom prst="rect">
            <a:avLst/>
          </a:prstGeom>
          <a:noFill/>
        </p:spPr>
        <p:txBody>
          <a:bodyPr wrap="square" rtlCol="0">
            <a:spAutoFit/>
          </a:bodyPr>
          <a:lstStyle/>
          <a:p>
            <a:pPr algn="ctr"/>
            <a:r>
              <a:rPr lang="en-US" sz="2800" b="1" dirty="0">
                <a:solidFill>
                  <a:srgbClr val="AF5EA1"/>
                </a:solidFill>
                <a:latin typeface="Arial Rounded MT Bold" panose="020F0704030504030204" pitchFamily="34" charset="0"/>
              </a:rPr>
              <a:t>1</a:t>
            </a:r>
            <a:endParaRPr lang="en-GB" sz="2800" b="1" dirty="0">
              <a:solidFill>
                <a:srgbClr val="AF5EA1"/>
              </a:solidFill>
              <a:latin typeface="Arial Rounded MT Bold" panose="020F0704030504030204" pitchFamily="34" charset="0"/>
            </a:endParaRPr>
          </a:p>
        </p:txBody>
      </p:sp>
      <p:sp>
        <p:nvSpPr>
          <p:cNvPr id="16" name="Arrow: Chevron 15">
            <a:extLst>
              <a:ext uri="{FF2B5EF4-FFF2-40B4-BE49-F238E27FC236}">
                <a16:creationId xmlns:a16="http://schemas.microsoft.com/office/drawing/2014/main" id="{C468C64D-C919-4E98-A3FE-049D06A3B410}"/>
              </a:ext>
            </a:extLst>
          </p:cNvPr>
          <p:cNvSpPr/>
          <p:nvPr/>
        </p:nvSpPr>
        <p:spPr>
          <a:xfrm>
            <a:off x="10108853" y="1562545"/>
            <a:ext cx="568851" cy="744582"/>
          </a:xfrm>
          <a:prstGeom prst="chevron">
            <a:avLst>
              <a:gd name="adj" fmla="val 64328"/>
            </a:avLst>
          </a:prstGeom>
          <a:solidFill>
            <a:srgbClr val="AF5EA1"/>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rIns="72000" rtlCol="0" anchor="ctr"/>
          <a:lstStyle/>
          <a:p>
            <a:pPr algn="ctr"/>
            <a:endParaRPr lang="en-GB" sz="1400" dirty="0">
              <a:solidFill>
                <a:schemeClr val="tx1"/>
              </a:solidFill>
            </a:endParaRPr>
          </a:p>
        </p:txBody>
      </p:sp>
      <p:sp>
        <p:nvSpPr>
          <p:cNvPr id="17" name="Arrow: Chevron 16">
            <a:extLst>
              <a:ext uri="{FF2B5EF4-FFF2-40B4-BE49-F238E27FC236}">
                <a16:creationId xmlns:a16="http://schemas.microsoft.com/office/drawing/2014/main" id="{5370B224-F829-4301-BB83-6E7EF1A8ACCD}"/>
              </a:ext>
            </a:extLst>
          </p:cNvPr>
          <p:cNvSpPr/>
          <p:nvPr/>
        </p:nvSpPr>
        <p:spPr>
          <a:xfrm>
            <a:off x="10363488" y="1562545"/>
            <a:ext cx="568851" cy="744582"/>
          </a:xfrm>
          <a:prstGeom prst="chevron">
            <a:avLst>
              <a:gd name="adj" fmla="val 64328"/>
            </a:avLst>
          </a:prstGeom>
          <a:solidFill>
            <a:srgbClr val="AF5EA1"/>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rIns="72000" rtlCol="0" anchor="ctr"/>
          <a:lstStyle/>
          <a:p>
            <a:pPr algn="ctr"/>
            <a:endParaRPr lang="en-GB" sz="1400" dirty="0">
              <a:solidFill>
                <a:schemeClr val="tx1"/>
              </a:solidFill>
            </a:endParaRPr>
          </a:p>
        </p:txBody>
      </p:sp>
      <p:sp>
        <p:nvSpPr>
          <p:cNvPr id="18" name="Arrow: Pentagon 17">
            <a:extLst>
              <a:ext uri="{FF2B5EF4-FFF2-40B4-BE49-F238E27FC236}">
                <a16:creationId xmlns:a16="http://schemas.microsoft.com/office/drawing/2014/main" id="{04C90AFF-5B5A-428D-9CC2-AA13347D683B}"/>
              </a:ext>
            </a:extLst>
          </p:cNvPr>
          <p:cNvSpPr/>
          <p:nvPr/>
        </p:nvSpPr>
        <p:spPr>
          <a:xfrm>
            <a:off x="538068" y="3289336"/>
            <a:ext cx="9882282" cy="744582"/>
          </a:xfrm>
          <a:prstGeom prst="homePlate">
            <a:avLst/>
          </a:prstGeom>
          <a:solidFill>
            <a:srgbClr val="AF5EA1"/>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rIns="72000" rtlCol="0" anchor="ctr"/>
          <a:lstStyle/>
          <a:p>
            <a:pPr algn="ctr"/>
            <a:endParaRPr lang="en-GB" sz="1400" dirty="0"/>
          </a:p>
        </p:txBody>
      </p:sp>
      <p:sp>
        <p:nvSpPr>
          <p:cNvPr id="19" name="TextBox 18">
            <a:extLst>
              <a:ext uri="{FF2B5EF4-FFF2-40B4-BE49-F238E27FC236}">
                <a16:creationId xmlns:a16="http://schemas.microsoft.com/office/drawing/2014/main" id="{D37D5D85-2267-4A46-9750-72FA0A5EEB77}"/>
              </a:ext>
            </a:extLst>
          </p:cNvPr>
          <p:cNvSpPr txBox="1"/>
          <p:nvPr/>
        </p:nvSpPr>
        <p:spPr>
          <a:xfrm>
            <a:off x="990916" y="3414733"/>
            <a:ext cx="9117937" cy="523220"/>
          </a:xfrm>
          <a:prstGeom prst="rect">
            <a:avLst/>
          </a:prstGeom>
          <a:noFill/>
        </p:spPr>
        <p:txBody>
          <a:bodyPr wrap="square" rtlCol="0" anchor="ctr">
            <a:spAutoFit/>
          </a:bodyPr>
          <a:lstStyle/>
          <a:p>
            <a:r>
              <a:rPr lang="en-US" sz="1400" b="1" dirty="0">
                <a:solidFill>
                  <a:schemeClr val="bg1"/>
                </a:solidFill>
              </a:rPr>
              <a:t>The voice of primary care is reflected in decision-making at all levels</a:t>
            </a:r>
            <a:r>
              <a:rPr lang="en-US" sz="1400" dirty="0">
                <a:solidFill>
                  <a:schemeClr val="bg1"/>
                </a:solidFill>
              </a:rPr>
              <a:t>, with PCNs providing the “hub” for local care networks that focus on the holistic needs of individuals and communities. </a:t>
            </a:r>
          </a:p>
        </p:txBody>
      </p:sp>
      <p:sp>
        <p:nvSpPr>
          <p:cNvPr id="21" name="Oval 20">
            <a:extLst>
              <a:ext uri="{FF2B5EF4-FFF2-40B4-BE49-F238E27FC236}">
                <a16:creationId xmlns:a16="http://schemas.microsoft.com/office/drawing/2014/main" id="{FAE2005E-E373-44D4-92C2-F140DB5EC94E}"/>
              </a:ext>
            </a:extLst>
          </p:cNvPr>
          <p:cNvSpPr/>
          <p:nvPr/>
        </p:nvSpPr>
        <p:spPr>
          <a:xfrm>
            <a:off x="201839" y="3307268"/>
            <a:ext cx="708519" cy="709200"/>
          </a:xfrm>
          <a:prstGeom prst="ellipse">
            <a:avLst/>
          </a:prstGeom>
          <a:solidFill>
            <a:schemeClr val="bg1"/>
          </a:solidFill>
          <a:ln w="38100">
            <a:solidFill>
              <a:srgbClr val="AF5EA1"/>
            </a:solidFill>
          </a:ln>
        </p:spPr>
        <p:style>
          <a:lnRef idx="2">
            <a:schemeClr val="accent1">
              <a:shade val="50000"/>
            </a:schemeClr>
          </a:lnRef>
          <a:fillRef idx="1">
            <a:schemeClr val="accent1"/>
          </a:fillRef>
          <a:effectRef idx="0">
            <a:schemeClr val="accent1"/>
          </a:effectRef>
          <a:fontRef idx="minor">
            <a:schemeClr val="lt1"/>
          </a:fontRef>
        </p:style>
        <p:txBody>
          <a:bodyPr lIns="72000" rIns="72000" rtlCol="0" anchor="ctr"/>
          <a:lstStyle/>
          <a:p>
            <a:pPr algn="ctr"/>
            <a:endParaRPr lang="en-GB" sz="1400" dirty="0"/>
          </a:p>
        </p:txBody>
      </p:sp>
      <p:sp>
        <p:nvSpPr>
          <p:cNvPr id="22" name="TextBox 21">
            <a:extLst>
              <a:ext uri="{FF2B5EF4-FFF2-40B4-BE49-F238E27FC236}">
                <a16:creationId xmlns:a16="http://schemas.microsoft.com/office/drawing/2014/main" id="{4B480A7E-6CA8-4636-8FE2-4108C5F1569E}"/>
              </a:ext>
            </a:extLst>
          </p:cNvPr>
          <p:cNvSpPr txBox="1"/>
          <p:nvPr/>
        </p:nvSpPr>
        <p:spPr>
          <a:xfrm>
            <a:off x="300190" y="3404626"/>
            <a:ext cx="492767" cy="523220"/>
          </a:xfrm>
          <a:prstGeom prst="rect">
            <a:avLst/>
          </a:prstGeom>
          <a:noFill/>
        </p:spPr>
        <p:txBody>
          <a:bodyPr wrap="square" rtlCol="0">
            <a:spAutoFit/>
          </a:bodyPr>
          <a:lstStyle/>
          <a:p>
            <a:pPr algn="ctr"/>
            <a:r>
              <a:rPr lang="en-US" sz="2800" b="1" dirty="0">
                <a:solidFill>
                  <a:srgbClr val="AF5EA1"/>
                </a:solidFill>
                <a:latin typeface="Arial Rounded MT Bold" panose="020F0704030504030204" pitchFamily="34" charset="0"/>
              </a:rPr>
              <a:t>2</a:t>
            </a:r>
            <a:endParaRPr lang="en-GB" sz="2800" b="1" dirty="0">
              <a:solidFill>
                <a:srgbClr val="AF5EA1"/>
              </a:solidFill>
              <a:latin typeface="Arial Rounded MT Bold" panose="020F0704030504030204" pitchFamily="34" charset="0"/>
            </a:endParaRPr>
          </a:p>
        </p:txBody>
      </p:sp>
      <p:sp>
        <p:nvSpPr>
          <p:cNvPr id="24" name="Arrow: Chevron 23">
            <a:extLst>
              <a:ext uri="{FF2B5EF4-FFF2-40B4-BE49-F238E27FC236}">
                <a16:creationId xmlns:a16="http://schemas.microsoft.com/office/drawing/2014/main" id="{5037DB57-0E73-475A-8B7C-7D22810E890A}"/>
              </a:ext>
            </a:extLst>
          </p:cNvPr>
          <p:cNvSpPr/>
          <p:nvPr/>
        </p:nvSpPr>
        <p:spPr>
          <a:xfrm>
            <a:off x="10108853" y="3289336"/>
            <a:ext cx="568851" cy="744582"/>
          </a:xfrm>
          <a:prstGeom prst="chevron">
            <a:avLst>
              <a:gd name="adj" fmla="val 64328"/>
            </a:avLst>
          </a:prstGeom>
          <a:solidFill>
            <a:srgbClr val="AF5EA1"/>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rIns="72000" rtlCol="0" anchor="ctr"/>
          <a:lstStyle/>
          <a:p>
            <a:pPr algn="ctr"/>
            <a:endParaRPr lang="en-GB" sz="1400" dirty="0">
              <a:solidFill>
                <a:schemeClr val="tx1"/>
              </a:solidFill>
            </a:endParaRPr>
          </a:p>
        </p:txBody>
      </p:sp>
      <p:sp>
        <p:nvSpPr>
          <p:cNvPr id="25" name="Arrow: Chevron 24">
            <a:extLst>
              <a:ext uri="{FF2B5EF4-FFF2-40B4-BE49-F238E27FC236}">
                <a16:creationId xmlns:a16="http://schemas.microsoft.com/office/drawing/2014/main" id="{F9223202-A5FA-4338-B2E1-C50B40EE30D8}"/>
              </a:ext>
            </a:extLst>
          </p:cNvPr>
          <p:cNvSpPr/>
          <p:nvPr/>
        </p:nvSpPr>
        <p:spPr>
          <a:xfrm>
            <a:off x="10363488" y="3289336"/>
            <a:ext cx="568851" cy="744582"/>
          </a:xfrm>
          <a:prstGeom prst="chevron">
            <a:avLst>
              <a:gd name="adj" fmla="val 64328"/>
            </a:avLst>
          </a:prstGeom>
          <a:solidFill>
            <a:srgbClr val="AF5EA1"/>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rIns="72000" rtlCol="0" anchor="ctr"/>
          <a:lstStyle/>
          <a:p>
            <a:pPr algn="ctr"/>
            <a:endParaRPr lang="en-GB" sz="1400" dirty="0">
              <a:solidFill>
                <a:schemeClr val="tx1"/>
              </a:solidFill>
            </a:endParaRPr>
          </a:p>
        </p:txBody>
      </p:sp>
      <p:sp>
        <p:nvSpPr>
          <p:cNvPr id="26" name="Arrow: Pentagon 25">
            <a:extLst>
              <a:ext uri="{FF2B5EF4-FFF2-40B4-BE49-F238E27FC236}">
                <a16:creationId xmlns:a16="http://schemas.microsoft.com/office/drawing/2014/main" id="{18092111-02EF-4540-B8CC-E5CBAFA00C43}"/>
              </a:ext>
            </a:extLst>
          </p:cNvPr>
          <p:cNvSpPr/>
          <p:nvPr/>
        </p:nvSpPr>
        <p:spPr>
          <a:xfrm>
            <a:off x="538068" y="5040558"/>
            <a:ext cx="9882282" cy="744582"/>
          </a:xfrm>
          <a:prstGeom prst="homePlate">
            <a:avLst/>
          </a:prstGeom>
          <a:solidFill>
            <a:srgbClr val="AF5EA1"/>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rIns="72000" rtlCol="0" anchor="ctr"/>
          <a:lstStyle/>
          <a:p>
            <a:pPr algn="ctr"/>
            <a:endParaRPr lang="en-GB" sz="1400" dirty="0"/>
          </a:p>
        </p:txBody>
      </p:sp>
      <p:sp>
        <p:nvSpPr>
          <p:cNvPr id="27" name="TextBox 26">
            <a:extLst>
              <a:ext uri="{FF2B5EF4-FFF2-40B4-BE49-F238E27FC236}">
                <a16:creationId xmlns:a16="http://schemas.microsoft.com/office/drawing/2014/main" id="{A1812197-C2E3-4714-885B-66A1087D5041}"/>
              </a:ext>
            </a:extLst>
          </p:cNvPr>
          <p:cNvSpPr txBox="1"/>
          <p:nvPr/>
        </p:nvSpPr>
        <p:spPr>
          <a:xfrm>
            <a:off x="990916" y="5163821"/>
            <a:ext cx="9176657" cy="523220"/>
          </a:xfrm>
          <a:prstGeom prst="rect">
            <a:avLst/>
          </a:prstGeom>
          <a:noFill/>
        </p:spPr>
        <p:txBody>
          <a:bodyPr wrap="square" rtlCol="0">
            <a:spAutoFit/>
          </a:bodyPr>
          <a:lstStyle/>
          <a:p>
            <a:r>
              <a:rPr lang="en-US" sz="1400" b="1" dirty="0">
                <a:solidFill>
                  <a:schemeClr val="bg1"/>
                </a:solidFill>
              </a:rPr>
              <a:t>We invest jointly in the health, wellbeing and professional development of our workforces</a:t>
            </a:r>
            <a:r>
              <a:rPr lang="en-US" sz="1400" dirty="0">
                <a:solidFill>
                  <a:schemeClr val="bg1"/>
                </a:solidFill>
              </a:rPr>
              <a:t>, with specific and measurable goals around integrated training, professional development and resourcing across traditional specialisms and boundaries.</a:t>
            </a:r>
          </a:p>
        </p:txBody>
      </p:sp>
      <p:sp>
        <p:nvSpPr>
          <p:cNvPr id="29" name="Oval 28">
            <a:extLst>
              <a:ext uri="{FF2B5EF4-FFF2-40B4-BE49-F238E27FC236}">
                <a16:creationId xmlns:a16="http://schemas.microsoft.com/office/drawing/2014/main" id="{87BAF10C-3C78-4FBB-878D-259A7F153EE1}"/>
              </a:ext>
            </a:extLst>
          </p:cNvPr>
          <p:cNvSpPr/>
          <p:nvPr/>
        </p:nvSpPr>
        <p:spPr>
          <a:xfrm>
            <a:off x="201839" y="5058490"/>
            <a:ext cx="708519" cy="709200"/>
          </a:xfrm>
          <a:prstGeom prst="ellipse">
            <a:avLst/>
          </a:prstGeom>
          <a:solidFill>
            <a:schemeClr val="bg1"/>
          </a:solidFill>
          <a:ln w="38100">
            <a:solidFill>
              <a:srgbClr val="AF5EA1"/>
            </a:solidFill>
          </a:ln>
        </p:spPr>
        <p:style>
          <a:lnRef idx="2">
            <a:schemeClr val="accent1">
              <a:shade val="50000"/>
            </a:schemeClr>
          </a:lnRef>
          <a:fillRef idx="1">
            <a:schemeClr val="accent1"/>
          </a:fillRef>
          <a:effectRef idx="0">
            <a:schemeClr val="accent1"/>
          </a:effectRef>
          <a:fontRef idx="minor">
            <a:schemeClr val="lt1"/>
          </a:fontRef>
        </p:style>
        <p:txBody>
          <a:bodyPr lIns="72000" rIns="72000" rtlCol="0" anchor="ctr"/>
          <a:lstStyle/>
          <a:p>
            <a:pPr algn="ctr"/>
            <a:endParaRPr lang="en-GB" sz="1400" dirty="0"/>
          </a:p>
        </p:txBody>
      </p:sp>
      <p:sp>
        <p:nvSpPr>
          <p:cNvPr id="30" name="TextBox 29">
            <a:extLst>
              <a:ext uri="{FF2B5EF4-FFF2-40B4-BE49-F238E27FC236}">
                <a16:creationId xmlns:a16="http://schemas.microsoft.com/office/drawing/2014/main" id="{06994E43-6E1E-4DAE-A643-9354402A6EB1}"/>
              </a:ext>
            </a:extLst>
          </p:cNvPr>
          <p:cNvSpPr txBox="1"/>
          <p:nvPr/>
        </p:nvSpPr>
        <p:spPr>
          <a:xfrm>
            <a:off x="300190" y="5155848"/>
            <a:ext cx="492767" cy="523220"/>
          </a:xfrm>
          <a:prstGeom prst="rect">
            <a:avLst/>
          </a:prstGeom>
          <a:noFill/>
        </p:spPr>
        <p:txBody>
          <a:bodyPr wrap="square" rtlCol="0">
            <a:spAutoFit/>
          </a:bodyPr>
          <a:lstStyle/>
          <a:p>
            <a:pPr algn="ctr"/>
            <a:r>
              <a:rPr lang="en-US" sz="2800" b="1" dirty="0">
                <a:solidFill>
                  <a:srgbClr val="AF5EA1"/>
                </a:solidFill>
                <a:latin typeface="Arial Rounded MT Bold" panose="020F0704030504030204" pitchFamily="34" charset="0"/>
              </a:rPr>
              <a:t>3</a:t>
            </a:r>
            <a:endParaRPr lang="en-GB" sz="2800" b="1" dirty="0">
              <a:solidFill>
                <a:srgbClr val="AF5EA1"/>
              </a:solidFill>
              <a:latin typeface="Arial Rounded MT Bold" panose="020F0704030504030204" pitchFamily="34" charset="0"/>
            </a:endParaRPr>
          </a:p>
        </p:txBody>
      </p:sp>
      <p:sp>
        <p:nvSpPr>
          <p:cNvPr id="32" name="Arrow: Chevron 31">
            <a:extLst>
              <a:ext uri="{FF2B5EF4-FFF2-40B4-BE49-F238E27FC236}">
                <a16:creationId xmlns:a16="http://schemas.microsoft.com/office/drawing/2014/main" id="{9D3AC6F7-D747-4E1B-B32D-AFA2513BD89B}"/>
              </a:ext>
            </a:extLst>
          </p:cNvPr>
          <p:cNvSpPr/>
          <p:nvPr/>
        </p:nvSpPr>
        <p:spPr>
          <a:xfrm>
            <a:off x="10108853" y="5040558"/>
            <a:ext cx="568851" cy="744582"/>
          </a:xfrm>
          <a:prstGeom prst="chevron">
            <a:avLst>
              <a:gd name="adj" fmla="val 64328"/>
            </a:avLst>
          </a:prstGeom>
          <a:solidFill>
            <a:srgbClr val="AF5EA1"/>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rIns="72000" rtlCol="0" anchor="ctr"/>
          <a:lstStyle/>
          <a:p>
            <a:pPr algn="ctr"/>
            <a:endParaRPr lang="en-GB" sz="1400" dirty="0">
              <a:solidFill>
                <a:schemeClr val="tx1"/>
              </a:solidFill>
            </a:endParaRPr>
          </a:p>
        </p:txBody>
      </p:sp>
      <p:sp>
        <p:nvSpPr>
          <p:cNvPr id="33" name="Arrow: Chevron 32">
            <a:extLst>
              <a:ext uri="{FF2B5EF4-FFF2-40B4-BE49-F238E27FC236}">
                <a16:creationId xmlns:a16="http://schemas.microsoft.com/office/drawing/2014/main" id="{57DAF89A-45E7-4777-9278-AD061851419E}"/>
              </a:ext>
            </a:extLst>
          </p:cNvPr>
          <p:cNvSpPr/>
          <p:nvPr/>
        </p:nvSpPr>
        <p:spPr>
          <a:xfrm>
            <a:off x="10363488" y="5040558"/>
            <a:ext cx="568851" cy="744582"/>
          </a:xfrm>
          <a:prstGeom prst="chevron">
            <a:avLst>
              <a:gd name="adj" fmla="val 64328"/>
            </a:avLst>
          </a:prstGeom>
          <a:solidFill>
            <a:srgbClr val="AF5EA1"/>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rIns="72000" rtlCol="0" anchor="ctr"/>
          <a:lstStyle/>
          <a:p>
            <a:pPr algn="ctr"/>
            <a:endParaRPr lang="en-GB" sz="1400" dirty="0">
              <a:solidFill>
                <a:schemeClr val="tx1"/>
              </a:solidFill>
            </a:endParaRPr>
          </a:p>
        </p:txBody>
      </p:sp>
      <p:sp>
        <p:nvSpPr>
          <p:cNvPr id="35" name="Arrow: Bent 34">
            <a:extLst>
              <a:ext uri="{FF2B5EF4-FFF2-40B4-BE49-F238E27FC236}">
                <a16:creationId xmlns:a16="http://schemas.microsoft.com/office/drawing/2014/main" id="{56D0C6BA-A089-4040-B6F0-8F035592FD6C}"/>
              </a:ext>
            </a:extLst>
          </p:cNvPr>
          <p:cNvSpPr/>
          <p:nvPr/>
        </p:nvSpPr>
        <p:spPr>
          <a:xfrm flipV="1">
            <a:off x="871488" y="2275621"/>
            <a:ext cx="300535" cy="432527"/>
          </a:xfrm>
          <a:prstGeom prst="bentArrow">
            <a:avLst/>
          </a:prstGeom>
          <a:solidFill>
            <a:srgbClr val="AF5EA1"/>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rIns="72000" rtlCol="0" anchor="ctr"/>
          <a:lstStyle/>
          <a:p>
            <a:pPr algn="ctr"/>
            <a:endParaRPr lang="en-GB" sz="1400" dirty="0">
              <a:solidFill>
                <a:schemeClr val="tx1"/>
              </a:solidFill>
            </a:endParaRPr>
          </a:p>
        </p:txBody>
      </p:sp>
      <p:sp>
        <p:nvSpPr>
          <p:cNvPr id="39" name="Arrow: Bent 38">
            <a:extLst>
              <a:ext uri="{FF2B5EF4-FFF2-40B4-BE49-F238E27FC236}">
                <a16:creationId xmlns:a16="http://schemas.microsoft.com/office/drawing/2014/main" id="{49F77F39-07CE-494E-A4F1-A67983D59371}"/>
              </a:ext>
            </a:extLst>
          </p:cNvPr>
          <p:cNvSpPr/>
          <p:nvPr/>
        </p:nvSpPr>
        <p:spPr>
          <a:xfrm flipV="1">
            <a:off x="926307" y="3989438"/>
            <a:ext cx="300535" cy="432527"/>
          </a:xfrm>
          <a:prstGeom prst="bentArrow">
            <a:avLst/>
          </a:prstGeom>
          <a:solidFill>
            <a:srgbClr val="AF5EA1"/>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rIns="72000" rtlCol="0" anchor="ctr"/>
          <a:lstStyle/>
          <a:p>
            <a:pPr algn="ctr"/>
            <a:endParaRPr lang="en-GB" sz="1400" dirty="0">
              <a:solidFill>
                <a:schemeClr val="tx1"/>
              </a:solidFill>
            </a:endParaRPr>
          </a:p>
        </p:txBody>
      </p:sp>
      <p:sp>
        <p:nvSpPr>
          <p:cNvPr id="41" name="Arrow: Bent 40">
            <a:extLst>
              <a:ext uri="{FF2B5EF4-FFF2-40B4-BE49-F238E27FC236}">
                <a16:creationId xmlns:a16="http://schemas.microsoft.com/office/drawing/2014/main" id="{99A93639-16E5-42AE-9AE7-A8F13375E4CE}"/>
              </a:ext>
            </a:extLst>
          </p:cNvPr>
          <p:cNvSpPr/>
          <p:nvPr/>
        </p:nvSpPr>
        <p:spPr>
          <a:xfrm flipV="1">
            <a:off x="926307" y="5735300"/>
            <a:ext cx="300535" cy="432527"/>
          </a:xfrm>
          <a:prstGeom prst="bentArrow">
            <a:avLst/>
          </a:prstGeom>
          <a:solidFill>
            <a:srgbClr val="AF5EA1"/>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rIns="72000" rtlCol="0" anchor="ctr"/>
          <a:lstStyle/>
          <a:p>
            <a:pPr algn="ctr"/>
            <a:endParaRPr lang="en-GB" sz="1400" dirty="0">
              <a:solidFill>
                <a:schemeClr val="tx1"/>
              </a:solidFill>
            </a:endParaRPr>
          </a:p>
        </p:txBody>
      </p:sp>
      <p:sp>
        <p:nvSpPr>
          <p:cNvPr id="36" name="TextBox 35">
            <a:extLst>
              <a:ext uri="{FF2B5EF4-FFF2-40B4-BE49-F238E27FC236}">
                <a16:creationId xmlns:a16="http://schemas.microsoft.com/office/drawing/2014/main" id="{1D9CB571-402A-A941-9C20-3A3DB985DEC9}"/>
              </a:ext>
            </a:extLst>
          </p:cNvPr>
          <p:cNvSpPr txBox="1"/>
          <p:nvPr/>
        </p:nvSpPr>
        <p:spPr>
          <a:xfrm>
            <a:off x="1205070" y="4050336"/>
            <a:ext cx="9629506" cy="830997"/>
          </a:xfrm>
          <a:prstGeom prst="rect">
            <a:avLst/>
          </a:prstGeom>
          <a:noFill/>
        </p:spPr>
        <p:txBody>
          <a:bodyPr wrap="square" rtlCol="0" anchor="ctr">
            <a:spAutoFit/>
          </a:bodyPr>
          <a:lstStyle/>
          <a:p>
            <a:r>
              <a:rPr lang="en-US" sz="1200" dirty="0"/>
              <a:t>There was strong recognition of the role PCNs have played in the pandemic and support at all levels (including from primary care networks themselves) for a vision for PCNs that includes bringing together multi-disciplinary teams and perspectives to support more co-ordinated, effective care for individuals and communities.  However, there was also concern that many PCNs are not currently effectively represented in decision-making at either an ICS or borough level, and addressing this is a priority in order to achieve further progress.</a:t>
            </a:r>
            <a:endParaRPr lang="en-GB" sz="1200" dirty="0"/>
          </a:p>
        </p:txBody>
      </p:sp>
      <p:sp>
        <p:nvSpPr>
          <p:cNvPr id="37" name="TextBox 36">
            <a:extLst>
              <a:ext uri="{FF2B5EF4-FFF2-40B4-BE49-F238E27FC236}">
                <a16:creationId xmlns:a16="http://schemas.microsoft.com/office/drawing/2014/main" id="{167CF0B8-6F31-494E-9BAD-CBE46FE37358}"/>
              </a:ext>
            </a:extLst>
          </p:cNvPr>
          <p:cNvSpPr txBox="1"/>
          <p:nvPr/>
        </p:nvSpPr>
        <p:spPr>
          <a:xfrm>
            <a:off x="1226842" y="5815686"/>
            <a:ext cx="9629506" cy="646331"/>
          </a:xfrm>
          <a:prstGeom prst="rect">
            <a:avLst/>
          </a:prstGeom>
          <a:noFill/>
        </p:spPr>
        <p:txBody>
          <a:bodyPr wrap="square" rtlCol="0" anchor="ctr">
            <a:spAutoFit/>
          </a:bodyPr>
          <a:lstStyle/>
          <a:p>
            <a:r>
              <a:rPr lang="en-US" sz="1200" dirty="0"/>
              <a:t>Parity of esteem, integrated training and professional development opportunities across traditional boundaries, and long-term investment in the health and wellbeing of frontline staff and volunteers across the health and care system, were all seen as critical to the post-Covid period, to retaining existing professionals and developing the future workforce.</a:t>
            </a:r>
            <a:endParaRPr lang="en-GB" sz="1200" dirty="0"/>
          </a:p>
        </p:txBody>
      </p:sp>
      <p:sp>
        <p:nvSpPr>
          <p:cNvPr id="44" name="TextBox 43">
            <a:extLst>
              <a:ext uri="{FF2B5EF4-FFF2-40B4-BE49-F238E27FC236}">
                <a16:creationId xmlns:a16="http://schemas.microsoft.com/office/drawing/2014/main" id="{7AE79F1C-74B7-4CCA-83F1-8CC3BA078D38}"/>
              </a:ext>
            </a:extLst>
          </p:cNvPr>
          <p:cNvSpPr txBox="1"/>
          <p:nvPr/>
        </p:nvSpPr>
        <p:spPr>
          <a:xfrm>
            <a:off x="1172703" y="2315604"/>
            <a:ext cx="9629506" cy="830997"/>
          </a:xfrm>
          <a:prstGeom prst="rect">
            <a:avLst/>
          </a:prstGeom>
          <a:noFill/>
        </p:spPr>
        <p:txBody>
          <a:bodyPr wrap="square" rtlCol="0" anchor="ctr">
            <a:spAutoFit/>
          </a:bodyPr>
          <a:lstStyle/>
          <a:p>
            <a:r>
              <a:rPr lang="en-US" sz="1200" dirty="0"/>
              <a:t>Empowering provider collaboratives will reduce competition while providing greater opportunities to leverage knowledge, skills and expertise, building on the mutual-aid arrangements which have developed during the pandemic.  There was strong support for self-assurance, with providers working to hold each other to account and support each other in service improvement.  In London, effective collaboration not just amongst acute trusts but in mental health and community services were highlighted as models for future development.</a:t>
            </a:r>
            <a:endParaRPr lang="en-GB" sz="1200" dirty="0"/>
          </a:p>
        </p:txBody>
      </p:sp>
      <p:sp>
        <p:nvSpPr>
          <p:cNvPr id="43" name="TextBox 42">
            <a:extLst>
              <a:ext uri="{FF2B5EF4-FFF2-40B4-BE49-F238E27FC236}">
                <a16:creationId xmlns:a16="http://schemas.microsoft.com/office/drawing/2014/main" id="{AF54EE05-5206-4500-9788-826562864DD4}"/>
              </a:ext>
            </a:extLst>
          </p:cNvPr>
          <p:cNvSpPr txBox="1"/>
          <p:nvPr/>
        </p:nvSpPr>
        <p:spPr>
          <a:xfrm>
            <a:off x="465474" y="11542"/>
            <a:ext cx="6097656" cy="369332"/>
          </a:xfrm>
          <a:prstGeom prst="rect">
            <a:avLst/>
          </a:prstGeom>
          <a:noFill/>
        </p:spPr>
        <p:txBody>
          <a:bodyPr wrap="square">
            <a:spAutoFit/>
          </a:bodyPr>
          <a:lstStyle/>
          <a:p>
            <a:r>
              <a:rPr kumimoji="0" lang="en-GB" sz="1800" b="1" i="0" u="sng" strike="noStrike" kern="1200" cap="none" spc="0" normalizeH="0" baseline="0" noProof="0" dirty="0">
                <a:ln>
                  <a:noFill/>
                </a:ln>
                <a:solidFill>
                  <a:schemeClr val="tx2"/>
                </a:solidFill>
                <a:effectLst/>
                <a:uLnTx/>
                <a:uFillTx/>
                <a:latin typeface="Calibri" panose="020F0502020204030204"/>
                <a:ea typeface="+mn-ea"/>
                <a:cs typeface="Times New Roman" panose="02020603050405020304" pitchFamily="18" charset="0"/>
              </a:rPr>
              <a:t>P</a:t>
            </a:r>
            <a:r>
              <a:rPr lang="en-GB" b="1" dirty="0">
                <a:solidFill>
                  <a:schemeClr val="tx2"/>
                </a:solidFill>
                <a:latin typeface="Calibri" panose="020F0502020204030204"/>
                <a:cs typeface="Times New Roman" panose="02020603050405020304" pitchFamily="18" charset="0"/>
              </a:rPr>
              <a:t>roviders</a:t>
            </a:r>
            <a:endParaRPr lang="en-GB" dirty="0"/>
          </a:p>
        </p:txBody>
      </p:sp>
      <p:sp>
        <p:nvSpPr>
          <p:cNvPr id="45" name="Oval 44" descr="Doctor female with solid fill">
            <a:extLst>
              <a:ext uri="{FF2B5EF4-FFF2-40B4-BE49-F238E27FC236}">
                <a16:creationId xmlns:a16="http://schemas.microsoft.com/office/drawing/2014/main" id="{E1A16038-C037-4888-B24E-3C2B10F9F923}"/>
              </a:ext>
            </a:extLst>
          </p:cNvPr>
          <p:cNvSpPr/>
          <p:nvPr/>
        </p:nvSpPr>
        <p:spPr>
          <a:xfrm>
            <a:off x="53267" y="-10133"/>
            <a:ext cx="423694" cy="412682"/>
          </a:xfrm>
          <a:prstGeom prst="ellipse">
            <a:avLst/>
          </a:prstGeom>
          <a: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a:blipFill>
          <a:ln>
            <a:noFill/>
          </a:ln>
        </p:spPr>
        <p:style>
          <a:lnRef idx="2">
            <a:schemeClr val="accent2">
              <a:shade val="80000"/>
              <a:hueOff val="0"/>
              <a:satOff val="0"/>
              <a:lumOff val="0"/>
              <a:alphaOff val="0"/>
            </a:schemeClr>
          </a:lnRef>
          <a:fillRef idx="1">
            <a:scrgbClr r="0" g="0" b="0"/>
          </a:fillRef>
          <a:effectRef idx="0">
            <a:schemeClr val="accent2">
              <a:tint val="40000"/>
              <a:hueOff val="0"/>
              <a:satOff val="0"/>
              <a:lumOff val="0"/>
              <a:alphaOff val="0"/>
            </a:schemeClr>
          </a:effectRef>
          <a:fontRef idx="minor">
            <a:schemeClr val="lt1">
              <a:hueOff val="0"/>
              <a:satOff val="0"/>
              <a:lumOff val="0"/>
              <a:alphaOff val="0"/>
            </a:schemeClr>
          </a:fontRef>
        </p:style>
      </p:sp>
      <p:sp>
        <p:nvSpPr>
          <p:cNvPr id="42" name="Rectangle 41">
            <a:extLst>
              <a:ext uri="{FF2B5EF4-FFF2-40B4-BE49-F238E27FC236}">
                <a16:creationId xmlns:a16="http://schemas.microsoft.com/office/drawing/2014/main" id="{2E2393EF-A122-4488-82C4-6B191AA688D1}"/>
              </a:ext>
            </a:extLst>
          </p:cNvPr>
          <p:cNvSpPr/>
          <p:nvPr/>
        </p:nvSpPr>
        <p:spPr>
          <a:xfrm>
            <a:off x="9615948" y="0"/>
            <a:ext cx="2576052" cy="335908"/>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rIns="72000" rtlCol="0" anchor="ctr"/>
          <a:lstStyle/>
          <a:p>
            <a:r>
              <a:rPr lang="en-GB" sz="1400" dirty="0"/>
              <a:t>Findings and Recommendations</a:t>
            </a:r>
          </a:p>
        </p:txBody>
      </p:sp>
    </p:spTree>
    <p:extLst>
      <p:ext uri="{BB962C8B-B14F-4D97-AF65-F5344CB8AC3E}">
        <p14:creationId xmlns:p14="http://schemas.microsoft.com/office/powerpoint/2010/main" val="428087011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5963359D-323D-40D2-BF70-1CED90633934}"/>
              </a:ext>
            </a:extLst>
          </p:cNvPr>
          <p:cNvSpPr txBox="1"/>
          <p:nvPr/>
        </p:nvSpPr>
        <p:spPr>
          <a:xfrm>
            <a:off x="2152650" y="1937036"/>
            <a:ext cx="8096250" cy="2554545"/>
          </a:xfrm>
          <a:prstGeom prst="rect">
            <a:avLst/>
          </a:prstGeom>
          <a:noFill/>
        </p:spPr>
        <p:txBody>
          <a:bodyPr wrap="square">
            <a:spAutoFit/>
          </a:bodyPr>
          <a:lstStyle/>
          <a:p>
            <a:pPr algn="ctr"/>
            <a:r>
              <a:rPr lang="en-US" sz="3200" b="1" i="0" u="none" strike="noStrike" kern="1200" dirty="0">
                <a:solidFill>
                  <a:schemeClr val="bg2"/>
                </a:solidFill>
                <a:latin typeface="+mn-lt"/>
                <a:ea typeface="+mn-ea"/>
                <a:cs typeface="+mn-cs"/>
              </a:rPr>
              <a:t>“I refuse to believe that we do not already have the answer to the question. We cannot discuss something for 20 or 30 years and not know the answers. The challenge is to make something happen.”</a:t>
            </a:r>
            <a:endParaRPr lang="en-GB" sz="3200" dirty="0"/>
          </a:p>
        </p:txBody>
      </p:sp>
    </p:spTree>
    <p:extLst>
      <p:ext uri="{BB962C8B-B14F-4D97-AF65-F5344CB8AC3E}">
        <p14:creationId xmlns:p14="http://schemas.microsoft.com/office/powerpoint/2010/main" val="3016393019"/>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71CCBB5A-3883-48CD-8155-3AF09CF0E971}"/>
              </a:ext>
            </a:extLst>
          </p:cNvPr>
          <p:cNvSpPr txBox="1"/>
          <p:nvPr/>
        </p:nvSpPr>
        <p:spPr>
          <a:xfrm>
            <a:off x="2108764" y="2022092"/>
            <a:ext cx="7927866" cy="2062103"/>
          </a:xfrm>
          <a:prstGeom prst="rect">
            <a:avLst/>
          </a:prstGeom>
          <a:noFill/>
        </p:spPr>
        <p:txBody>
          <a:bodyPr wrap="square">
            <a:spAutoFit/>
          </a:bodyPr>
          <a:lstStyle/>
          <a:p>
            <a:pPr algn="ctr"/>
            <a:r>
              <a:rPr lang="en-US" sz="3200" b="1" i="0" u="none" strike="noStrike" kern="1200" dirty="0">
                <a:solidFill>
                  <a:srgbClr val="00A3A1"/>
                </a:solidFill>
                <a:latin typeface="+mn-lt"/>
                <a:ea typeface="+mn-ea"/>
                <a:cs typeface="+mn-cs"/>
              </a:rPr>
              <a:t>“Partners came together thinking the best of each other to deal with the biggest health emergency to face the world for over one hundred years.”</a:t>
            </a:r>
            <a:endParaRPr lang="en-GB" sz="3200" dirty="0">
              <a:solidFill>
                <a:srgbClr val="00A3A1"/>
              </a:solidFill>
            </a:endParaRPr>
          </a:p>
        </p:txBody>
      </p:sp>
      <p:sp>
        <p:nvSpPr>
          <p:cNvPr id="5" name="TextBox 4">
            <a:extLst>
              <a:ext uri="{FF2B5EF4-FFF2-40B4-BE49-F238E27FC236}">
                <a16:creationId xmlns:a16="http://schemas.microsoft.com/office/drawing/2014/main" id="{0A5F2187-D4A4-40E5-8A2D-F858D76626F5}"/>
              </a:ext>
            </a:extLst>
          </p:cNvPr>
          <p:cNvSpPr txBox="1"/>
          <p:nvPr/>
        </p:nvSpPr>
        <p:spPr>
          <a:xfrm>
            <a:off x="465474" y="11542"/>
            <a:ext cx="6097656" cy="369332"/>
          </a:xfrm>
          <a:prstGeom prst="rect">
            <a:avLst/>
          </a:prstGeom>
          <a:noFill/>
        </p:spPr>
        <p:txBody>
          <a:bodyPr wrap="square">
            <a:spAutoFit/>
          </a:bodyPr>
          <a:lstStyle/>
          <a:p>
            <a:r>
              <a:rPr kumimoji="0" lang="en-GB" sz="1800" b="1" i="0" u="sng" strike="noStrike" kern="1200" cap="none" spc="0" normalizeH="0" baseline="0" noProof="0" dirty="0">
                <a:ln>
                  <a:noFill/>
                </a:ln>
                <a:solidFill>
                  <a:srgbClr val="E6549D"/>
                </a:solidFill>
                <a:effectLst/>
                <a:uLnTx/>
                <a:uFillTx/>
                <a:latin typeface="Calibri" panose="020F0502020204030204"/>
                <a:ea typeface="+mn-ea"/>
                <a:cs typeface="Times New Roman" panose="02020603050405020304" pitchFamily="18" charset="0"/>
              </a:rPr>
              <a:t>P</a:t>
            </a:r>
            <a:r>
              <a:rPr lang="en-GB" b="1" dirty="0">
                <a:solidFill>
                  <a:srgbClr val="E6549D"/>
                </a:solidFill>
                <a:latin typeface="Calibri" panose="020F0502020204030204"/>
                <a:cs typeface="Times New Roman" panose="02020603050405020304" pitchFamily="18" charset="0"/>
              </a:rPr>
              <a:t>eople</a:t>
            </a:r>
            <a:endParaRPr lang="en-GB" dirty="0">
              <a:solidFill>
                <a:srgbClr val="E6549D"/>
              </a:solidFill>
            </a:endParaRPr>
          </a:p>
        </p:txBody>
      </p:sp>
      <p:pic>
        <p:nvPicPr>
          <p:cNvPr id="9" name="Graphic 11" descr="Group of women with solid fill">
            <a:extLst>
              <a:ext uri="{FF2B5EF4-FFF2-40B4-BE49-F238E27FC236}">
                <a16:creationId xmlns:a16="http://schemas.microsoft.com/office/drawing/2014/main" id="{4AA719A6-6099-4679-A74A-69291B0AA2B5}"/>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48528" y="1"/>
            <a:ext cx="423694" cy="423694"/>
          </a:xfrm>
          <a:prstGeom prst="rect">
            <a:avLst/>
          </a:prstGeom>
        </p:spPr>
      </p:pic>
      <p:sp>
        <p:nvSpPr>
          <p:cNvPr id="7" name="Rectangle 6">
            <a:extLst>
              <a:ext uri="{FF2B5EF4-FFF2-40B4-BE49-F238E27FC236}">
                <a16:creationId xmlns:a16="http://schemas.microsoft.com/office/drawing/2014/main" id="{D7FD6C06-8B85-4D55-8394-8A937D3C12F7}"/>
              </a:ext>
            </a:extLst>
          </p:cNvPr>
          <p:cNvSpPr/>
          <p:nvPr/>
        </p:nvSpPr>
        <p:spPr>
          <a:xfrm>
            <a:off x="9615948" y="0"/>
            <a:ext cx="2576052" cy="335908"/>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rIns="72000" rtlCol="0" anchor="ctr"/>
          <a:lstStyle/>
          <a:p>
            <a:r>
              <a:rPr lang="en-GB" sz="1400" dirty="0"/>
              <a:t>Findings and Recommendations</a:t>
            </a:r>
          </a:p>
        </p:txBody>
      </p:sp>
    </p:spTree>
    <p:extLst>
      <p:ext uri="{BB962C8B-B14F-4D97-AF65-F5344CB8AC3E}">
        <p14:creationId xmlns:p14="http://schemas.microsoft.com/office/powerpoint/2010/main" val="2794830421"/>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Text Placeholder 2">
            <a:extLst>
              <a:ext uri="{FF2B5EF4-FFF2-40B4-BE49-F238E27FC236}">
                <a16:creationId xmlns:a16="http://schemas.microsoft.com/office/drawing/2014/main" id="{763BB526-774D-4836-A915-16D86C45D890}"/>
              </a:ext>
            </a:extLst>
          </p:cNvPr>
          <p:cNvSpPr>
            <a:spLocks noGrp="1"/>
          </p:cNvSpPr>
          <p:nvPr>
            <p:ph type="body" sz="quarter" idx="18"/>
          </p:nvPr>
        </p:nvSpPr>
        <p:spPr>
          <a:xfrm>
            <a:off x="337856" y="428625"/>
            <a:ext cx="6329652" cy="744538"/>
          </a:xfrm>
        </p:spPr>
        <p:txBody>
          <a:bodyPr>
            <a:normAutofit fontScale="92500"/>
          </a:bodyPr>
          <a:lstStyle/>
          <a:p>
            <a:r>
              <a:rPr lang="en-US" dirty="0">
                <a:solidFill>
                  <a:srgbClr val="00A3A1"/>
                </a:solidFill>
              </a:rPr>
              <a:t>Why can’t we… </a:t>
            </a:r>
            <a:r>
              <a:rPr lang="en-US" dirty="0"/>
              <a:t>think the best of each other?</a:t>
            </a:r>
            <a:endParaRPr lang="en-GB" dirty="0"/>
          </a:p>
        </p:txBody>
      </p:sp>
      <p:sp>
        <p:nvSpPr>
          <p:cNvPr id="20" name="TextBox 19">
            <a:extLst>
              <a:ext uri="{FF2B5EF4-FFF2-40B4-BE49-F238E27FC236}">
                <a16:creationId xmlns:a16="http://schemas.microsoft.com/office/drawing/2014/main" id="{EDF9BFF2-960F-4E30-B2C4-075D43D3B76A}"/>
              </a:ext>
            </a:extLst>
          </p:cNvPr>
          <p:cNvSpPr txBox="1"/>
          <p:nvPr/>
        </p:nvSpPr>
        <p:spPr>
          <a:xfrm>
            <a:off x="465474" y="11542"/>
            <a:ext cx="6097656" cy="369332"/>
          </a:xfrm>
          <a:prstGeom prst="rect">
            <a:avLst/>
          </a:prstGeom>
          <a:noFill/>
        </p:spPr>
        <p:txBody>
          <a:bodyPr wrap="square">
            <a:spAutoFit/>
          </a:bodyPr>
          <a:lstStyle/>
          <a:p>
            <a:r>
              <a:rPr kumimoji="0" lang="en-GB" sz="1800" b="1" i="0" u="sng" strike="noStrike" kern="1200" cap="none" spc="0" normalizeH="0" baseline="0" noProof="0" dirty="0">
                <a:ln>
                  <a:noFill/>
                </a:ln>
                <a:solidFill>
                  <a:srgbClr val="E6549D"/>
                </a:solidFill>
                <a:effectLst/>
                <a:uLnTx/>
                <a:uFillTx/>
                <a:latin typeface="Calibri" panose="020F0502020204030204"/>
                <a:ea typeface="+mn-ea"/>
                <a:cs typeface="Times New Roman" panose="02020603050405020304" pitchFamily="18" charset="0"/>
              </a:rPr>
              <a:t>P</a:t>
            </a:r>
            <a:r>
              <a:rPr lang="en-GB" b="1" dirty="0">
                <a:solidFill>
                  <a:srgbClr val="E6549D"/>
                </a:solidFill>
                <a:latin typeface="Calibri" panose="020F0502020204030204"/>
                <a:cs typeface="Times New Roman" panose="02020603050405020304" pitchFamily="18" charset="0"/>
              </a:rPr>
              <a:t>eople</a:t>
            </a:r>
            <a:endParaRPr lang="en-GB" dirty="0">
              <a:solidFill>
                <a:srgbClr val="E6549D"/>
              </a:solidFill>
            </a:endParaRPr>
          </a:p>
        </p:txBody>
      </p:sp>
      <p:pic>
        <p:nvPicPr>
          <p:cNvPr id="21" name="Graphic 11" descr="Group of women with solid fill">
            <a:extLst>
              <a:ext uri="{FF2B5EF4-FFF2-40B4-BE49-F238E27FC236}">
                <a16:creationId xmlns:a16="http://schemas.microsoft.com/office/drawing/2014/main" id="{A4FB7A52-4F0F-4BC1-8A9D-B9B2B0F7D2F9}"/>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48528" y="1"/>
            <a:ext cx="423694" cy="423694"/>
          </a:xfrm>
          <a:prstGeom prst="rect">
            <a:avLst/>
          </a:prstGeom>
        </p:spPr>
      </p:pic>
      <p:sp>
        <p:nvSpPr>
          <p:cNvPr id="22" name="Text Placeholder 3">
            <a:extLst>
              <a:ext uri="{FF2B5EF4-FFF2-40B4-BE49-F238E27FC236}">
                <a16:creationId xmlns:a16="http://schemas.microsoft.com/office/drawing/2014/main" id="{F2BD9689-6F6D-2F48-A018-EF34A8A4CE38}"/>
              </a:ext>
            </a:extLst>
          </p:cNvPr>
          <p:cNvSpPr>
            <a:spLocks noGrp="1"/>
          </p:cNvSpPr>
          <p:nvPr>
            <p:ph type="body" sz="quarter" idx="30"/>
          </p:nvPr>
        </p:nvSpPr>
        <p:spPr>
          <a:xfrm>
            <a:off x="352032" y="1354848"/>
            <a:ext cx="10674375" cy="5503151"/>
          </a:xfrm>
          <a:noFill/>
        </p:spPr>
        <p:txBody>
          <a:bodyPr vert="horz" lIns="91440" tIns="45720" rIns="91440" bIns="45720" rtlCol="0" anchor="t">
            <a:noAutofit/>
          </a:bodyPr>
          <a:lstStyle/>
          <a:p>
            <a:pPr algn="just">
              <a:lnSpc>
                <a:spcPct val="100000"/>
              </a:lnSpc>
              <a:spcAft>
                <a:spcPts val="500"/>
              </a:spcAft>
            </a:pPr>
            <a:r>
              <a:rPr lang="en-US" sz="1100" b="1" dirty="0">
                <a:solidFill>
                  <a:srgbClr val="00A3A1"/>
                </a:solidFill>
              </a:rPr>
              <a:t>“An integrated approach means being honest and open and transparent.” </a:t>
            </a:r>
          </a:p>
          <a:p>
            <a:pPr algn="just">
              <a:lnSpc>
                <a:spcPct val="100000"/>
              </a:lnSpc>
              <a:spcAft>
                <a:spcPts val="800"/>
              </a:spcAft>
            </a:pPr>
            <a:r>
              <a:rPr lang="en-US" sz="1100" kern="0" dirty="0"/>
              <a:t>There was a sense from all that, in building on learning from the pandemic, “we have a big opportunity on trust.” Contributors called for careful thinking about how to hold-on to the “spirit of cooperation rather than suspicion” that was perceived to have had prevailed over the past eighteen months. </a:t>
            </a:r>
          </a:p>
          <a:p>
            <a:pPr algn="just">
              <a:lnSpc>
                <a:spcPct val="100000"/>
              </a:lnSpc>
              <a:spcAft>
                <a:spcPts val="800"/>
              </a:spcAft>
            </a:pPr>
            <a:r>
              <a:rPr lang="en-US" sz="1100" kern="0" dirty="0"/>
              <a:t>Many contributors noted that, during the pandemic, there was “less commentary and criticism of the performance of others” and that instead colleagues grew more respectful of each others' responsibilities. There was also a sense that the way colleagues communicated with each other had improved, with one contributor describing “having honest conversations on what is difficult for different stakeholder organisations and recognising what people can and cannot do.” Another described how “one learning from COVID-19 is that you have to be respectful of the roles of other people in the lives of Londoners… when we become respectful of each others' responsibilities and are clear on what we are trying to do, we help each other meet those aims.”</a:t>
            </a:r>
          </a:p>
          <a:p>
            <a:pPr algn="just">
              <a:lnSpc>
                <a:spcPct val="100000"/>
              </a:lnSpc>
              <a:spcAft>
                <a:spcPts val="800"/>
              </a:spcAft>
            </a:pPr>
            <a:r>
              <a:rPr lang="en-US" sz="1100" b="1" kern="0" dirty="0">
                <a:solidFill>
                  <a:srgbClr val="00A3A1"/>
                </a:solidFill>
              </a:rPr>
              <a:t>“You need to know people to work with them."</a:t>
            </a:r>
            <a:endParaRPr lang="en-US" sz="1100" kern="0" dirty="0">
              <a:solidFill>
                <a:srgbClr val="00A3A1"/>
              </a:solidFill>
            </a:endParaRPr>
          </a:p>
          <a:p>
            <a:pPr algn="just">
              <a:lnSpc>
                <a:spcPct val="100000"/>
              </a:lnSpc>
              <a:spcAft>
                <a:spcPts val="800"/>
              </a:spcAft>
            </a:pPr>
            <a:r>
              <a:rPr lang="en-US" sz="1100" kern="0" dirty="0"/>
              <a:t>“The emergency response has compelled people who would not be in a room together to be in a room together”. This was a sentiment echoed by multiple contributors. They also recognised the transformative power of simply “having the right people in one room together”. Where before achieving a quorum in meetings had proven a struggle, the pandemic saw leaders meeting regularly, even daily, and making rapid decisions. There was a strong desire to capture and maintain what one contributor described as “the agile way of working” where “senior decision-makers met regularly” and solutions were “rapidly operationalised”.</a:t>
            </a:r>
          </a:p>
          <a:p>
            <a:pPr algn="just">
              <a:lnSpc>
                <a:spcPct val="100000"/>
              </a:lnSpc>
              <a:spcAft>
                <a:spcPts val="800"/>
              </a:spcAft>
            </a:pPr>
            <a:r>
              <a:rPr lang="en-US" sz="1100" b="1" kern="0" dirty="0">
                <a:solidFill>
                  <a:srgbClr val="00A3A1"/>
                </a:solidFill>
              </a:rPr>
              <a:t>“For the first-time people understood where they were in terms of performance.”</a:t>
            </a:r>
            <a:endParaRPr lang="en-US" sz="1100" kern="0" dirty="0">
              <a:solidFill>
                <a:srgbClr val="00A3A1"/>
              </a:solidFill>
            </a:endParaRPr>
          </a:p>
          <a:p>
            <a:pPr algn="just">
              <a:lnSpc>
                <a:spcPct val="100000"/>
              </a:lnSpc>
              <a:spcAft>
                <a:spcPts val="800"/>
              </a:spcAft>
            </a:pPr>
            <a:r>
              <a:rPr lang="en-US" sz="1100" kern="0" dirty="0"/>
              <a:t>Contributors described how “hospitals that have been working together for years…for the first time saw their waiting lists and understood the huge variation in patient experience across neighbouring trusts”. Data-sharing was brought up repeatedly, with one contributor remarking that “people have their eyes opened with respect to the population when they see the data”, and another explaining that data-sharing was beneficial because it “starts people thinking ‘how do we share the burden?’”. The value of data in revealing “a lot of people in our communities whose vulnerabilities we did not know about” was also stressed.</a:t>
            </a:r>
          </a:p>
          <a:p>
            <a:pPr algn="just">
              <a:lnSpc>
                <a:spcPct val="100000"/>
              </a:lnSpc>
              <a:spcAft>
                <a:spcPts val="800"/>
              </a:spcAft>
            </a:pPr>
            <a:r>
              <a:rPr lang="en-US" sz="1100" b="1" kern="0" dirty="0">
                <a:solidFill>
                  <a:srgbClr val="00A3A1"/>
                </a:solidFill>
              </a:rPr>
              <a:t>“In London we have come through this as a community of leadership.”</a:t>
            </a:r>
            <a:endParaRPr lang="en-US" sz="1100" kern="0" dirty="0">
              <a:solidFill>
                <a:srgbClr val="00A3A1"/>
              </a:solidFill>
            </a:endParaRPr>
          </a:p>
          <a:p>
            <a:pPr algn="just">
              <a:lnSpc>
                <a:spcPct val="100000"/>
              </a:lnSpc>
              <a:spcAft>
                <a:spcPts val="500"/>
              </a:spcAft>
            </a:pPr>
            <a:r>
              <a:rPr lang="en-US" sz="1100" kern="0" dirty="0"/>
              <a:t>Contributors emphasised repeatedly the importance of strong leadership, but also leadership “based on values”, leadership “with a vision”, leadership where “people can challenge and enquire”, and leaders who “break down barriers”, who recognise “that this is important” and get people to “buy into it [the vision], espousing it in a way that builds support”. Some contributors also praised the “inspirational work by some of our leaders to bring people together” and the “fantastic honesty” shown by leaders not “pretending they know it all”. Others argued that we need a “very different type of person at the helm[s] of partnerships”. One asserted that leadership in our places should be “collective”, potentially with co-chairing arrangements, and include a balance of “clinical leadership and community leadership”. Most importantly, all contributors expected leaders to ensure that “we don’t go backward”, to translate this to their staff and “constantly remind people” of our shared purpose.</a:t>
            </a:r>
          </a:p>
          <a:p>
            <a:pPr algn="just">
              <a:lnSpc>
                <a:spcPct val="100000"/>
              </a:lnSpc>
              <a:spcAft>
                <a:spcPts val="500"/>
              </a:spcAft>
            </a:pPr>
            <a:endParaRPr lang="en-US" sz="1100" kern="0" dirty="0"/>
          </a:p>
          <a:p>
            <a:pPr algn="just">
              <a:lnSpc>
                <a:spcPct val="100000"/>
              </a:lnSpc>
              <a:spcAft>
                <a:spcPts val="500"/>
              </a:spcAft>
            </a:pPr>
            <a:endParaRPr lang="en-US" sz="1100" kern="0" dirty="0"/>
          </a:p>
        </p:txBody>
      </p:sp>
      <p:sp>
        <p:nvSpPr>
          <p:cNvPr id="6" name="Rectangle 5">
            <a:extLst>
              <a:ext uri="{FF2B5EF4-FFF2-40B4-BE49-F238E27FC236}">
                <a16:creationId xmlns:a16="http://schemas.microsoft.com/office/drawing/2014/main" id="{740DB490-A3ED-4F1F-BC5F-B315725D08F6}"/>
              </a:ext>
            </a:extLst>
          </p:cNvPr>
          <p:cNvSpPr/>
          <p:nvPr/>
        </p:nvSpPr>
        <p:spPr>
          <a:xfrm>
            <a:off x="9615948" y="0"/>
            <a:ext cx="2576052" cy="335908"/>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rIns="72000" rtlCol="0" anchor="ctr"/>
          <a:lstStyle/>
          <a:p>
            <a:r>
              <a:rPr lang="en-GB" sz="1400" dirty="0"/>
              <a:t>Findings and Recommendations</a:t>
            </a:r>
          </a:p>
        </p:txBody>
      </p:sp>
    </p:spTree>
    <p:extLst>
      <p:ext uri="{BB962C8B-B14F-4D97-AF65-F5344CB8AC3E}">
        <p14:creationId xmlns:p14="http://schemas.microsoft.com/office/powerpoint/2010/main" val="2212313450"/>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71CCBB5A-3883-48CD-8155-3AF09CF0E971}"/>
              </a:ext>
            </a:extLst>
          </p:cNvPr>
          <p:cNvSpPr txBox="1"/>
          <p:nvPr/>
        </p:nvSpPr>
        <p:spPr>
          <a:xfrm>
            <a:off x="2850524" y="2890391"/>
            <a:ext cx="6490951" cy="1077218"/>
          </a:xfrm>
          <a:prstGeom prst="rect">
            <a:avLst/>
          </a:prstGeom>
          <a:noFill/>
        </p:spPr>
        <p:txBody>
          <a:bodyPr wrap="square">
            <a:spAutoFit/>
          </a:bodyPr>
          <a:lstStyle/>
          <a:p>
            <a:pPr algn="ctr"/>
            <a:r>
              <a:rPr lang="en-US" sz="3200" b="1" dirty="0">
                <a:solidFill>
                  <a:srgbClr val="00A3A1"/>
                </a:solidFill>
              </a:rPr>
              <a:t>“We are only as strong as our weakest member.”</a:t>
            </a:r>
            <a:endParaRPr lang="en-GB" sz="3200" dirty="0">
              <a:solidFill>
                <a:srgbClr val="00A3A1"/>
              </a:solidFill>
            </a:endParaRPr>
          </a:p>
        </p:txBody>
      </p:sp>
      <p:sp>
        <p:nvSpPr>
          <p:cNvPr id="5" name="TextBox 4">
            <a:extLst>
              <a:ext uri="{FF2B5EF4-FFF2-40B4-BE49-F238E27FC236}">
                <a16:creationId xmlns:a16="http://schemas.microsoft.com/office/drawing/2014/main" id="{0A5F2187-D4A4-40E5-8A2D-F858D76626F5}"/>
              </a:ext>
            </a:extLst>
          </p:cNvPr>
          <p:cNvSpPr txBox="1"/>
          <p:nvPr/>
        </p:nvSpPr>
        <p:spPr>
          <a:xfrm>
            <a:off x="465474" y="11542"/>
            <a:ext cx="6097656" cy="369332"/>
          </a:xfrm>
          <a:prstGeom prst="rect">
            <a:avLst/>
          </a:prstGeom>
          <a:noFill/>
        </p:spPr>
        <p:txBody>
          <a:bodyPr wrap="square">
            <a:spAutoFit/>
          </a:bodyPr>
          <a:lstStyle/>
          <a:p>
            <a:r>
              <a:rPr kumimoji="0" lang="en-GB" sz="1800" b="1" i="0" u="sng" strike="noStrike" kern="1200" cap="none" spc="0" normalizeH="0" baseline="0" noProof="0" dirty="0">
                <a:ln>
                  <a:noFill/>
                </a:ln>
                <a:solidFill>
                  <a:srgbClr val="E6549D"/>
                </a:solidFill>
                <a:effectLst/>
                <a:uLnTx/>
                <a:uFillTx/>
                <a:latin typeface="Calibri" panose="020F0502020204030204"/>
                <a:ea typeface="+mn-ea"/>
                <a:cs typeface="Times New Roman" panose="02020603050405020304" pitchFamily="18" charset="0"/>
              </a:rPr>
              <a:t>P</a:t>
            </a:r>
            <a:r>
              <a:rPr lang="en-GB" b="1" dirty="0">
                <a:solidFill>
                  <a:srgbClr val="E6549D"/>
                </a:solidFill>
                <a:latin typeface="Calibri" panose="020F0502020204030204"/>
                <a:cs typeface="Times New Roman" panose="02020603050405020304" pitchFamily="18" charset="0"/>
              </a:rPr>
              <a:t>eople</a:t>
            </a:r>
            <a:endParaRPr lang="en-GB" dirty="0">
              <a:solidFill>
                <a:srgbClr val="E6549D"/>
              </a:solidFill>
            </a:endParaRPr>
          </a:p>
        </p:txBody>
      </p:sp>
      <p:pic>
        <p:nvPicPr>
          <p:cNvPr id="9" name="Graphic 11" descr="Group of women with solid fill">
            <a:extLst>
              <a:ext uri="{FF2B5EF4-FFF2-40B4-BE49-F238E27FC236}">
                <a16:creationId xmlns:a16="http://schemas.microsoft.com/office/drawing/2014/main" id="{4AA719A6-6099-4679-A74A-69291B0AA2B5}"/>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48528" y="1"/>
            <a:ext cx="423694" cy="423694"/>
          </a:xfrm>
          <a:prstGeom prst="rect">
            <a:avLst/>
          </a:prstGeom>
        </p:spPr>
      </p:pic>
      <p:sp>
        <p:nvSpPr>
          <p:cNvPr id="6" name="Rectangle 5">
            <a:extLst>
              <a:ext uri="{FF2B5EF4-FFF2-40B4-BE49-F238E27FC236}">
                <a16:creationId xmlns:a16="http://schemas.microsoft.com/office/drawing/2014/main" id="{FF36AB31-3F47-46AB-9365-E62BAF06A417}"/>
              </a:ext>
            </a:extLst>
          </p:cNvPr>
          <p:cNvSpPr/>
          <p:nvPr/>
        </p:nvSpPr>
        <p:spPr>
          <a:xfrm>
            <a:off x="9615948" y="0"/>
            <a:ext cx="2576052" cy="335908"/>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rIns="72000" rtlCol="0" anchor="ctr"/>
          <a:lstStyle/>
          <a:p>
            <a:r>
              <a:rPr lang="en-GB" sz="1400" dirty="0"/>
              <a:t>Findings and Recommendations</a:t>
            </a:r>
          </a:p>
        </p:txBody>
      </p:sp>
    </p:spTree>
    <p:extLst>
      <p:ext uri="{BB962C8B-B14F-4D97-AF65-F5344CB8AC3E}">
        <p14:creationId xmlns:p14="http://schemas.microsoft.com/office/powerpoint/2010/main" val="2308044730"/>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Arrow: Pentagon 13">
            <a:extLst>
              <a:ext uri="{FF2B5EF4-FFF2-40B4-BE49-F238E27FC236}">
                <a16:creationId xmlns:a16="http://schemas.microsoft.com/office/drawing/2014/main" id="{02C1E641-4034-4B74-83C7-B08F5F273898}"/>
              </a:ext>
            </a:extLst>
          </p:cNvPr>
          <p:cNvSpPr/>
          <p:nvPr/>
        </p:nvSpPr>
        <p:spPr>
          <a:xfrm>
            <a:off x="538068" y="1551659"/>
            <a:ext cx="9882282" cy="744582"/>
          </a:xfrm>
          <a:prstGeom prst="homePlat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rIns="72000" rtlCol="0" anchor="ctr"/>
          <a:lstStyle/>
          <a:p>
            <a:pPr algn="ctr"/>
            <a:endParaRPr lang="en-GB" sz="1400" dirty="0"/>
          </a:p>
        </p:txBody>
      </p:sp>
      <p:sp>
        <p:nvSpPr>
          <p:cNvPr id="3" name="Text Placeholder 2">
            <a:extLst>
              <a:ext uri="{FF2B5EF4-FFF2-40B4-BE49-F238E27FC236}">
                <a16:creationId xmlns:a16="http://schemas.microsoft.com/office/drawing/2014/main" id="{BB16DE15-EF36-4767-96E2-C0A76C10DF17}"/>
              </a:ext>
            </a:extLst>
          </p:cNvPr>
          <p:cNvSpPr>
            <a:spLocks noGrp="1"/>
          </p:cNvSpPr>
          <p:nvPr>
            <p:ph type="body" sz="quarter" idx="18"/>
          </p:nvPr>
        </p:nvSpPr>
        <p:spPr/>
        <p:txBody>
          <a:bodyPr/>
          <a:lstStyle/>
          <a:p>
            <a:r>
              <a:rPr lang="en-GB" dirty="0"/>
              <a:t>What would this look like in practice?</a:t>
            </a:r>
          </a:p>
        </p:txBody>
      </p:sp>
      <p:sp>
        <p:nvSpPr>
          <p:cNvPr id="6" name="TextBox 5">
            <a:extLst>
              <a:ext uri="{FF2B5EF4-FFF2-40B4-BE49-F238E27FC236}">
                <a16:creationId xmlns:a16="http://schemas.microsoft.com/office/drawing/2014/main" id="{D3349670-BA7C-4B0B-AEDA-A10B8E76104D}"/>
              </a:ext>
            </a:extLst>
          </p:cNvPr>
          <p:cNvSpPr txBox="1"/>
          <p:nvPr/>
        </p:nvSpPr>
        <p:spPr>
          <a:xfrm>
            <a:off x="990916" y="1671649"/>
            <a:ext cx="9267781" cy="523220"/>
          </a:xfrm>
          <a:prstGeom prst="rect">
            <a:avLst/>
          </a:prstGeom>
          <a:noFill/>
        </p:spPr>
        <p:txBody>
          <a:bodyPr wrap="square" rtlCol="0">
            <a:spAutoFit/>
          </a:bodyPr>
          <a:lstStyle/>
          <a:p>
            <a:r>
              <a:rPr lang="en-GB" sz="1400" b="1" dirty="0">
                <a:solidFill>
                  <a:schemeClr val="bg1"/>
                </a:solidFill>
                <a:effectLst/>
              </a:rPr>
              <a:t>We nurture and develop relationships between individuals at all levels, </a:t>
            </a:r>
            <a:r>
              <a:rPr lang="en-GB" sz="1400" dirty="0">
                <a:solidFill>
                  <a:schemeClr val="bg1"/>
                </a:solidFill>
                <a:effectLst/>
              </a:rPr>
              <a:t>coming together regularly as places and systems to co-ordinate our efforts and resources with our local communities.</a:t>
            </a:r>
            <a:endParaRPr lang="en-GB" sz="1400" dirty="0">
              <a:solidFill>
                <a:schemeClr val="bg1"/>
              </a:solidFill>
            </a:endParaRPr>
          </a:p>
        </p:txBody>
      </p:sp>
      <p:sp>
        <p:nvSpPr>
          <p:cNvPr id="11" name="Oval 10">
            <a:extLst>
              <a:ext uri="{FF2B5EF4-FFF2-40B4-BE49-F238E27FC236}">
                <a16:creationId xmlns:a16="http://schemas.microsoft.com/office/drawing/2014/main" id="{2801C83A-D726-4699-A923-CD3DA43A201D}"/>
              </a:ext>
            </a:extLst>
          </p:cNvPr>
          <p:cNvSpPr/>
          <p:nvPr/>
        </p:nvSpPr>
        <p:spPr>
          <a:xfrm>
            <a:off x="201839" y="1569591"/>
            <a:ext cx="708519" cy="709200"/>
          </a:xfrm>
          <a:prstGeom prst="ellipse">
            <a:avLst/>
          </a:prstGeom>
          <a:solidFill>
            <a:schemeClr val="bg1"/>
          </a:solidFill>
          <a:ln w="381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lIns="72000" rIns="72000" rtlCol="0" anchor="ctr"/>
          <a:lstStyle/>
          <a:p>
            <a:pPr algn="ctr"/>
            <a:endParaRPr lang="en-GB" sz="1400" dirty="0"/>
          </a:p>
        </p:txBody>
      </p:sp>
      <p:sp>
        <p:nvSpPr>
          <p:cNvPr id="12" name="TextBox 11">
            <a:extLst>
              <a:ext uri="{FF2B5EF4-FFF2-40B4-BE49-F238E27FC236}">
                <a16:creationId xmlns:a16="http://schemas.microsoft.com/office/drawing/2014/main" id="{CF4300FD-750E-42D9-8AE8-936EBCF29CAF}"/>
              </a:ext>
            </a:extLst>
          </p:cNvPr>
          <p:cNvSpPr txBox="1"/>
          <p:nvPr/>
        </p:nvSpPr>
        <p:spPr>
          <a:xfrm>
            <a:off x="300190" y="1666949"/>
            <a:ext cx="492767" cy="523220"/>
          </a:xfrm>
          <a:prstGeom prst="rect">
            <a:avLst/>
          </a:prstGeom>
          <a:noFill/>
        </p:spPr>
        <p:txBody>
          <a:bodyPr wrap="square" rtlCol="0">
            <a:spAutoFit/>
          </a:bodyPr>
          <a:lstStyle/>
          <a:p>
            <a:pPr algn="ctr"/>
            <a:r>
              <a:rPr lang="en-GB" sz="2800" b="1" dirty="0">
                <a:solidFill>
                  <a:schemeClr val="accent6"/>
                </a:solidFill>
                <a:latin typeface="Arial Rounded MT Bold" panose="020F0704030504030204" pitchFamily="34" charset="0"/>
              </a:rPr>
              <a:t>1</a:t>
            </a:r>
          </a:p>
        </p:txBody>
      </p:sp>
      <p:sp>
        <p:nvSpPr>
          <p:cNvPr id="16" name="Arrow: Chevron 15">
            <a:extLst>
              <a:ext uri="{FF2B5EF4-FFF2-40B4-BE49-F238E27FC236}">
                <a16:creationId xmlns:a16="http://schemas.microsoft.com/office/drawing/2014/main" id="{C468C64D-C919-4E98-A3FE-049D06A3B410}"/>
              </a:ext>
            </a:extLst>
          </p:cNvPr>
          <p:cNvSpPr/>
          <p:nvPr/>
        </p:nvSpPr>
        <p:spPr>
          <a:xfrm>
            <a:off x="10108853" y="1551659"/>
            <a:ext cx="568851" cy="744582"/>
          </a:xfrm>
          <a:prstGeom prst="chevron">
            <a:avLst>
              <a:gd name="adj" fmla="val 64328"/>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rIns="72000" rtlCol="0" anchor="ctr"/>
          <a:lstStyle/>
          <a:p>
            <a:pPr algn="ctr"/>
            <a:endParaRPr lang="en-GB" sz="1400" dirty="0">
              <a:solidFill>
                <a:schemeClr val="tx1"/>
              </a:solidFill>
            </a:endParaRPr>
          </a:p>
        </p:txBody>
      </p:sp>
      <p:sp>
        <p:nvSpPr>
          <p:cNvPr id="17" name="Arrow: Chevron 16">
            <a:extLst>
              <a:ext uri="{FF2B5EF4-FFF2-40B4-BE49-F238E27FC236}">
                <a16:creationId xmlns:a16="http://schemas.microsoft.com/office/drawing/2014/main" id="{5370B224-F829-4301-BB83-6E7EF1A8ACCD}"/>
              </a:ext>
            </a:extLst>
          </p:cNvPr>
          <p:cNvSpPr/>
          <p:nvPr/>
        </p:nvSpPr>
        <p:spPr>
          <a:xfrm>
            <a:off x="10363488" y="1551659"/>
            <a:ext cx="568851" cy="744582"/>
          </a:xfrm>
          <a:prstGeom prst="chevron">
            <a:avLst>
              <a:gd name="adj" fmla="val 64328"/>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rIns="72000" rtlCol="0" anchor="ctr"/>
          <a:lstStyle/>
          <a:p>
            <a:pPr algn="ctr"/>
            <a:endParaRPr lang="en-GB" sz="1400" dirty="0">
              <a:solidFill>
                <a:schemeClr val="tx1"/>
              </a:solidFill>
            </a:endParaRPr>
          </a:p>
        </p:txBody>
      </p:sp>
      <p:sp>
        <p:nvSpPr>
          <p:cNvPr id="18" name="Arrow: Pentagon 17">
            <a:extLst>
              <a:ext uri="{FF2B5EF4-FFF2-40B4-BE49-F238E27FC236}">
                <a16:creationId xmlns:a16="http://schemas.microsoft.com/office/drawing/2014/main" id="{04C90AFF-5B5A-428D-9CC2-AA13347D683B}"/>
              </a:ext>
            </a:extLst>
          </p:cNvPr>
          <p:cNvSpPr/>
          <p:nvPr/>
        </p:nvSpPr>
        <p:spPr>
          <a:xfrm>
            <a:off x="538068" y="3180477"/>
            <a:ext cx="9882282" cy="744582"/>
          </a:xfrm>
          <a:prstGeom prst="homePlat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rIns="72000" rtlCol="0" anchor="ctr"/>
          <a:lstStyle/>
          <a:p>
            <a:pPr algn="ctr"/>
            <a:endParaRPr lang="en-GB" sz="1400" dirty="0"/>
          </a:p>
        </p:txBody>
      </p:sp>
      <p:sp>
        <p:nvSpPr>
          <p:cNvPr id="19" name="TextBox 18">
            <a:extLst>
              <a:ext uri="{FF2B5EF4-FFF2-40B4-BE49-F238E27FC236}">
                <a16:creationId xmlns:a16="http://schemas.microsoft.com/office/drawing/2014/main" id="{D37D5D85-2267-4A46-9750-72FA0A5EEB77}"/>
              </a:ext>
            </a:extLst>
          </p:cNvPr>
          <p:cNvSpPr txBox="1"/>
          <p:nvPr/>
        </p:nvSpPr>
        <p:spPr>
          <a:xfrm>
            <a:off x="990916" y="3305874"/>
            <a:ext cx="9117937" cy="523220"/>
          </a:xfrm>
          <a:prstGeom prst="rect">
            <a:avLst/>
          </a:prstGeom>
          <a:noFill/>
        </p:spPr>
        <p:txBody>
          <a:bodyPr wrap="square" rtlCol="0" anchor="ctr">
            <a:spAutoFit/>
          </a:bodyPr>
          <a:lstStyle/>
          <a:p>
            <a:r>
              <a:rPr lang="en-GB" sz="1400" b="1" dirty="0">
                <a:solidFill>
                  <a:schemeClr val="bg1"/>
                </a:solidFill>
              </a:rPr>
              <a:t>We share openly with our partners the information they need </a:t>
            </a:r>
            <a:r>
              <a:rPr lang="en-GB" sz="1400" dirty="0">
                <a:solidFill>
                  <a:schemeClr val="bg1"/>
                </a:solidFill>
              </a:rPr>
              <a:t>in an honest, secure and timely way in order to achieve the best possible health and care outcomes.</a:t>
            </a:r>
          </a:p>
        </p:txBody>
      </p:sp>
      <p:sp>
        <p:nvSpPr>
          <p:cNvPr id="21" name="Oval 20">
            <a:extLst>
              <a:ext uri="{FF2B5EF4-FFF2-40B4-BE49-F238E27FC236}">
                <a16:creationId xmlns:a16="http://schemas.microsoft.com/office/drawing/2014/main" id="{FAE2005E-E373-44D4-92C2-F140DB5EC94E}"/>
              </a:ext>
            </a:extLst>
          </p:cNvPr>
          <p:cNvSpPr/>
          <p:nvPr/>
        </p:nvSpPr>
        <p:spPr>
          <a:xfrm>
            <a:off x="201839" y="3198409"/>
            <a:ext cx="708519" cy="709200"/>
          </a:xfrm>
          <a:prstGeom prst="ellipse">
            <a:avLst/>
          </a:prstGeom>
          <a:solidFill>
            <a:schemeClr val="bg1"/>
          </a:solidFill>
          <a:ln w="381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lIns="72000" rIns="72000" rtlCol="0" anchor="ctr"/>
          <a:lstStyle/>
          <a:p>
            <a:pPr algn="ctr"/>
            <a:endParaRPr lang="en-GB" sz="1400" dirty="0"/>
          </a:p>
        </p:txBody>
      </p:sp>
      <p:sp>
        <p:nvSpPr>
          <p:cNvPr id="22" name="TextBox 21">
            <a:extLst>
              <a:ext uri="{FF2B5EF4-FFF2-40B4-BE49-F238E27FC236}">
                <a16:creationId xmlns:a16="http://schemas.microsoft.com/office/drawing/2014/main" id="{4B480A7E-6CA8-4636-8FE2-4108C5F1569E}"/>
              </a:ext>
            </a:extLst>
          </p:cNvPr>
          <p:cNvSpPr txBox="1"/>
          <p:nvPr/>
        </p:nvSpPr>
        <p:spPr>
          <a:xfrm>
            <a:off x="300190" y="3295767"/>
            <a:ext cx="492767" cy="523220"/>
          </a:xfrm>
          <a:prstGeom prst="rect">
            <a:avLst/>
          </a:prstGeom>
          <a:noFill/>
        </p:spPr>
        <p:txBody>
          <a:bodyPr wrap="square" rtlCol="0">
            <a:spAutoFit/>
          </a:bodyPr>
          <a:lstStyle/>
          <a:p>
            <a:pPr algn="ctr"/>
            <a:r>
              <a:rPr lang="en-GB" sz="2800" b="1" dirty="0">
                <a:solidFill>
                  <a:schemeClr val="accent6"/>
                </a:solidFill>
                <a:latin typeface="Arial Rounded MT Bold" panose="020F0704030504030204" pitchFamily="34" charset="0"/>
              </a:rPr>
              <a:t>2</a:t>
            </a:r>
          </a:p>
        </p:txBody>
      </p:sp>
      <p:sp>
        <p:nvSpPr>
          <p:cNvPr id="24" name="Arrow: Chevron 23">
            <a:extLst>
              <a:ext uri="{FF2B5EF4-FFF2-40B4-BE49-F238E27FC236}">
                <a16:creationId xmlns:a16="http://schemas.microsoft.com/office/drawing/2014/main" id="{5037DB57-0E73-475A-8B7C-7D22810E890A}"/>
              </a:ext>
            </a:extLst>
          </p:cNvPr>
          <p:cNvSpPr/>
          <p:nvPr/>
        </p:nvSpPr>
        <p:spPr>
          <a:xfrm>
            <a:off x="10108853" y="3180477"/>
            <a:ext cx="568851" cy="744582"/>
          </a:xfrm>
          <a:prstGeom prst="chevron">
            <a:avLst>
              <a:gd name="adj" fmla="val 64328"/>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rIns="72000" rtlCol="0" anchor="ctr"/>
          <a:lstStyle/>
          <a:p>
            <a:pPr algn="ctr"/>
            <a:endParaRPr lang="en-GB" sz="1400" dirty="0">
              <a:solidFill>
                <a:schemeClr val="tx1"/>
              </a:solidFill>
            </a:endParaRPr>
          </a:p>
        </p:txBody>
      </p:sp>
      <p:sp>
        <p:nvSpPr>
          <p:cNvPr id="25" name="Arrow: Chevron 24">
            <a:extLst>
              <a:ext uri="{FF2B5EF4-FFF2-40B4-BE49-F238E27FC236}">
                <a16:creationId xmlns:a16="http://schemas.microsoft.com/office/drawing/2014/main" id="{F9223202-A5FA-4338-B2E1-C50B40EE30D8}"/>
              </a:ext>
            </a:extLst>
          </p:cNvPr>
          <p:cNvSpPr/>
          <p:nvPr/>
        </p:nvSpPr>
        <p:spPr>
          <a:xfrm>
            <a:off x="10363488" y="3180477"/>
            <a:ext cx="568851" cy="744582"/>
          </a:xfrm>
          <a:prstGeom prst="chevron">
            <a:avLst>
              <a:gd name="adj" fmla="val 64328"/>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rIns="72000" rtlCol="0" anchor="ctr"/>
          <a:lstStyle/>
          <a:p>
            <a:pPr algn="ctr"/>
            <a:endParaRPr lang="en-GB" sz="1400" dirty="0">
              <a:solidFill>
                <a:schemeClr val="tx1"/>
              </a:solidFill>
            </a:endParaRPr>
          </a:p>
        </p:txBody>
      </p:sp>
      <p:sp>
        <p:nvSpPr>
          <p:cNvPr id="26" name="Arrow: Pentagon 25">
            <a:extLst>
              <a:ext uri="{FF2B5EF4-FFF2-40B4-BE49-F238E27FC236}">
                <a16:creationId xmlns:a16="http://schemas.microsoft.com/office/drawing/2014/main" id="{18092111-02EF-4540-B8CC-E5CBAFA00C43}"/>
              </a:ext>
            </a:extLst>
          </p:cNvPr>
          <p:cNvSpPr/>
          <p:nvPr/>
        </p:nvSpPr>
        <p:spPr>
          <a:xfrm>
            <a:off x="538068" y="4790185"/>
            <a:ext cx="9882282" cy="744582"/>
          </a:xfrm>
          <a:prstGeom prst="homePlat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rIns="72000" rtlCol="0" anchor="ctr"/>
          <a:lstStyle/>
          <a:p>
            <a:pPr algn="ctr"/>
            <a:endParaRPr lang="en-GB" sz="1400" dirty="0"/>
          </a:p>
        </p:txBody>
      </p:sp>
      <p:sp>
        <p:nvSpPr>
          <p:cNvPr id="27" name="TextBox 26">
            <a:extLst>
              <a:ext uri="{FF2B5EF4-FFF2-40B4-BE49-F238E27FC236}">
                <a16:creationId xmlns:a16="http://schemas.microsoft.com/office/drawing/2014/main" id="{A1812197-C2E3-4714-885B-66A1087D5041}"/>
              </a:ext>
            </a:extLst>
          </p:cNvPr>
          <p:cNvSpPr txBox="1"/>
          <p:nvPr/>
        </p:nvSpPr>
        <p:spPr>
          <a:xfrm>
            <a:off x="990916" y="4913448"/>
            <a:ext cx="9176657" cy="523220"/>
          </a:xfrm>
          <a:prstGeom prst="rect">
            <a:avLst/>
          </a:prstGeom>
          <a:noFill/>
        </p:spPr>
        <p:txBody>
          <a:bodyPr wrap="square" rtlCol="0">
            <a:spAutoFit/>
          </a:bodyPr>
          <a:lstStyle/>
          <a:p>
            <a:r>
              <a:rPr lang="en-GB" sz="1400" b="1" dirty="0">
                <a:solidFill>
                  <a:schemeClr val="bg1"/>
                </a:solidFill>
              </a:rPr>
              <a:t>We mean what we say and we hold ourselves accountable</a:t>
            </a:r>
            <a:r>
              <a:rPr lang="en-GB" sz="1400" dirty="0">
                <a:solidFill>
                  <a:schemeClr val="bg1"/>
                </a:solidFill>
              </a:rPr>
              <a:t>, in willing better outcomes for Londoners, to ensuring the means are in place to deliver those outcomes. </a:t>
            </a:r>
          </a:p>
        </p:txBody>
      </p:sp>
      <p:sp>
        <p:nvSpPr>
          <p:cNvPr id="29" name="Oval 28">
            <a:extLst>
              <a:ext uri="{FF2B5EF4-FFF2-40B4-BE49-F238E27FC236}">
                <a16:creationId xmlns:a16="http://schemas.microsoft.com/office/drawing/2014/main" id="{87BAF10C-3C78-4FBB-878D-259A7F153EE1}"/>
              </a:ext>
            </a:extLst>
          </p:cNvPr>
          <p:cNvSpPr/>
          <p:nvPr/>
        </p:nvSpPr>
        <p:spPr>
          <a:xfrm>
            <a:off x="201839" y="4808117"/>
            <a:ext cx="708519" cy="709200"/>
          </a:xfrm>
          <a:prstGeom prst="ellipse">
            <a:avLst/>
          </a:prstGeom>
          <a:solidFill>
            <a:schemeClr val="bg1"/>
          </a:solidFill>
          <a:ln w="381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lIns="72000" rIns="72000" rtlCol="0" anchor="ctr"/>
          <a:lstStyle/>
          <a:p>
            <a:pPr algn="ctr"/>
            <a:endParaRPr lang="en-GB" sz="1400" dirty="0"/>
          </a:p>
        </p:txBody>
      </p:sp>
      <p:sp>
        <p:nvSpPr>
          <p:cNvPr id="30" name="TextBox 29">
            <a:extLst>
              <a:ext uri="{FF2B5EF4-FFF2-40B4-BE49-F238E27FC236}">
                <a16:creationId xmlns:a16="http://schemas.microsoft.com/office/drawing/2014/main" id="{06994E43-6E1E-4DAE-A643-9354402A6EB1}"/>
              </a:ext>
            </a:extLst>
          </p:cNvPr>
          <p:cNvSpPr txBox="1"/>
          <p:nvPr/>
        </p:nvSpPr>
        <p:spPr>
          <a:xfrm>
            <a:off x="300190" y="4905475"/>
            <a:ext cx="492767" cy="523220"/>
          </a:xfrm>
          <a:prstGeom prst="rect">
            <a:avLst/>
          </a:prstGeom>
          <a:noFill/>
        </p:spPr>
        <p:txBody>
          <a:bodyPr wrap="square" rtlCol="0">
            <a:spAutoFit/>
          </a:bodyPr>
          <a:lstStyle/>
          <a:p>
            <a:pPr algn="ctr"/>
            <a:r>
              <a:rPr lang="en-GB" sz="2800" b="1" dirty="0">
                <a:solidFill>
                  <a:schemeClr val="accent6"/>
                </a:solidFill>
                <a:latin typeface="Arial Rounded MT Bold" panose="020F0704030504030204" pitchFamily="34" charset="0"/>
              </a:rPr>
              <a:t>3</a:t>
            </a:r>
          </a:p>
        </p:txBody>
      </p:sp>
      <p:sp>
        <p:nvSpPr>
          <p:cNvPr id="32" name="Arrow: Chevron 31">
            <a:extLst>
              <a:ext uri="{FF2B5EF4-FFF2-40B4-BE49-F238E27FC236}">
                <a16:creationId xmlns:a16="http://schemas.microsoft.com/office/drawing/2014/main" id="{9D3AC6F7-D747-4E1B-B32D-AFA2513BD89B}"/>
              </a:ext>
            </a:extLst>
          </p:cNvPr>
          <p:cNvSpPr/>
          <p:nvPr/>
        </p:nvSpPr>
        <p:spPr>
          <a:xfrm>
            <a:off x="10108853" y="4790185"/>
            <a:ext cx="568851" cy="744582"/>
          </a:xfrm>
          <a:prstGeom prst="chevron">
            <a:avLst>
              <a:gd name="adj" fmla="val 64328"/>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rIns="72000" rtlCol="0" anchor="ctr"/>
          <a:lstStyle/>
          <a:p>
            <a:pPr algn="ctr"/>
            <a:endParaRPr lang="en-GB" sz="1400" dirty="0">
              <a:solidFill>
                <a:schemeClr val="tx1"/>
              </a:solidFill>
            </a:endParaRPr>
          </a:p>
        </p:txBody>
      </p:sp>
      <p:sp>
        <p:nvSpPr>
          <p:cNvPr id="33" name="Arrow: Chevron 32">
            <a:extLst>
              <a:ext uri="{FF2B5EF4-FFF2-40B4-BE49-F238E27FC236}">
                <a16:creationId xmlns:a16="http://schemas.microsoft.com/office/drawing/2014/main" id="{57DAF89A-45E7-4777-9278-AD061851419E}"/>
              </a:ext>
            </a:extLst>
          </p:cNvPr>
          <p:cNvSpPr/>
          <p:nvPr/>
        </p:nvSpPr>
        <p:spPr>
          <a:xfrm>
            <a:off x="10363488" y="4790185"/>
            <a:ext cx="568851" cy="744582"/>
          </a:xfrm>
          <a:prstGeom prst="chevron">
            <a:avLst>
              <a:gd name="adj" fmla="val 64328"/>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rIns="72000" rtlCol="0" anchor="ctr"/>
          <a:lstStyle/>
          <a:p>
            <a:pPr algn="ctr"/>
            <a:endParaRPr lang="en-GB" sz="1400" dirty="0">
              <a:solidFill>
                <a:schemeClr val="tx1"/>
              </a:solidFill>
            </a:endParaRPr>
          </a:p>
        </p:txBody>
      </p:sp>
      <p:sp>
        <p:nvSpPr>
          <p:cNvPr id="35" name="Arrow: Bent 34">
            <a:extLst>
              <a:ext uri="{FF2B5EF4-FFF2-40B4-BE49-F238E27FC236}">
                <a16:creationId xmlns:a16="http://schemas.microsoft.com/office/drawing/2014/main" id="{56D0C6BA-A089-4040-B6F0-8F035592FD6C}"/>
              </a:ext>
            </a:extLst>
          </p:cNvPr>
          <p:cNvSpPr/>
          <p:nvPr/>
        </p:nvSpPr>
        <p:spPr>
          <a:xfrm flipV="1">
            <a:off x="871488" y="2264735"/>
            <a:ext cx="300535" cy="432527"/>
          </a:xfrm>
          <a:prstGeom prst="bentArrow">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rIns="72000" rtlCol="0" anchor="ctr"/>
          <a:lstStyle/>
          <a:p>
            <a:pPr algn="ctr"/>
            <a:endParaRPr lang="en-GB" sz="1400" dirty="0">
              <a:solidFill>
                <a:schemeClr val="tx1"/>
              </a:solidFill>
            </a:endParaRPr>
          </a:p>
        </p:txBody>
      </p:sp>
      <p:sp>
        <p:nvSpPr>
          <p:cNvPr id="39" name="Arrow: Bent 38">
            <a:extLst>
              <a:ext uri="{FF2B5EF4-FFF2-40B4-BE49-F238E27FC236}">
                <a16:creationId xmlns:a16="http://schemas.microsoft.com/office/drawing/2014/main" id="{49F77F39-07CE-494E-A4F1-A67983D59371}"/>
              </a:ext>
            </a:extLst>
          </p:cNvPr>
          <p:cNvSpPr/>
          <p:nvPr/>
        </p:nvSpPr>
        <p:spPr>
          <a:xfrm flipV="1">
            <a:off x="926307" y="3880579"/>
            <a:ext cx="300535" cy="432527"/>
          </a:xfrm>
          <a:prstGeom prst="bentArrow">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rIns="72000" rtlCol="0" anchor="ctr"/>
          <a:lstStyle/>
          <a:p>
            <a:pPr algn="ctr"/>
            <a:endParaRPr lang="en-GB" sz="1400" dirty="0">
              <a:solidFill>
                <a:schemeClr val="tx1"/>
              </a:solidFill>
            </a:endParaRPr>
          </a:p>
        </p:txBody>
      </p:sp>
      <p:sp>
        <p:nvSpPr>
          <p:cNvPr id="41" name="Arrow: Bent 40">
            <a:extLst>
              <a:ext uri="{FF2B5EF4-FFF2-40B4-BE49-F238E27FC236}">
                <a16:creationId xmlns:a16="http://schemas.microsoft.com/office/drawing/2014/main" id="{99A93639-16E5-42AE-9AE7-A8F13375E4CE}"/>
              </a:ext>
            </a:extLst>
          </p:cNvPr>
          <p:cNvSpPr/>
          <p:nvPr/>
        </p:nvSpPr>
        <p:spPr>
          <a:xfrm flipV="1">
            <a:off x="926307" y="5484927"/>
            <a:ext cx="300535" cy="432527"/>
          </a:xfrm>
          <a:prstGeom prst="bentArrow">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rIns="72000" rtlCol="0" anchor="ctr"/>
          <a:lstStyle/>
          <a:p>
            <a:pPr algn="ctr"/>
            <a:endParaRPr lang="en-GB" sz="1400" dirty="0">
              <a:solidFill>
                <a:schemeClr val="tx1"/>
              </a:solidFill>
            </a:endParaRPr>
          </a:p>
        </p:txBody>
      </p:sp>
      <p:sp>
        <p:nvSpPr>
          <p:cNvPr id="36" name="TextBox 35">
            <a:extLst>
              <a:ext uri="{FF2B5EF4-FFF2-40B4-BE49-F238E27FC236}">
                <a16:creationId xmlns:a16="http://schemas.microsoft.com/office/drawing/2014/main" id="{1D9CB571-402A-A941-9C20-3A3DB985DEC9}"/>
              </a:ext>
            </a:extLst>
          </p:cNvPr>
          <p:cNvSpPr txBox="1"/>
          <p:nvPr/>
        </p:nvSpPr>
        <p:spPr>
          <a:xfrm>
            <a:off x="1172703" y="3967704"/>
            <a:ext cx="9629506" cy="646331"/>
          </a:xfrm>
          <a:prstGeom prst="rect">
            <a:avLst/>
          </a:prstGeom>
          <a:noFill/>
        </p:spPr>
        <p:txBody>
          <a:bodyPr wrap="square" rtlCol="0" anchor="ctr">
            <a:spAutoFit/>
          </a:bodyPr>
          <a:lstStyle/>
          <a:p>
            <a:r>
              <a:rPr lang="en-GB" sz="1200" dirty="0"/>
              <a:t>Shared data was seen as critical to enabling places and providers to share understanding and develop joint plans for addressing local needs, however, it was recognised that past commissioner / provider splits performance management regimes, and competitive behaviours had made this difficult and a new commitment was needed to ensure that areas could genuinely move forward together.</a:t>
            </a:r>
          </a:p>
        </p:txBody>
      </p:sp>
      <p:sp>
        <p:nvSpPr>
          <p:cNvPr id="37" name="TextBox 36">
            <a:extLst>
              <a:ext uri="{FF2B5EF4-FFF2-40B4-BE49-F238E27FC236}">
                <a16:creationId xmlns:a16="http://schemas.microsoft.com/office/drawing/2014/main" id="{167CF0B8-6F31-494E-9BAD-CBE46FE37358}"/>
              </a:ext>
            </a:extLst>
          </p:cNvPr>
          <p:cNvSpPr txBox="1"/>
          <p:nvPr/>
        </p:nvSpPr>
        <p:spPr>
          <a:xfrm>
            <a:off x="1226842" y="5622487"/>
            <a:ext cx="9629506" cy="830997"/>
          </a:xfrm>
          <a:prstGeom prst="rect">
            <a:avLst/>
          </a:prstGeom>
          <a:noFill/>
        </p:spPr>
        <p:txBody>
          <a:bodyPr wrap="square" rtlCol="0" anchor="ctr">
            <a:spAutoFit/>
          </a:bodyPr>
          <a:lstStyle/>
          <a:p>
            <a:r>
              <a:rPr lang="en-GB" sz="1200" dirty="0"/>
              <a:t>Key to developing and maintaining trust in our future systems was seen to be the ability to follow-through on individual and shared commitments, including at a system leadership level, within our ICSs, or within individual boroughs.  This encompasses each of the areas of Purpose, Priorities, Place, Pounds and Providers as articulated in this report; with the need for visible commitment to the agenda and to making ourselves accountable to the local populations being served, including around making tangible progress on addressing inequalities.</a:t>
            </a:r>
          </a:p>
        </p:txBody>
      </p:sp>
      <p:sp>
        <p:nvSpPr>
          <p:cNvPr id="44" name="TextBox 43">
            <a:extLst>
              <a:ext uri="{FF2B5EF4-FFF2-40B4-BE49-F238E27FC236}">
                <a16:creationId xmlns:a16="http://schemas.microsoft.com/office/drawing/2014/main" id="{7AE79F1C-74B7-4CCA-83F1-8CC3BA078D38}"/>
              </a:ext>
            </a:extLst>
          </p:cNvPr>
          <p:cNvSpPr txBox="1"/>
          <p:nvPr/>
        </p:nvSpPr>
        <p:spPr>
          <a:xfrm>
            <a:off x="1172703" y="2386165"/>
            <a:ext cx="9629506" cy="646331"/>
          </a:xfrm>
          <a:prstGeom prst="rect">
            <a:avLst/>
          </a:prstGeom>
          <a:noFill/>
        </p:spPr>
        <p:txBody>
          <a:bodyPr wrap="square" rtlCol="0" anchor="ctr">
            <a:spAutoFit/>
          </a:bodyPr>
          <a:lstStyle/>
          <a:p>
            <a:r>
              <a:rPr lang="en-GB" sz="1200" dirty="0"/>
              <a:t>There has been strong feedback from across London that integration will only be successful in delivering better outcomes if we can retain the relationships and trust developed during the COVID-19 response. This will take investment of effort and time to retain the honest, open and transparent channels of communication necessary during the crisis, as systems and organisations seek to recover from the pandemic.</a:t>
            </a:r>
          </a:p>
        </p:txBody>
      </p:sp>
      <p:sp>
        <p:nvSpPr>
          <p:cNvPr id="31" name="TextBox 30">
            <a:extLst>
              <a:ext uri="{FF2B5EF4-FFF2-40B4-BE49-F238E27FC236}">
                <a16:creationId xmlns:a16="http://schemas.microsoft.com/office/drawing/2014/main" id="{505DBD94-78FF-47BD-9307-E2B6E1DCBB19}"/>
              </a:ext>
            </a:extLst>
          </p:cNvPr>
          <p:cNvSpPr txBox="1"/>
          <p:nvPr/>
        </p:nvSpPr>
        <p:spPr>
          <a:xfrm>
            <a:off x="465474" y="11542"/>
            <a:ext cx="6097656" cy="369332"/>
          </a:xfrm>
          <a:prstGeom prst="rect">
            <a:avLst/>
          </a:prstGeom>
          <a:noFill/>
        </p:spPr>
        <p:txBody>
          <a:bodyPr wrap="square">
            <a:spAutoFit/>
          </a:bodyPr>
          <a:lstStyle/>
          <a:p>
            <a:r>
              <a:rPr kumimoji="0" lang="en-GB" sz="1800" b="1" i="0" u="sng" strike="noStrike" kern="1200" cap="none" spc="0" normalizeH="0" baseline="0" noProof="0" dirty="0">
                <a:ln>
                  <a:noFill/>
                </a:ln>
                <a:solidFill>
                  <a:srgbClr val="E6549D"/>
                </a:solidFill>
                <a:effectLst/>
                <a:uLnTx/>
                <a:uFillTx/>
                <a:latin typeface="Calibri" panose="020F0502020204030204"/>
                <a:ea typeface="+mn-ea"/>
                <a:cs typeface="Times New Roman" panose="02020603050405020304" pitchFamily="18" charset="0"/>
              </a:rPr>
              <a:t>P</a:t>
            </a:r>
            <a:r>
              <a:rPr lang="en-GB" b="1" dirty="0">
                <a:solidFill>
                  <a:srgbClr val="E6549D"/>
                </a:solidFill>
                <a:latin typeface="Calibri" panose="020F0502020204030204"/>
                <a:cs typeface="Times New Roman" panose="02020603050405020304" pitchFamily="18" charset="0"/>
              </a:rPr>
              <a:t>eople</a:t>
            </a:r>
            <a:endParaRPr lang="en-GB" dirty="0">
              <a:solidFill>
                <a:srgbClr val="E6549D"/>
              </a:solidFill>
            </a:endParaRPr>
          </a:p>
        </p:txBody>
      </p:sp>
      <p:pic>
        <p:nvPicPr>
          <p:cNvPr id="34" name="Graphic 11" descr="Group of women with solid fill">
            <a:extLst>
              <a:ext uri="{FF2B5EF4-FFF2-40B4-BE49-F238E27FC236}">
                <a16:creationId xmlns:a16="http://schemas.microsoft.com/office/drawing/2014/main" id="{AD53A1EF-E732-4908-A7A8-544D47905B04}"/>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48528" y="1"/>
            <a:ext cx="423694" cy="423694"/>
          </a:xfrm>
          <a:prstGeom prst="rect">
            <a:avLst/>
          </a:prstGeom>
        </p:spPr>
      </p:pic>
      <p:sp>
        <p:nvSpPr>
          <p:cNvPr id="38" name="Rectangle 37">
            <a:extLst>
              <a:ext uri="{FF2B5EF4-FFF2-40B4-BE49-F238E27FC236}">
                <a16:creationId xmlns:a16="http://schemas.microsoft.com/office/drawing/2014/main" id="{D4AEAE34-9EE9-4DFD-9D20-C208CC414E56}"/>
              </a:ext>
            </a:extLst>
          </p:cNvPr>
          <p:cNvSpPr/>
          <p:nvPr/>
        </p:nvSpPr>
        <p:spPr>
          <a:xfrm>
            <a:off x="9615948" y="0"/>
            <a:ext cx="2576052" cy="335908"/>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rIns="72000" rtlCol="0" anchor="ctr"/>
          <a:lstStyle/>
          <a:p>
            <a:r>
              <a:rPr lang="en-GB" sz="1400" dirty="0"/>
              <a:t>Findings and Recommendations</a:t>
            </a:r>
          </a:p>
        </p:txBody>
      </p:sp>
    </p:spTree>
    <p:extLst>
      <p:ext uri="{BB962C8B-B14F-4D97-AF65-F5344CB8AC3E}">
        <p14:creationId xmlns:p14="http://schemas.microsoft.com/office/powerpoint/2010/main" val="3278341650"/>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 Placeholder 9">
            <a:extLst>
              <a:ext uri="{FF2B5EF4-FFF2-40B4-BE49-F238E27FC236}">
                <a16:creationId xmlns:a16="http://schemas.microsoft.com/office/drawing/2014/main" id="{9AA09C60-23FD-4983-8458-BDF15E03FB8F}"/>
              </a:ext>
            </a:extLst>
          </p:cNvPr>
          <p:cNvSpPr>
            <a:spLocks noGrp="1"/>
          </p:cNvSpPr>
          <p:nvPr>
            <p:ph type="body" sz="quarter" idx="18"/>
          </p:nvPr>
        </p:nvSpPr>
        <p:spPr/>
        <p:txBody>
          <a:bodyPr/>
          <a:lstStyle/>
          <a:p>
            <a:r>
              <a:rPr lang="en-US" dirty="0"/>
              <a:t>Next steps</a:t>
            </a:r>
            <a:endParaRPr lang="en-GB" dirty="0"/>
          </a:p>
        </p:txBody>
      </p:sp>
      <p:grpSp>
        <p:nvGrpSpPr>
          <p:cNvPr id="2" name="Group 1">
            <a:extLst>
              <a:ext uri="{FF2B5EF4-FFF2-40B4-BE49-F238E27FC236}">
                <a16:creationId xmlns:a16="http://schemas.microsoft.com/office/drawing/2014/main" id="{BA8BAD3B-9EE5-443B-BA4E-A5539947351E}"/>
              </a:ext>
            </a:extLst>
          </p:cNvPr>
          <p:cNvGrpSpPr/>
          <p:nvPr/>
        </p:nvGrpSpPr>
        <p:grpSpPr>
          <a:xfrm>
            <a:off x="5988333" y="677563"/>
            <a:ext cx="5680588" cy="5502874"/>
            <a:chOff x="6096001" y="1099127"/>
            <a:chExt cx="5680588" cy="5502874"/>
          </a:xfrm>
        </p:grpSpPr>
        <p:grpSp>
          <p:nvGrpSpPr>
            <p:cNvPr id="3" name="Group 2">
              <a:extLst>
                <a:ext uri="{FF2B5EF4-FFF2-40B4-BE49-F238E27FC236}">
                  <a16:creationId xmlns:a16="http://schemas.microsoft.com/office/drawing/2014/main" id="{19CA21B5-5267-41BA-9A42-4668D89BA466}"/>
                </a:ext>
              </a:extLst>
            </p:cNvPr>
            <p:cNvGrpSpPr/>
            <p:nvPr/>
          </p:nvGrpSpPr>
          <p:grpSpPr>
            <a:xfrm>
              <a:off x="6096001" y="1099127"/>
              <a:ext cx="5680588" cy="5502874"/>
              <a:chOff x="2299125" y="999303"/>
              <a:chExt cx="5858024" cy="5674758"/>
            </a:xfrm>
          </p:grpSpPr>
          <p:sp>
            <p:nvSpPr>
              <p:cNvPr id="4" name="Block Arc 3">
                <a:extLst>
                  <a:ext uri="{FF2B5EF4-FFF2-40B4-BE49-F238E27FC236}">
                    <a16:creationId xmlns:a16="http://schemas.microsoft.com/office/drawing/2014/main" id="{89343C99-F232-4F67-99D9-5A6B8CF7C863}"/>
                  </a:ext>
                </a:extLst>
              </p:cNvPr>
              <p:cNvSpPr/>
              <p:nvPr/>
            </p:nvSpPr>
            <p:spPr>
              <a:xfrm>
                <a:off x="2890073" y="1702765"/>
                <a:ext cx="4706878" cy="4706878"/>
              </a:xfrm>
              <a:prstGeom prst="blockArc">
                <a:avLst>
                  <a:gd name="adj1" fmla="val 11880000"/>
                  <a:gd name="adj2" fmla="val 16200000"/>
                  <a:gd name="adj3" fmla="val 4638"/>
                </a:avLst>
              </a:prstGeom>
            </p:spPr>
            <p:style>
              <a:lnRef idx="0">
                <a:schemeClr val="accent2">
                  <a:tint val="60000"/>
                  <a:hueOff val="0"/>
                  <a:satOff val="0"/>
                  <a:lumOff val="0"/>
                  <a:alphaOff val="0"/>
                </a:schemeClr>
              </a:lnRef>
              <a:fillRef idx="1">
                <a:schemeClr val="accent2">
                  <a:tint val="60000"/>
                  <a:hueOff val="0"/>
                  <a:satOff val="0"/>
                  <a:lumOff val="0"/>
                  <a:alphaOff val="0"/>
                </a:schemeClr>
              </a:fillRef>
              <a:effectRef idx="0">
                <a:schemeClr val="accent2">
                  <a:tint val="60000"/>
                  <a:hueOff val="0"/>
                  <a:satOff val="0"/>
                  <a:lumOff val="0"/>
                  <a:alphaOff val="0"/>
                </a:schemeClr>
              </a:effectRef>
              <a:fontRef idx="minor">
                <a:schemeClr val="dk1">
                  <a:hueOff val="0"/>
                  <a:satOff val="0"/>
                  <a:lumOff val="0"/>
                  <a:alphaOff val="0"/>
                </a:schemeClr>
              </a:fontRef>
            </p:style>
          </p:sp>
          <p:sp>
            <p:nvSpPr>
              <p:cNvPr id="7" name="Block Arc 6">
                <a:extLst>
                  <a:ext uri="{FF2B5EF4-FFF2-40B4-BE49-F238E27FC236}">
                    <a16:creationId xmlns:a16="http://schemas.microsoft.com/office/drawing/2014/main" id="{3661674D-C7D3-45EA-AA78-C86FC5A9A6B2}"/>
                  </a:ext>
                </a:extLst>
              </p:cNvPr>
              <p:cNvSpPr/>
              <p:nvPr/>
            </p:nvSpPr>
            <p:spPr>
              <a:xfrm>
                <a:off x="2890073" y="1702765"/>
                <a:ext cx="4706878" cy="4706878"/>
              </a:xfrm>
              <a:prstGeom prst="blockArc">
                <a:avLst>
                  <a:gd name="adj1" fmla="val 7560000"/>
                  <a:gd name="adj2" fmla="val 11880000"/>
                  <a:gd name="adj3" fmla="val 4638"/>
                </a:avLst>
              </a:prstGeom>
            </p:spPr>
            <p:style>
              <a:lnRef idx="0">
                <a:schemeClr val="accent2">
                  <a:tint val="60000"/>
                  <a:hueOff val="0"/>
                  <a:satOff val="0"/>
                  <a:lumOff val="0"/>
                  <a:alphaOff val="0"/>
                </a:schemeClr>
              </a:lnRef>
              <a:fillRef idx="1">
                <a:schemeClr val="accent2">
                  <a:tint val="60000"/>
                  <a:hueOff val="0"/>
                  <a:satOff val="0"/>
                  <a:lumOff val="0"/>
                  <a:alphaOff val="0"/>
                </a:schemeClr>
              </a:fillRef>
              <a:effectRef idx="0">
                <a:schemeClr val="accent2">
                  <a:tint val="60000"/>
                  <a:hueOff val="0"/>
                  <a:satOff val="0"/>
                  <a:lumOff val="0"/>
                  <a:alphaOff val="0"/>
                </a:schemeClr>
              </a:effectRef>
              <a:fontRef idx="minor">
                <a:schemeClr val="dk1">
                  <a:hueOff val="0"/>
                  <a:satOff val="0"/>
                  <a:lumOff val="0"/>
                  <a:alphaOff val="0"/>
                </a:schemeClr>
              </a:fontRef>
            </p:style>
          </p:sp>
          <p:sp>
            <p:nvSpPr>
              <p:cNvPr id="8" name="Block Arc 7">
                <a:extLst>
                  <a:ext uri="{FF2B5EF4-FFF2-40B4-BE49-F238E27FC236}">
                    <a16:creationId xmlns:a16="http://schemas.microsoft.com/office/drawing/2014/main" id="{0D8D2368-B0BC-4A67-A546-084684D4869F}"/>
                  </a:ext>
                </a:extLst>
              </p:cNvPr>
              <p:cNvSpPr/>
              <p:nvPr/>
            </p:nvSpPr>
            <p:spPr>
              <a:xfrm>
                <a:off x="2890073" y="1702765"/>
                <a:ext cx="4706878" cy="4706878"/>
              </a:xfrm>
              <a:prstGeom prst="blockArc">
                <a:avLst>
                  <a:gd name="adj1" fmla="val 3240000"/>
                  <a:gd name="adj2" fmla="val 7560000"/>
                  <a:gd name="adj3" fmla="val 4638"/>
                </a:avLst>
              </a:prstGeom>
            </p:spPr>
            <p:style>
              <a:lnRef idx="0">
                <a:schemeClr val="accent2">
                  <a:tint val="60000"/>
                  <a:hueOff val="0"/>
                  <a:satOff val="0"/>
                  <a:lumOff val="0"/>
                  <a:alphaOff val="0"/>
                </a:schemeClr>
              </a:lnRef>
              <a:fillRef idx="1">
                <a:schemeClr val="accent2">
                  <a:tint val="60000"/>
                  <a:hueOff val="0"/>
                  <a:satOff val="0"/>
                  <a:lumOff val="0"/>
                  <a:alphaOff val="0"/>
                </a:schemeClr>
              </a:fillRef>
              <a:effectRef idx="0">
                <a:schemeClr val="accent2">
                  <a:tint val="60000"/>
                  <a:hueOff val="0"/>
                  <a:satOff val="0"/>
                  <a:lumOff val="0"/>
                  <a:alphaOff val="0"/>
                </a:schemeClr>
              </a:effectRef>
              <a:fontRef idx="minor">
                <a:schemeClr val="dk1">
                  <a:hueOff val="0"/>
                  <a:satOff val="0"/>
                  <a:lumOff val="0"/>
                  <a:alphaOff val="0"/>
                </a:schemeClr>
              </a:fontRef>
            </p:style>
          </p:sp>
          <p:sp>
            <p:nvSpPr>
              <p:cNvPr id="9" name="Block Arc 8">
                <a:extLst>
                  <a:ext uri="{FF2B5EF4-FFF2-40B4-BE49-F238E27FC236}">
                    <a16:creationId xmlns:a16="http://schemas.microsoft.com/office/drawing/2014/main" id="{A7669668-57E8-451D-83DE-CB01C8177EFD}"/>
                  </a:ext>
                </a:extLst>
              </p:cNvPr>
              <p:cNvSpPr/>
              <p:nvPr/>
            </p:nvSpPr>
            <p:spPr>
              <a:xfrm>
                <a:off x="2890073" y="1702765"/>
                <a:ext cx="4706878" cy="4706878"/>
              </a:xfrm>
              <a:prstGeom prst="blockArc">
                <a:avLst>
                  <a:gd name="adj1" fmla="val 20520000"/>
                  <a:gd name="adj2" fmla="val 3240000"/>
                  <a:gd name="adj3" fmla="val 4638"/>
                </a:avLst>
              </a:prstGeom>
            </p:spPr>
            <p:style>
              <a:lnRef idx="0">
                <a:schemeClr val="accent2">
                  <a:tint val="60000"/>
                  <a:hueOff val="0"/>
                  <a:satOff val="0"/>
                  <a:lumOff val="0"/>
                  <a:alphaOff val="0"/>
                </a:schemeClr>
              </a:lnRef>
              <a:fillRef idx="1">
                <a:schemeClr val="accent2">
                  <a:tint val="60000"/>
                  <a:hueOff val="0"/>
                  <a:satOff val="0"/>
                  <a:lumOff val="0"/>
                  <a:alphaOff val="0"/>
                </a:schemeClr>
              </a:fillRef>
              <a:effectRef idx="0">
                <a:schemeClr val="accent2">
                  <a:tint val="60000"/>
                  <a:hueOff val="0"/>
                  <a:satOff val="0"/>
                  <a:lumOff val="0"/>
                  <a:alphaOff val="0"/>
                </a:schemeClr>
              </a:effectRef>
              <a:fontRef idx="minor">
                <a:schemeClr val="dk1">
                  <a:hueOff val="0"/>
                  <a:satOff val="0"/>
                  <a:lumOff val="0"/>
                  <a:alphaOff val="0"/>
                </a:schemeClr>
              </a:fontRef>
            </p:style>
          </p:sp>
          <p:sp>
            <p:nvSpPr>
              <p:cNvPr id="21" name="Block Arc 20">
                <a:extLst>
                  <a:ext uri="{FF2B5EF4-FFF2-40B4-BE49-F238E27FC236}">
                    <a16:creationId xmlns:a16="http://schemas.microsoft.com/office/drawing/2014/main" id="{0302E171-229B-459F-A500-CF2B778FF1EE}"/>
                  </a:ext>
                </a:extLst>
              </p:cNvPr>
              <p:cNvSpPr/>
              <p:nvPr/>
            </p:nvSpPr>
            <p:spPr>
              <a:xfrm>
                <a:off x="2515882" y="1702765"/>
                <a:ext cx="5081069" cy="4706879"/>
              </a:xfrm>
              <a:prstGeom prst="blockArc">
                <a:avLst>
                  <a:gd name="adj1" fmla="val 16200000"/>
                  <a:gd name="adj2" fmla="val 20520000"/>
                  <a:gd name="adj3" fmla="val 4638"/>
                </a:avLst>
              </a:prstGeom>
            </p:spPr>
            <p:style>
              <a:lnRef idx="0">
                <a:schemeClr val="accent2">
                  <a:tint val="60000"/>
                  <a:hueOff val="0"/>
                  <a:satOff val="0"/>
                  <a:lumOff val="0"/>
                  <a:alphaOff val="0"/>
                </a:schemeClr>
              </a:lnRef>
              <a:fillRef idx="1">
                <a:schemeClr val="accent2">
                  <a:tint val="60000"/>
                  <a:hueOff val="0"/>
                  <a:satOff val="0"/>
                  <a:lumOff val="0"/>
                  <a:alphaOff val="0"/>
                </a:schemeClr>
              </a:fillRef>
              <a:effectRef idx="0">
                <a:schemeClr val="accent2">
                  <a:tint val="60000"/>
                  <a:hueOff val="0"/>
                  <a:satOff val="0"/>
                  <a:lumOff val="0"/>
                  <a:alphaOff val="0"/>
                </a:schemeClr>
              </a:effectRef>
              <a:fontRef idx="minor">
                <a:schemeClr val="dk1">
                  <a:hueOff val="0"/>
                  <a:satOff val="0"/>
                  <a:lumOff val="0"/>
                  <a:alphaOff val="0"/>
                </a:schemeClr>
              </a:fontRef>
            </p:style>
          </p:sp>
          <p:sp>
            <p:nvSpPr>
              <p:cNvPr id="22" name="Freeform: Shape 21">
                <a:extLst>
                  <a:ext uri="{FF2B5EF4-FFF2-40B4-BE49-F238E27FC236}">
                    <a16:creationId xmlns:a16="http://schemas.microsoft.com/office/drawing/2014/main" id="{463136D0-9F05-4EA2-A8C5-A8F18A0882FE}"/>
                  </a:ext>
                </a:extLst>
              </p:cNvPr>
              <p:cNvSpPr/>
              <p:nvPr/>
            </p:nvSpPr>
            <p:spPr>
              <a:xfrm>
                <a:off x="3724983" y="2552663"/>
                <a:ext cx="3007083" cy="3007083"/>
              </a:xfrm>
              <a:custGeom>
                <a:avLst/>
                <a:gdLst>
                  <a:gd name="connsiteX0" fmla="*/ 0 w 2165830"/>
                  <a:gd name="connsiteY0" fmla="*/ 1082915 h 2165830"/>
                  <a:gd name="connsiteX1" fmla="*/ 1082915 w 2165830"/>
                  <a:gd name="connsiteY1" fmla="*/ 0 h 2165830"/>
                  <a:gd name="connsiteX2" fmla="*/ 2165830 w 2165830"/>
                  <a:gd name="connsiteY2" fmla="*/ 1082915 h 2165830"/>
                  <a:gd name="connsiteX3" fmla="*/ 1082915 w 2165830"/>
                  <a:gd name="connsiteY3" fmla="*/ 2165830 h 2165830"/>
                  <a:gd name="connsiteX4" fmla="*/ 0 w 2165830"/>
                  <a:gd name="connsiteY4" fmla="*/ 1082915 h 216583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65830" h="2165830">
                    <a:moveTo>
                      <a:pt x="0" y="1082915"/>
                    </a:moveTo>
                    <a:cubicBezTo>
                      <a:pt x="0" y="484838"/>
                      <a:pt x="484838" y="0"/>
                      <a:pt x="1082915" y="0"/>
                    </a:cubicBezTo>
                    <a:cubicBezTo>
                      <a:pt x="1680992" y="0"/>
                      <a:pt x="2165830" y="484838"/>
                      <a:pt x="2165830" y="1082915"/>
                    </a:cubicBezTo>
                    <a:cubicBezTo>
                      <a:pt x="2165830" y="1680992"/>
                      <a:pt x="1680992" y="2165830"/>
                      <a:pt x="1082915" y="2165830"/>
                    </a:cubicBezTo>
                    <a:cubicBezTo>
                      <a:pt x="484838" y="2165830"/>
                      <a:pt x="0" y="1680992"/>
                      <a:pt x="0" y="1082915"/>
                    </a:cubicBezTo>
                    <a:close/>
                  </a:path>
                </a:pathLst>
              </a:custGeom>
              <a:solidFill>
                <a:schemeClr val="bg1"/>
              </a:solidFill>
              <a:ln w="28575">
                <a:solidFill>
                  <a:schemeClr val="accent4"/>
                </a:solidFill>
              </a:ln>
            </p:spPr>
            <p:style>
              <a:lnRef idx="2">
                <a:schemeClr val="accent1">
                  <a:shade val="50000"/>
                </a:schemeClr>
              </a:lnRef>
              <a:fillRef idx="1">
                <a:schemeClr val="accent1"/>
              </a:fillRef>
              <a:effectRef idx="0">
                <a:schemeClr val="accent1"/>
              </a:effectRef>
              <a:fontRef idx="minor">
                <a:schemeClr val="dk1">
                  <a:hueOff val="0"/>
                  <a:satOff val="0"/>
                  <a:lumOff val="0"/>
                  <a:alphaOff val="0"/>
                </a:schemeClr>
              </a:fontRef>
            </p:style>
            <p:txBody>
              <a:bodyPr spcFirstLastPara="0" vert="horz" wrap="square" lIns="0" tIns="0" rIns="0" bIns="0" numCol="1" spcCol="1270" rtlCol="0" anchor="ctr" anchorCtr="0">
                <a:noAutofit/>
              </a:bodyPr>
              <a:lstStyle/>
              <a:p>
                <a:pPr marL="0" marR="0" lvl="0" indent="0" algn="ctr" defTabSz="914400" rtl="0" eaLnBrk="1" fontAlgn="auto" latinLnBrk="0" hangingPunct="1">
                  <a:lnSpc>
                    <a:spcPct val="90000"/>
                  </a:lnSpc>
                  <a:spcBef>
                    <a:spcPct val="0"/>
                  </a:spcBef>
                  <a:spcAft>
                    <a:spcPts val="1200"/>
                  </a:spcAft>
                  <a:buClrTx/>
                  <a:buSzTx/>
                  <a:buFontTx/>
                  <a:buNone/>
                  <a:tabLst/>
                  <a:defRPr/>
                </a:pPr>
                <a:r>
                  <a:rPr kumimoji="0" lang="en-GB" sz="4000" b="1" i="0" u="sng" strike="noStrike" kern="1200" cap="none" spc="0" normalizeH="0" baseline="0" noProof="0" dirty="0">
                    <a:ln>
                      <a:noFill/>
                    </a:ln>
                    <a:solidFill>
                      <a:srgbClr val="AF5EA1"/>
                    </a:solidFill>
                    <a:effectLst/>
                    <a:uLnTx/>
                    <a:uFillTx/>
                    <a:latin typeface="Calibri" panose="020F0502020204030204"/>
                    <a:ea typeface="+mn-ea"/>
                    <a:cs typeface="Times New Roman"/>
                  </a:rPr>
                  <a:t>P</a:t>
                </a:r>
                <a:r>
                  <a:rPr kumimoji="0" lang="en-GB" sz="4000" b="1" i="0" u="none" strike="noStrike" kern="1200" cap="none" spc="0" normalizeH="0" baseline="0" noProof="0" dirty="0">
                    <a:ln>
                      <a:noFill/>
                    </a:ln>
                    <a:solidFill>
                      <a:srgbClr val="AF5EA1"/>
                    </a:solidFill>
                    <a:effectLst/>
                    <a:uLnTx/>
                    <a:uFillTx/>
                    <a:latin typeface="Calibri" panose="020F0502020204030204"/>
                    <a:ea typeface="+mn-ea"/>
                    <a:cs typeface="Times New Roman"/>
                  </a:rPr>
                  <a:t>eople</a:t>
                </a:r>
              </a:p>
              <a:p>
                <a:pPr marL="0" marR="0" lvl="0" indent="0" algn="ctr" defTabSz="914400" rtl="0" eaLnBrk="1" fontAlgn="auto" latinLnBrk="0" hangingPunct="1">
                  <a:lnSpc>
                    <a:spcPct val="90000"/>
                  </a:lnSpc>
                  <a:spcBef>
                    <a:spcPct val="0"/>
                  </a:spcBef>
                  <a:spcAft>
                    <a:spcPts val="1200"/>
                  </a:spcAft>
                  <a:buClrTx/>
                  <a:buSzTx/>
                  <a:buFontTx/>
                  <a:buNone/>
                  <a:tabLst/>
                  <a:defRPr/>
                </a:pPr>
                <a:endParaRPr kumimoji="0" lang="en-GB" sz="2400" b="1" i="0" u="none" strike="noStrike" kern="1200" cap="none" spc="0" normalizeH="0" baseline="0" noProof="0" dirty="0">
                  <a:ln>
                    <a:noFill/>
                  </a:ln>
                  <a:solidFill>
                    <a:srgbClr val="AF5EA1"/>
                  </a:solidFill>
                  <a:effectLst/>
                  <a:uLnTx/>
                  <a:uFillTx/>
                  <a:latin typeface="Calibri" panose="020F0502020204030204"/>
                  <a:ea typeface="+mn-ea"/>
                  <a:cs typeface="Times New Roman"/>
                </a:endParaRPr>
              </a:p>
            </p:txBody>
          </p:sp>
          <p:sp>
            <p:nvSpPr>
              <p:cNvPr id="23" name="Freeform: Shape 22">
                <a:extLst>
                  <a:ext uri="{FF2B5EF4-FFF2-40B4-BE49-F238E27FC236}">
                    <a16:creationId xmlns:a16="http://schemas.microsoft.com/office/drawing/2014/main" id="{0EA3DAB3-304C-4A5C-A4F1-7F76039F6A02}"/>
                  </a:ext>
                </a:extLst>
              </p:cNvPr>
              <p:cNvSpPr/>
              <p:nvPr/>
            </p:nvSpPr>
            <p:spPr>
              <a:xfrm>
                <a:off x="4485471" y="999303"/>
                <a:ext cx="1516081" cy="1516081"/>
              </a:xfrm>
              <a:custGeom>
                <a:avLst/>
                <a:gdLst>
                  <a:gd name="connsiteX0" fmla="*/ 0 w 1516081"/>
                  <a:gd name="connsiteY0" fmla="*/ 758041 h 1516081"/>
                  <a:gd name="connsiteX1" fmla="*/ 758041 w 1516081"/>
                  <a:gd name="connsiteY1" fmla="*/ 0 h 1516081"/>
                  <a:gd name="connsiteX2" fmla="*/ 1516082 w 1516081"/>
                  <a:gd name="connsiteY2" fmla="*/ 758041 h 1516081"/>
                  <a:gd name="connsiteX3" fmla="*/ 758041 w 1516081"/>
                  <a:gd name="connsiteY3" fmla="*/ 1516082 h 1516081"/>
                  <a:gd name="connsiteX4" fmla="*/ 0 w 1516081"/>
                  <a:gd name="connsiteY4" fmla="*/ 758041 h 151608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16081" h="1516081">
                    <a:moveTo>
                      <a:pt x="0" y="758041"/>
                    </a:moveTo>
                    <a:cubicBezTo>
                      <a:pt x="0" y="339387"/>
                      <a:pt x="339387" y="0"/>
                      <a:pt x="758041" y="0"/>
                    </a:cubicBezTo>
                    <a:cubicBezTo>
                      <a:pt x="1176695" y="0"/>
                      <a:pt x="1516082" y="339387"/>
                      <a:pt x="1516082" y="758041"/>
                    </a:cubicBezTo>
                    <a:cubicBezTo>
                      <a:pt x="1516082" y="1176695"/>
                      <a:pt x="1176695" y="1516082"/>
                      <a:pt x="758041" y="1516082"/>
                    </a:cubicBezTo>
                    <a:cubicBezTo>
                      <a:pt x="339387" y="1516082"/>
                      <a:pt x="0" y="1176695"/>
                      <a:pt x="0" y="758041"/>
                    </a:cubicBezTo>
                    <a:close/>
                  </a:path>
                </a:pathLst>
              </a:custGeom>
              <a:solidFill>
                <a:schemeClr val="bg1"/>
              </a:solidFill>
              <a:ln w="28575">
                <a:solidFill>
                  <a:schemeClr val="accent4"/>
                </a:solidFill>
              </a:ln>
            </p:spPr>
            <p:style>
              <a:lnRef idx="2">
                <a:schemeClr val="accent1">
                  <a:shade val="50000"/>
                </a:schemeClr>
              </a:lnRef>
              <a:fillRef idx="1">
                <a:schemeClr val="accent1"/>
              </a:fillRef>
              <a:effectRef idx="0">
                <a:schemeClr val="accent1"/>
              </a:effectRef>
              <a:fontRef idx="minor">
                <a:schemeClr val="dk1">
                  <a:hueOff val="0"/>
                  <a:satOff val="0"/>
                  <a:lumOff val="0"/>
                  <a:alphaOff val="0"/>
                </a:schemeClr>
              </a:fontRef>
            </p:style>
            <p:txBody>
              <a:bodyPr spcFirstLastPara="0" vert="horz" wrap="square" lIns="222025" tIns="247425" rIns="222025" bIns="247425" numCol="1" spcCol="1270" rtlCol="0" anchor="ctr" anchorCtr="0">
                <a:noAutofit/>
              </a:bodyPr>
              <a:lstStyle/>
              <a:p>
                <a:pPr marL="0" marR="0" lvl="0" indent="0" algn="ctr" defTabSz="914400" rtl="0" eaLnBrk="1" fontAlgn="auto" latinLnBrk="0" hangingPunct="1">
                  <a:lnSpc>
                    <a:spcPct val="90000"/>
                  </a:lnSpc>
                  <a:spcBef>
                    <a:spcPct val="0"/>
                  </a:spcBef>
                  <a:spcAft>
                    <a:spcPts val="600"/>
                  </a:spcAft>
                  <a:buClrTx/>
                  <a:buSzTx/>
                  <a:buFontTx/>
                  <a:buNone/>
                  <a:tabLst/>
                  <a:defRPr/>
                </a:pPr>
                <a:r>
                  <a:rPr kumimoji="0" lang="en-GB" sz="2000" b="1" i="0" u="sng" strike="noStrike" kern="1200" cap="none" spc="0" normalizeH="0" baseline="0" noProof="0" dirty="0">
                    <a:ln>
                      <a:noFill/>
                    </a:ln>
                    <a:solidFill>
                      <a:srgbClr val="00A3A1"/>
                    </a:solidFill>
                    <a:effectLst/>
                    <a:uLnTx/>
                    <a:uFillTx/>
                    <a:latin typeface="Calibri" panose="020F0502020204030204"/>
                    <a:ea typeface="+mn-ea"/>
                    <a:cs typeface="Times New Roman" panose="02020603050405020304" pitchFamily="18" charset="0"/>
                  </a:rPr>
                  <a:t>P</a:t>
                </a:r>
                <a:r>
                  <a:rPr kumimoji="0" lang="en-GB" sz="2000" b="1" i="0" u="none" strike="noStrike" kern="1200" cap="none" spc="0" normalizeH="0" baseline="0" noProof="0" dirty="0">
                    <a:ln>
                      <a:noFill/>
                    </a:ln>
                    <a:solidFill>
                      <a:srgbClr val="00A3A1"/>
                    </a:solidFill>
                    <a:effectLst/>
                    <a:uLnTx/>
                    <a:uFillTx/>
                    <a:latin typeface="Calibri" panose="020F0502020204030204"/>
                    <a:ea typeface="+mn-ea"/>
                    <a:cs typeface="Times New Roman" panose="02020603050405020304" pitchFamily="18" charset="0"/>
                  </a:rPr>
                  <a:t>urpose</a:t>
                </a:r>
              </a:p>
              <a:p>
                <a:pPr marL="0" marR="0" lvl="0" indent="0" algn="ctr" defTabSz="914400" rtl="0" eaLnBrk="1" fontAlgn="auto" latinLnBrk="0" hangingPunct="1">
                  <a:lnSpc>
                    <a:spcPct val="90000"/>
                  </a:lnSpc>
                  <a:spcBef>
                    <a:spcPct val="0"/>
                  </a:spcBef>
                  <a:spcAft>
                    <a:spcPts val="600"/>
                  </a:spcAft>
                  <a:buClrTx/>
                  <a:buSzTx/>
                  <a:buFontTx/>
                  <a:buNone/>
                  <a:tabLst/>
                  <a:defRPr/>
                </a:pPr>
                <a:endParaRPr kumimoji="0" lang="en-GB" sz="2000" b="1" i="0" u="none" strike="noStrike" kern="1200" cap="none" spc="0" normalizeH="0" baseline="0" noProof="0" dirty="0">
                  <a:ln>
                    <a:noFill/>
                  </a:ln>
                  <a:solidFill>
                    <a:srgbClr val="00A3A1"/>
                  </a:solidFill>
                  <a:effectLst/>
                  <a:uLnTx/>
                  <a:uFillTx/>
                  <a:latin typeface="Calibri" panose="020F0502020204030204"/>
                  <a:ea typeface="+mn-ea"/>
                  <a:cs typeface="Times New Roman" panose="02020603050405020304" pitchFamily="18" charset="0"/>
                </a:endParaRPr>
              </a:p>
            </p:txBody>
          </p:sp>
          <p:sp>
            <p:nvSpPr>
              <p:cNvPr id="24" name="Freeform: Shape 23">
                <a:extLst>
                  <a:ext uri="{FF2B5EF4-FFF2-40B4-BE49-F238E27FC236}">
                    <a16:creationId xmlns:a16="http://schemas.microsoft.com/office/drawing/2014/main" id="{E95BAEB7-C9E3-45B6-9129-FD3EC709A99E}"/>
                  </a:ext>
                </a:extLst>
              </p:cNvPr>
              <p:cNvSpPr/>
              <p:nvPr/>
            </p:nvSpPr>
            <p:spPr>
              <a:xfrm>
                <a:off x="6641068" y="2587776"/>
                <a:ext cx="1516081" cy="1516081"/>
              </a:xfrm>
              <a:custGeom>
                <a:avLst/>
                <a:gdLst>
                  <a:gd name="connsiteX0" fmla="*/ 0 w 1516081"/>
                  <a:gd name="connsiteY0" fmla="*/ 758041 h 1516081"/>
                  <a:gd name="connsiteX1" fmla="*/ 758041 w 1516081"/>
                  <a:gd name="connsiteY1" fmla="*/ 0 h 1516081"/>
                  <a:gd name="connsiteX2" fmla="*/ 1516082 w 1516081"/>
                  <a:gd name="connsiteY2" fmla="*/ 758041 h 1516081"/>
                  <a:gd name="connsiteX3" fmla="*/ 758041 w 1516081"/>
                  <a:gd name="connsiteY3" fmla="*/ 1516082 h 1516081"/>
                  <a:gd name="connsiteX4" fmla="*/ 0 w 1516081"/>
                  <a:gd name="connsiteY4" fmla="*/ 758041 h 151608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16081" h="1516081">
                    <a:moveTo>
                      <a:pt x="0" y="758041"/>
                    </a:moveTo>
                    <a:cubicBezTo>
                      <a:pt x="0" y="339387"/>
                      <a:pt x="339387" y="0"/>
                      <a:pt x="758041" y="0"/>
                    </a:cubicBezTo>
                    <a:cubicBezTo>
                      <a:pt x="1176695" y="0"/>
                      <a:pt x="1516082" y="339387"/>
                      <a:pt x="1516082" y="758041"/>
                    </a:cubicBezTo>
                    <a:cubicBezTo>
                      <a:pt x="1516082" y="1176695"/>
                      <a:pt x="1176695" y="1516082"/>
                      <a:pt x="758041" y="1516082"/>
                    </a:cubicBezTo>
                    <a:cubicBezTo>
                      <a:pt x="339387" y="1516082"/>
                      <a:pt x="0" y="1176695"/>
                      <a:pt x="0" y="758041"/>
                    </a:cubicBezTo>
                    <a:close/>
                  </a:path>
                </a:pathLst>
              </a:custGeom>
              <a:solidFill>
                <a:schemeClr val="bg1"/>
              </a:solidFill>
              <a:ln w="28575">
                <a:solidFill>
                  <a:schemeClr val="accent4"/>
                </a:solidFill>
              </a:ln>
            </p:spPr>
            <p:style>
              <a:lnRef idx="2">
                <a:schemeClr val="accent1">
                  <a:shade val="50000"/>
                </a:schemeClr>
              </a:lnRef>
              <a:fillRef idx="1">
                <a:schemeClr val="accent1"/>
              </a:fillRef>
              <a:effectRef idx="0">
                <a:schemeClr val="accent1"/>
              </a:effectRef>
              <a:fontRef idx="minor">
                <a:schemeClr val="dk1">
                  <a:hueOff val="0"/>
                  <a:satOff val="0"/>
                  <a:lumOff val="0"/>
                  <a:alphaOff val="0"/>
                </a:schemeClr>
              </a:fontRef>
            </p:style>
            <p:txBody>
              <a:bodyPr spcFirstLastPara="0" vert="horz" wrap="square" lIns="222025" tIns="328705" rIns="222025" bIns="328705" numCol="1" spcCol="1270" rtlCol="0" anchor="ctr" anchorCtr="0">
                <a:noAutofit/>
              </a:bodyPr>
              <a:lstStyle/>
              <a:p>
                <a:pPr marL="0" marR="0" lvl="0" indent="0" algn="ctr" defTabSz="914400" rtl="0" eaLnBrk="1" fontAlgn="auto" latinLnBrk="0" hangingPunct="1">
                  <a:lnSpc>
                    <a:spcPct val="90000"/>
                  </a:lnSpc>
                  <a:spcBef>
                    <a:spcPct val="0"/>
                  </a:spcBef>
                  <a:spcAft>
                    <a:spcPts val="600"/>
                  </a:spcAft>
                  <a:buClrTx/>
                  <a:buSzTx/>
                  <a:buFontTx/>
                  <a:buNone/>
                  <a:tabLst/>
                  <a:defRPr/>
                </a:pPr>
                <a:r>
                  <a:rPr kumimoji="0" lang="en-GB" sz="2000" b="1" i="0" u="sng" strike="noStrike" kern="1200" cap="none" spc="0" normalizeH="0" baseline="0" noProof="0" dirty="0">
                    <a:ln>
                      <a:noFill/>
                    </a:ln>
                    <a:solidFill>
                      <a:srgbClr val="00A3A1"/>
                    </a:solidFill>
                    <a:effectLst/>
                    <a:uLnTx/>
                    <a:uFillTx/>
                    <a:latin typeface="Calibri" panose="020F0502020204030204"/>
                    <a:ea typeface="+mn-ea"/>
                    <a:cs typeface="Times New Roman" panose="02020603050405020304" pitchFamily="18" charset="0"/>
                  </a:rPr>
                  <a:t>P</a:t>
                </a:r>
                <a:r>
                  <a:rPr kumimoji="0" lang="en-GB" sz="2000" b="1" i="0" u="none" strike="noStrike" kern="1200" cap="none" spc="0" normalizeH="0" baseline="0" noProof="0" dirty="0">
                    <a:ln>
                      <a:noFill/>
                    </a:ln>
                    <a:solidFill>
                      <a:srgbClr val="00A3A1"/>
                    </a:solidFill>
                    <a:effectLst/>
                    <a:uLnTx/>
                    <a:uFillTx/>
                    <a:latin typeface="Calibri" panose="020F0502020204030204"/>
                    <a:ea typeface="+mn-ea"/>
                    <a:cs typeface="Times New Roman" panose="02020603050405020304" pitchFamily="18" charset="0"/>
                  </a:rPr>
                  <a:t>riorities</a:t>
                </a:r>
              </a:p>
              <a:p>
                <a:pPr marL="0" marR="0" lvl="0" indent="0" algn="ctr" defTabSz="914400" rtl="0" eaLnBrk="1" fontAlgn="auto" latinLnBrk="0" hangingPunct="1">
                  <a:lnSpc>
                    <a:spcPct val="90000"/>
                  </a:lnSpc>
                  <a:spcBef>
                    <a:spcPct val="0"/>
                  </a:spcBef>
                  <a:spcAft>
                    <a:spcPts val="600"/>
                  </a:spcAft>
                  <a:buClrTx/>
                  <a:buSzTx/>
                  <a:buFontTx/>
                  <a:buNone/>
                  <a:tabLst/>
                  <a:defRPr/>
                </a:pPr>
                <a:endParaRPr kumimoji="0" lang="en-GB" sz="2000" b="1" i="0" u="none" strike="noStrike" kern="1200" cap="none" spc="0" normalizeH="0" baseline="0" noProof="0" dirty="0">
                  <a:ln>
                    <a:noFill/>
                  </a:ln>
                  <a:solidFill>
                    <a:srgbClr val="00A3A1"/>
                  </a:solidFill>
                  <a:effectLst/>
                  <a:uLnTx/>
                  <a:uFillTx/>
                  <a:latin typeface="Calibri" panose="020F0502020204030204"/>
                  <a:ea typeface="+mn-ea"/>
                  <a:cs typeface="Times New Roman" panose="02020603050405020304" pitchFamily="18" charset="0"/>
                </a:endParaRPr>
              </a:p>
            </p:txBody>
          </p:sp>
          <p:sp>
            <p:nvSpPr>
              <p:cNvPr id="25" name="Freeform: Shape 24">
                <a:extLst>
                  <a:ext uri="{FF2B5EF4-FFF2-40B4-BE49-F238E27FC236}">
                    <a16:creationId xmlns:a16="http://schemas.microsoft.com/office/drawing/2014/main" id="{FF9E6779-E871-4822-832A-03C63BB737E1}"/>
                  </a:ext>
                </a:extLst>
              </p:cNvPr>
              <p:cNvSpPr/>
              <p:nvPr/>
            </p:nvSpPr>
            <p:spPr>
              <a:xfrm>
                <a:off x="5826459" y="5147730"/>
                <a:ext cx="1516081" cy="1516081"/>
              </a:xfrm>
              <a:custGeom>
                <a:avLst/>
                <a:gdLst>
                  <a:gd name="connsiteX0" fmla="*/ 0 w 1516081"/>
                  <a:gd name="connsiteY0" fmla="*/ 758041 h 1516081"/>
                  <a:gd name="connsiteX1" fmla="*/ 758041 w 1516081"/>
                  <a:gd name="connsiteY1" fmla="*/ 0 h 1516081"/>
                  <a:gd name="connsiteX2" fmla="*/ 1516082 w 1516081"/>
                  <a:gd name="connsiteY2" fmla="*/ 758041 h 1516081"/>
                  <a:gd name="connsiteX3" fmla="*/ 758041 w 1516081"/>
                  <a:gd name="connsiteY3" fmla="*/ 1516082 h 1516081"/>
                  <a:gd name="connsiteX4" fmla="*/ 0 w 1516081"/>
                  <a:gd name="connsiteY4" fmla="*/ 758041 h 151608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16081" h="1516081">
                    <a:moveTo>
                      <a:pt x="0" y="758041"/>
                    </a:moveTo>
                    <a:cubicBezTo>
                      <a:pt x="0" y="339387"/>
                      <a:pt x="339387" y="0"/>
                      <a:pt x="758041" y="0"/>
                    </a:cubicBezTo>
                    <a:cubicBezTo>
                      <a:pt x="1176695" y="0"/>
                      <a:pt x="1516082" y="339387"/>
                      <a:pt x="1516082" y="758041"/>
                    </a:cubicBezTo>
                    <a:cubicBezTo>
                      <a:pt x="1516082" y="1176695"/>
                      <a:pt x="1176695" y="1516082"/>
                      <a:pt x="758041" y="1516082"/>
                    </a:cubicBezTo>
                    <a:cubicBezTo>
                      <a:pt x="339387" y="1516082"/>
                      <a:pt x="0" y="1176695"/>
                      <a:pt x="0" y="758041"/>
                    </a:cubicBezTo>
                    <a:close/>
                  </a:path>
                </a:pathLst>
              </a:custGeom>
              <a:solidFill>
                <a:schemeClr val="bg1"/>
              </a:solidFill>
              <a:ln w="28575">
                <a:solidFill>
                  <a:schemeClr val="accent4"/>
                </a:solidFill>
              </a:ln>
            </p:spPr>
            <p:style>
              <a:lnRef idx="2">
                <a:schemeClr val="accent1">
                  <a:shade val="50000"/>
                </a:schemeClr>
              </a:lnRef>
              <a:fillRef idx="1">
                <a:schemeClr val="accent1"/>
              </a:fillRef>
              <a:effectRef idx="0">
                <a:schemeClr val="accent1"/>
              </a:effectRef>
              <a:fontRef idx="minor">
                <a:schemeClr val="dk1">
                  <a:hueOff val="0"/>
                  <a:satOff val="0"/>
                  <a:lumOff val="0"/>
                  <a:alphaOff val="0"/>
                </a:schemeClr>
              </a:fontRef>
            </p:style>
            <p:txBody>
              <a:bodyPr spcFirstLastPara="0" vert="horz" wrap="square" lIns="222025" tIns="328705" rIns="222025" bIns="328705" numCol="1" spcCol="1270" rtlCol="0" anchor="ctr" anchorCtr="0">
                <a:noAutofit/>
              </a:bodyPr>
              <a:lstStyle/>
              <a:p>
                <a:pPr marL="0" marR="0" lvl="0" indent="0" algn="ctr" defTabSz="914400" rtl="0" eaLnBrk="1" fontAlgn="auto" latinLnBrk="0" hangingPunct="1">
                  <a:lnSpc>
                    <a:spcPct val="90000"/>
                  </a:lnSpc>
                  <a:spcBef>
                    <a:spcPct val="0"/>
                  </a:spcBef>
                  <a:spcAft>
                    <a:spcPts val="600"/>
                  </a:spcAft>
                  <a:buClrTx/>
                  <a:buSzTx/>
                  <a:buFontTx/>
                  <a:buNone/>
                  <a:tabLst/>
                  <a:defRPr/>
                </a:pPr>
                <a:r>
                  <a:rPr kumimoji="0" lang="en-GB" sz="2000" b="1" i="0" u="sng" strike="noStrike" kern="1200" cap="none" spc="0" normalizeH="0" baseline="0" noProof="0" dirty="0">
                    <a:ln>
                      <a:noFill/>
                    </a:ln>
                    <a:solidFill>
                      <a:srgbClr val="00A3A1"/>
                    </a:solidFill>
                    <a:effectLst/>
                    <a:uLnTx/>
                    <a:uFillTx/>
                    <a:latin typeface="Calibri" panose="020F0502020204030204"/>
                    <a:ea typeface="+mn-ea"/>
                    <a:cs typeface="Times New Roman" panose="02020603050405020304" pitchFamily="18" charset="0"/>
                  </a:rPr>
                  <a:t>P</a:t>
                </a:r>
                <a:r>
                  <a:rPr kumimoji="0" lang="en-GB" sz="2000" b="1" i="0" u="none" strike="noStrike" kern="1200" cap="none" spc="0" normalizeH="0" baseline="0" noProof="0" dirty="0">
                    <a:ln>
                      <a:noFill/>
                    </a:ln>
                    <a:solidFill>
                      <a:srgbClr val="00A3A1"/>
                    </a:solidFill>
                    <a:effectLst/>
                    <a:uLnTx/>
                    <a:uFillTx/>
                    <a:latin typeface="Calibri" panose="020F0502020204030204"/>
                    <a:ea typeface="+mn-ea"/>
                    <a:cs typeface="Times New Roman" panose="02020603050405020304" pitchFamily="18" charset="0"/>
                  </a:rPr>
                  <a:t>lace</a:t>
                </a:r>
              </a:p>
              <a:p>
                <a:pPr marL="0" marR="0" lvl="0" indent="0" algn="ctr" defTabSz="914400" rtl="0" eaLnBrk="1" fontAlgn="auto" latinLnBrk="0" hangingPunct="1">
                  <a:lnSpc>
                    <a:spcPct val="90000"/>
                  </a:lnSpc>
                  <a:spcBef>
                    <a:spcPct val="0"/>
                  </a:spcBef>
                  <a:spcAft>
                    <a:spcPts val="600"/>
                  </a:spcAft>
                  <a:buClrTx/>
                  <a:buSzTx/>
                  <a:buFontTx/>
                  <a:buNone/>
                  <a:tabLst/>
                  <a:defRPr/>
                </a:pPr>
                <a:endParaRPr kumimoji="0" lang="en-GB" sz="2000" b="1" i="0" u="none" strike="noStrike" kern="1200" cap="none" spc="0" normalizeH="0" baseline="0" noProof="0" dirty="0">
                  <a:ln>
                    <a:noFill/>
                  </a:ln>
                  <a:solidFill>
                    <a:srgbClr val="00A3A1"/>
                  </a:solidFill>
                  <a:effectLst/>
                  <a:uLnTx/>
                  <a:uFillTx/>
                  <a:latin typeface="Calibri" panose="020F0502020204030204"/>
                  <a:ea typeface="+mn-ea"/>
                  <a:cs typeface="Times New Roman" panose="02020603050405020304" pitchFamily="18" charset="0"/>
                </a:endParaRPr>
              </a:p>
            </p:txBody>
          </p:sp>
          <p:sp>
            <p:nvSpPr>
              <p:cNvPr id="26" name="Freeform: Shape 25">
                <a:extLst>
                  <a:ext uri="{FF2B5EF4-FFF2-40B4-BE49-F238E27FC236}">
                    <a16:creationId xmlns:a16="http://schemas.microsoft.com/office/drawing/2014/main" id="{3E46FC1D-ED95-4EA2-B83C-EAA2D47DD94B}"/>
                  </a:ext>
                </a:extLst>
              </p:cNvPr>
              <p:cNvSpPr/>
              <p:nvPr/>
            </p:nvSpPr>
            <p:spPr>
              <a:xfrm>
                <a:off x="3134235" y="5157980"/>
                <a:ext cx="1516081" cy="1516081"/>
              </a:xfrm>
              <a:custGeom>
                <a:avLst/>
                <a:gdLst>
                  <a:gd name="connsiteX0" fmla="*/ 0 w 1516081"/>
                  <a:gd name="connsiteY0" fmla="*/ 758041 h 1516081"/>
                  <a:gd name="connsiteX1" fmla="*/ 758041 w 1516081"/>
                  <a:gd name="connsiteY1" fmla="*/ 0 h 1516081"/>
                  <a:gd name="connsiteX2" fmla="*/ 1516082 w 1516081"/>
                  <a:gd name="connsiteY2" fmla="*/ 758041 h 1516081"/>
                  <a:gd name="connsiteX3" fmla="*/ 758041 w 1516081"/>
                  <a:gd name="connsiteY3" fmla="*/ 1516082 h 1516081"/>
                  <a:gd name="connsiteX4" fmla="*/ 0 w 1516081"/>
                  <a:gd name="connsiteY4" fmla="*/ 758041 h 151608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16081" h="1516081">
                    <a:moveTo>
                      <a:pt x="0" y="758041"/>
                    </a:moveTo>
                    <a:cubicBezTo>
                      <a:pt x="0" y="339387"/>
                      <a:pt x="339387" y="0"/>
                      <a:pt x="758041" y="0"/>
                    </a:cubicBezTo>
                    <a:cubicBezTo>
                      <a:pt x="1176695" y="0"/>
                      <a:pt x="1516082" y="339387"/>
                      <a:pt x="1516082" y="758041"/>
                    </a:cubicBezTo>
                    <a:cubicBezTo>
                      <a:pt x="1516082" y="1176695"/>
                      <a:pt x="1176695" y="1516082"/>
                      <a:pt x="758041" y="1516082"/>
                    </a:cubicBezTo>
                    <a:cubicBezTo>
                      <a:pt x="339387" y="1516082"/>
                      <a:pt x="0" y="1176695"/>
                      <a:pt x="0" y="758041"/>
                    </a:cubicBezTo>
                    <a:close/>
                  </a:path>
                </a:pathLst>
              </a:custGeom>
              <a:solidFill>
                <a:schemeClr val="bg1"/>
              </a:solidFill>
              <a:ln w="28575">
                <a:solidFill>
                  <a:schemeClr val="accent4"/>
                </a:solidFill>
              </a:ln>
            </p:spPr>
            <p:style>
              <a:lnRef idx="2">
                <a:schemeClr val="accent1">
                  <a:shade val="50000"/>
                </a:schemeClr>
              </a:lnRef>
              <a:fillRef idx="1">
                <a:schemeClr val="accent1"/>
              </a:fillRef>
              <a:effectRef idx="0">
                <a:schemeClr val="accent1"/>
              </a:effectRef>
              <a:fontRef idx="minor">
                <a:schemeClr val="dk1">
                  <a:hueOff val="0"/>
                  <a:satOff val="0"/>
                  <a:lumOff val="0"/>
                  <a:alphaOff val="0"/>
                </a:schemeClr>
              </a:fontRef>
            </p:style>
            <p:txBody>
              <a:bodyPr spcFirstLastPara="0" vert="horz" wrap="square" lIns="222025" tIns="328705" rIns="222025" bIns="328705" numCol="1" spcCol="1270" rtlCol="0" anchor="ctr" anchorCtr="0">
                <a:noAutofit/>
              </a:bodyPr>
              <a:lstStyle/>
              <a:p>
                <a:pPr marL="0" marR="0" lvl="0" indent="0" algn="ctr" defTabSz="914400" rtl="0" eaLnBrk="1" fontAlgn="auto" latinLnBrk="0" hangingPunct="1">
                  <a:lnSpc>
                    <a:spcPct val="90000"/>
                  </a:lnSpc>
                  <a:spcBef>
                    <a:spcPct val="0"/>
                  </a:spcBef>
                  <a:spcAft>
                    <a:spcPts val="600"/>
                  </a:spcAft>
                  <a:buClrTx/>
                  <a:buSzTx/>
                  <a:buFontTx/>
                  <a:buNone/>
                  <a:tabLst/>
                  <a:defRPr/>
                </a:pPr>
                <a:r>
                  <a:rPr kumimoji="0" lang="en-GB" sz="2000" b="1" i="0" u="sng" strike="noStrike" kern="1200" cap="none" spc="0" normalizeH="0" baseline="0" noProof="0" dirty="0">
                    <a:ln>
                      <a:noFill/>
                    </a:ln>
                    <a:solidFill>
                      <a:srgbClr val="00A3A1"/>
                    </a:solidFill>
                    <a:effectLst/>
                    <a:uLnTx/>
                    <a:uFillTx/>
                    <a:latin typeface="Calibri" panose="020F0502020204030204"/>
                    <a:ea typeface="+mn-ea"/>
                    <a:cs typeface="Times New Roman" panose="02020603050405020304" pitchFamily="18" charset="0"/>
                  </a:rPr>
                  <a:t>P</a:t>
                </a:r>
                <a:r>
                  <a:rPr kumimoji="0" lang="en-GB" sz="2000" b="1" i="0" u="none" strike="noStrike" kern="1200" cap="none" spc="0" normalizeH="0" baseline="0" noProof="0" dirty="0">
                    <a:ln>
                      <a:noFill/>
                    </a:ln>
                    <a:solidFill>
                      <a:srgbClr val="00A3A1"/>
                    </a:solidFill>
                    <a:effectLst/>
                    <a:uLnTx/>
                    <a:uFillTx/>
                    <a:latin typeface="Calibri" panose="020F0502020204030204"/>
                    <a:ea typeface="+mn-ea"/>
                    <a:cs typeface="Times New Roman" panose="02020603050405020304" pitchFamily="18" charset="0"/>
                  </a:rPr>
                  <a:t>ounds</a:t>
                </a:r>
              </a:p>
              <a:p>
                <a:pPr marL="0" marR="0" lvl="0" indent="0" algn="ctr" defTabSz="914400" rtl="0" eaLnBrk="1" fontAlgn="auto" latinLnBrk="0" hangingPunct="1">
                  <a:lnSpc>
                    <a:spcPct val="90000"/>
                  </a:lnSpc>
                  <a:spcBef>
                    <a:spcPct val="0"/>
                  </a:spcBef>
                  <a:spcAft>
                    <a:spcPts val="600"/>
                  </a:spcAft>
                  <a:buClrTx/>
                  <a:buSzTx/>
                  <a:buFontTx/>
                  <a:buNone/>
                  <a:tabLst/>
                  <a:defRPr/>
                </a:pPr>
                <a:endParaRPr kumimoji="0" lang="en-GB" sz="2000" b="1" i="0" u="none" strike="noStrike" kern="1200" cap="none" spc="0" normalizeH="0" baseline="0" noProof="0" dirty="0">
                  <a:ln>
                    <a:noFill/>
                  </a:ln>
                  <a:solidFill>
                    <a:srgbClr val="00A3A1"/>
                  </a:solidFill>
                  <a:effectLst/>
                  <a:uLnTx/>
                  <a:uFillTx/>
                  <a:latin typeface="Calibri" panose="020F0502020204030204"/>
                  <a:ea typeface="+mn-ea"/>
                  <a:cs typeface="Times New Roman" panose="02020603050405020304" pitchFamily="18" charset="0"/>
                </a:endParaRPr>
              </a:p>
            </p:txBody>
          </p:sp>
          <p:sp>
            <p:nvSpPr>
              <p:cNvPr id="27" name="Freeform: Shape 26">
                <a:extLst>
                  <a:ext uri="{FF2B5EF4-FFF2-40B4-BE49-F238E27FC236}">
                    <a16:creationId xmlns:a16="http://schemas.microsoft.com/office/drawing/2014/main" id="{AC49284A-5B7E-4402-90E4-3C0782914986}"/>
                  </a:ext>
                </a:extLst>
              </p:cNvPr>
              <p:cNvSpPr/>
              <p:nvPr/>
            </p:nvSpPr>
            <p:spPr>
              <a:xfrm>
                <a:off x="2299125" y="2587776"/>
                <a:ext cx="1516081" cy="1516081"/>
              </a:xfrm>
              <a:custGeom>
                <a:avLst/>
                <a:gdLst>
                  <a:gd name="connsiteX0" fmla="*/ 0 w 1516081"/>
                  <a:gd name="connsiteY0" fmla="*/ 758041 h 1516081"/>
                  <a:gd name="connsiteX1" fmla="*/ 758041 w 1516081"/>
                  <a:gd name="connsiteY1" fmla="*/ 0 h 1516081"/>
                  <a:gd name="connsiteX2" fmla="*/ 1516082 w 1516081"/>
                  <a:gd name="connsiteY2" fmla="*/ 758041 h 1516081"/>
                  <a:gd name="connsiteX3" fmla="*/ 758041 w 1516081"/>
                  <a:gd name="connsiteY3" fmla="*/ 1516082 h 1516081"/>
                  <a:gd name="connsiteX4" fmla="*/ 0 w 1516081"/>
                  <a:gd name="connsiteY4" fmla="*/ 758041 h 151608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16081" h="1516081">
                    <a:moveTo>
                      <a:pt x="0" y="758041"/>
                    </a:moveTo>
                    <a:cubicBezTo>
                      <a:pt x="0" y="339387"/>
                      <a:pt x="339387" y="0"/>
                      <a:pt x="758041" y="0"/>
                    </a:cubicBezTo>
                    <a:cubicBezTo>
                      <a:pt x="1176695" y="0"/>
                      <a:pt x="1516082" y="339387"/>
                      <a:pt x="1516082" y="758041"/>
                    </a:cubicBezTo>
                    <a:cubicBezTo>
                      <a:pt x="1516082" y="1176695"/>
                      <a:pt x="1176695" y="1516082"/>
                      <a:pt x="758041" y="1516082"/>
                    </a:cubicBezTo>
                    <a:cubicBezTo>
                      <a:pt x="339387" y="1516082"/>
                      <a:pt x="0" y="1176695"/>
                      <a:pt x="0" y="758041"/>
                    </a:cubicBezTo>
                    <a:close/>
                  </a:path>
                </a:pathLst>
              </a:custGeom>
              <a:solidFill>
                <a:schemeClr val="bg1"/>
              </a:solidFill>
              <a:ln w="28575">
                <a:solidFill>
                  <a:schemeClr val="accent4"/>
                </a:solidFill>
              </a:ln>
            </p:spPr>
            <p:style>
              <a:lnRef idx="2">
                <a:schemeClr val="accent1">
                  <a:shade val="50000"/>
                </a:schemeClr>
              </a:lnRef>
              <a:fillRef idx="1">
                <a:schemeClr val="accent1"/>
              </a:fillRef>
              <a:effectRef idx="0">
                <a:schemeClr val="accent1"/>
              </a:effectRef>
              <a:fontRef idx="minor">
                <a:schemeClr val="dk1">
                  <a:hueOff val="0"/>
                  <a:satOff val="0"/>
                  <a:lumOff val="0"/>
                  <a:alphaOff val="0"/>
                </a:schemeClr>
              </a:fontRef>
            </p:style>
            <p:txBody>
              <a:bodyPr spcFirstLastPara="0" vert="horz" wrap="square" lIns="222025" tIns="328705" rIns="222025" bIns="328705" numCol="1" spcCol="1270" rtlCol="0" anchor="ctr" anchorCtr="0">
                <a:noAutofit/>
              </a:bodyPr>
              <a:lstStyle/>
              <a:p>
                <a:pPr marL="0" marR="0" lvl="0" indent="0" algn="ctr" defTabSz="914400" rtl="0" eaLnBrk="1" fontAlgn="auto" latinLnBrk="0" hangingPunct="1">
                  <a:lnSpc>
                    <a:spcPct val="90000"/>
                  </a:lnSpc>
                  <a:spcBef>
                    <a:spcPct val="0"/>
                  </a:spcBef>
                  <a:spcAft>
                    <a:spcPts val="600"/>
                  </a:spcAft>
                  <a:buClrTx/>
                  <a:buSzTx/>
                  <a:buFontTx/>
                  <a:buNone/>
                  <a:tabLst/>
                  <a:defRPr/>
                </a:pPr>
                <a:r>
                  <a:rPr kumimoji="0" lang="en-GB" sz="2000" b="1" i="0" u="sng" strike="noStrike" kern="1200" cap="none" spc="0" normalizeH="0" baseline="0" noProof="0" dirty="0">
                    <a:ln>
                      <a:noFill/>
                    </a:ln>
                    <a:solidFill>
                      <a:srgbClr val="00A3A1"/>
                    </a:solidFill>
                    <a:effectLst/>
                    <a:uLnTx/>
                    <a:uFillTx/>
                    <a:latin typeface="Calibri" panose="020F0502020204030204"/>
                    <a:ea typeface="+mn-ea"/>
                    <a:cs typeface="Times New Roman" panose="02020603050405020304" pitchFamily="18" charset="0"/>
                  </a:rPr>
                  <a:t>P</a:t>
                </a:r>
                <a:r>
                  <a:rPr kumimoji="0" lang="en-GB" sz="2000" b="1" i="0" u="none" strike="noStrike" kern="1200" cap="none" spc="0" normalizeH="0" baseline="0" noProof="0" dirty="0">
                    <a:ln>
                      <a:noFill/>
                    </a:ln>
                    <a:solidFill>
                      <a:srgbClr val="00A3A1"/>
                    </a:solidFill>
                    <a:effectLst/>
                    <a:uLnTx/>
                    <a:uFillTx/>
                    <a:latin typeface="Calibri" panose="020F0502020204030204"/>
                    <a:ea typeface="+mn-ea"/>
                    <a:cs typeface="Times New Roman" panose="02020603050405020304" pitchFamily="18" charset="0"/>
                  </a:rPr>
                  <a:t>roviders</a:t>
                </a:r>
              </a:p>
              <a:p>
                <a:pPr marL="0" marR="0" lvl="0" indent="0" algn="ctr" defTabSz="914400" rtl="0" eaLnBrk="1" fontAlgn="auto" latinLnBrk="0" hangingPunct="1">
                  <a:lnSpc>
                    <a:spcPct val="90000"/>
                  </a:lnSpc>
                  <a:spcBef>
                    <a:spcPct val="0"/>
                  </a:spcBef>
                  <a:spcAft>
                    <a:spcPts val="600"/>
                  </a:spcAft>
                  <a:buClrTx/>
                  <a:buSzTx/>
                  <a:buFontTx/>
                  <a:buNone/>
                  <a:tabLst/>
                  <a:defRPr/>
                </a:pPr>
                <a:endParaRPr kumimoji="0" lang="en-GB" sz="2000" b="1" i="0" u="none" strike="noStrike" kern="1200" cap="none" spc="0" normalizeH="0" baseline="0" noProof="0" dirty="0">
                  <a:ln>
                    <a:noFill/>
                  </a:ln>
                  <a:solidFill>
                    <a:srgbClr val="00A3A1"/>
                  </a:solidFill>
                  <a:effectLst/>
                  <a:uLnTx/>
                  <a:uFillTx/>
                  <a:latin typeface="Calibri" panose="020F0502020204030204"/>
                  <a:ea typeface="+mn-ea"/>
                  <a:cs typeface="Times New Roman" panose="02020603050405020304" pitchFamily="18" charset="0"/>
                </a:endParaRPr>
              </a:p>
            </p:txBody>
          </p:sp>
        </p:grpSp>
        <p:sp>
          <p:nvSpPr>
            <p:cNvPr id="28" name="Oval 27" descr="Map compass with solid fill">
              <a:extLst>
                <a:ext uri="{FF2B5EF4-FFF2-40B4-BE49-F238E27FC236}">
                  <a16:creationId xmlns:a16="http://schemas.microsoft.com/office/drawing/2014/main" id="{D7AF43E9-CD7B-4FC2-A2FA-1C053B423DC2}"/>
                </a:ext>
              </a:extLst>
            </p:cNvPr>
            <p:cNvSpPr/>
            <p:nvPr/>
          </p:nvSpPr>
          <p:spPr>
            <a:xfrm>
              <a:off x="8739356" y="1853834"/>
              <a:ext cx="423694" cy="412682"/>
            </a:xfrm>
            <a:prstGeom prst="ellipse">
              <a:avLst/>
            </a:prstGeom>
            <a: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a:blipFill>
            <a:ln>
              <a:noFill/>
            </a:ln>
          </p:spPr>
          <p:style>
            <a:lnRef idx="2">
              <a:schemeClr val="accent2">
                <a:shade val="80000"/>
                <a:hueOff val="0"/>
                <a:satOff val="0"/>
                <a:lumOff val="0"/>
                <a:alphaOff val="0"/>
              </a:schemeClr>
            </a:lnRef>
            <a:fillRef idx="1">
              <a:scrgbClr r="0" g="0" b="0"/>
            </a:fillRef>
            <a:effectRef idx="0">
              <a:schemeClr val="accent2">
                <a:tint val="40000"/>
                <a:hueOff val="0"/>
                <a:satOff val="0"/>
                <a:lumOff val="0"/>
                <a:alphaOff val="0"/>
              </a:schemeClr>
            </a:effectRef>
            <a:fontRef idx="minor">
              <a:schemeClr val="lt1">
                <a:hueOff val="0"/>
                <a:satOff val="0"/>
                <a:lumOff val="0"/>
                <a:alphaOff val="0"/>
              </a:schemeClr>
            </a:fontRef>
          </p:style>
        </p:sp>
        <p:sp>
          <p:nvSpPr>
            <p:cNvPr id="29" name="Oval 28" descr="Priorities with solid fill">
              <a:extLst>
                <a:ext uri="{FF2B5EF4-FFF2-40B4-BE49-F238E27FC236}">
                  <a16:creationId xmlns:a16="http://schemas.microsoft.com/office/drawing/2014/main" id="{1504C356-3C8F-4224-AFF6-BCA519985315}"/>
                </a:ext>
              </a:extLst>
            </p:cNvPr>
            <p:cNvSpPr/>
            <p:nvPr/>
          </p:nvSpPr>
          <p:spPr>
            <a:xfrm>
              <a:off x="10884342" y="3379382"/>
              <a:ext cx="423694" cy="412682"/>
            </a:xfrm>
            <a:prstGeom prst="ellipse">
              <a:avLst/>
            </a:prstGeom>
            <a: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a:blipFill>
            <a:ln>
              <a:noFill/>
            </a:ln>
          </p:spPr>
          <p:style>
            <a:lnRef idx="2">
              <a:schemeClr val="accent2">
                <a:shade val="80000"/>
                <a:hueOff val="0"/>
                <a:satOff val="0"/>
                <a:lumOff val="0"/>
                <a:alphaOff val="0"/>
              </a:schemeClr>
            </a:lnRef>
            <a:fillRef idx="1">
              <a:scrgbClr r="0" g="0" b="0"/>
            </a:fillRef>
            <a:effectRef idx="0">
              <a:schemeClr val="accent2">
                <a:tint val="40000"/>
                <a:hueOff val="0"/>
                <a:satOff val="0"/>
                <a:lumOff val="0"/>
                <a:alphaOff val="0"/>
              </a:schemeClr>
            </a:effectRef>
            <a:fontRef idx="minor">
              <a:schemeClr val="lt1">
                <a:hueOff val="0"/>
                <a:satOff val="0"/>
                <a:lumOff val="0"/>
                <a:alphaOff val="0"/>
              </a:schemeClr>
            </a:fontRef>
          </p:style>
        </p:sp>
        <p:sp>
          <p:nvSpPr>
            <p:cNvPr id="30" name="Oval 29" descr="Doctor female with solid fill">
              <a:extLst>
                <a:ext uri="{FF2B5EF4-FFF2-40B4-BE49-F238E27FC236}">
                  <a16:creationId xmlns:a16="http://schemas.microsoft.com/office/drawing/2014/main" id="{E43EC0BE-F7E1-40C4-A14B-E452782D0899}"/>
                </a:ext>
              </a:extLst>
            </p:cNvPr>
            <p:cNvSpPr/>
            <p:nvPr/>
          </p:nvSpPr>
          <p:spPr>
            <a:xfrm>
              <a:off x="6567869" y="3380496"/>
              <a:ext cx="423694" cy="412682"/>
            </a:xfrm>
            <a:prstGeom prst="ellipse">
              <a:avLst/>
            </a:prstGeom>
            <a: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a:fillRect/>
              </a:stretch>
            </a:blipFill>
            <a:ln>
              <a:noFill/>
            </a:ln>
          </p:spPr>
          <p:style>
            <a:lnRef idx="2">
              <a:schemeClr val="accent2">
                <a:shade val="80000"/>
                <a:hueOff val="0"/>
                <a:satOff val="0"/>
                <a:lumOff val="0"/>
                <a:alphaOff val="0"/>
              </a:schemeClr>
            </a:lnRef>
            <a:fillRef idx="1">
              <a:scrgbClr r="0" g="0" b="0"/>
            </a:fillRef>
            <a:effectRef idx="0">
              <a:schemeClr val="accent2">
                <a:tint val="40000"/>
                <a:hueOff val="0"/>
                <a:satOff val="0"/>
                <a:lumOff val="0"/>
                <a:alphaOff val="0"/>
              </a:schemeClr>
            </a:effectRef>
            <a:fontRef idx="minor">
              <a:schemeClr val="lt1">
                <a:hueOff val="0"/>
                <a:satOff val="0"/>
                <a:lumOff val="0"/>
                <a:alphaOff val="0"/>
              </a:schemeClr>
            </a:fontRef>
          </p:style>
        </p:sp>
        <p:sp>
          <p:nvSpPr>
            <p:cNvPr id="31" name="Oval 30" descr="House with solid fill">
              <a:extLst>
                <a:ext uri="{FF2B5EF4-FFF2-40B4-BE49-F238E27FC236}">
                  <a16:creationId xmlns:a16="http://schemas.microsoft.com/office/drawing/2014/main" id="{63BA6A19-9BD7-4022-A851-46BC8DC1D930}"/>
                </a:ext>
              </a:extLst>
            </p:cNvPr>
            <p:cNvSpPr/>
            <p:nvPr/>
          </p:nvSpPr>
          <p:spPr>
            <a:xfrm>
              <a:off x="10061174" y="5866920"/>
              <a:ext cx="423694" cy="412682"/>
            </a:xfrm>
            <a:prstGeom prst="ellipse">
              <a:avLst/>
            </a:prstGeom>
            <a: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rcRect/>
              <a:stretch>
                <a:fillRect/>
              </a:stretch>
            </a:blipFill>
            <a:ln>
              <a:noFill/>
            </a:ln>
          </p:spPr>
          <p:style>
            <a:lnRef idx="2">
              <a:schemeClr val="accent2">
                <a:shade val="80000"/>
                <a:hueOff val="0"/>
                <a:satOff val="0"/>
                <a:lumOff val="0"/>
                <a:alphaOff val="0"/>
              </a:schemeClr>
            </a:lnRef>
            <a:fillRef idx="1">
              <a:scrgbClr r="0" g="0" b="0"/>
            </a:fillRef>
            <a:effectRef idx="0">
              <a:schemeClr val="accent2">
                <a:tint val="40000"/>
                <a:hueOff val="0"/>
                <a:satOff val="0"/>
                <a:lumOff val="0"/>
                <a:alphaOff val="0"/>
              </a:schemeClr>
            </a:effectRef>
            <a:fontRef idx="minor">
              <a:schemeClr val="lt1">
                <a:hueOff val="0"/>
                <a:satOff val="0"/>
                <a:lumOff val="0"/>
                <a:alphaOff val="0"/>
              </a:schemeClr>
            </a:fontRef>
          </p:style>
        </p:sp>
        <p:sp>
          <p:nvSpPr>
            <p:cNvPr id="32" name="Oval 31" descr="Coins with solid fill">
              <a:extLst>
                <a:ext uri="{FF2B5EF4-FFF2-40B4-BE49-F238E27FC236}">
                  <a16:creationId xmlns:a16="http://schemas.microsoft.com/office/drawing/2014/main" id="{D0DD1141-5464-489D-8833-8A82FD7D85D1}"/>
                </a:ext>
              </a:extLst>
            </p:cNvPr>
            <p:cNvSpPr/>
            <p:nvPr/>
          </p:nvSpPr>
          <p:spPr>
            <a:xfrm>
              <a:off x="7429048" y="5856953"/>
              <a:ext cx="423694" cy="412682"/>
            </a:xfrm>
            <a:prstGeom prst="ellipse">
              <a:avLst/>
            </a:prstGeom>
            <a: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rcRect/>
              <a:stretch>
                <a:fillRect/>
              </a:stretch>
            </a:blipFill>
            <a:ln>
              <a:noFill/>
            </a:ln>
          </p:spPr>
          <p:style>
            <a:lnRef idx="2">
              <a:schemeClr val="accent2">
                <a:shade val="80000"/>
                <a:hueOff val="0"/>
                <a:satOff val="0"/>
                <a:lumOff val="0"/>
                <a:alphaOff val="0"/>
              </a:schemeClr>
            </a:lnRef>
            <a:fillRef idx="1">
              <a:scrgbClr r="0" g="0" b="0"/>
            </a:fillRef>
            <a:effectRef idx="0">
              <a:schemeClr val="accent2">
                <a:tint val="40000"/>
                <a:hueOff val="0"/>
                <a:satOff val="0"/>
                <a:lumOff val="0"/>
                <a:alphaOff val="0"/>
              </a:schemeClr>
            </a:effectRef>
            <a:fontRef idx="minor">
              <a:schemeClr val="lt1">
                <a:hueOff val="0"/>
                <a:satOff val="0"/>
                <a:lumOff val="0"/>
                <a:alphaOff val="0"/>
              </a:schemeClr>
            </a:fontRef>
          </p:style>
        </p:sp>
        <p:pic>
          <p:nvPicPr>
            <p:cNvPr id="11" name="Graphic 11" descr="Group of women with solid fill">
              <a:extLst>
                <a:ext uri="{FF2B5EF4-FFF2-40B4-BE49-F238E27FC236}">
                  <a16:creationId xmlns:a16="http://schemas.microsoft.com/office/drawing/2014/main" id="{7938AEAE-CD3A-4FB8-8182-A3EB783CC9E4}"/>
                </a:ext>
              </a:extLst>
            </p:cNvPr>
            <p:cNvPicPr>
              <a:picLocks noChangeAspect="1"/>
            </p:cNvPicPr>
            <p:nvPr/>
          </p:nvPicPr>
          <p:blipFill>
            <a:blip r:embed="rId13">
              <a:extLst>
                <a:ext uri="{96DAC541-7B7A-43D3-8B79-37D633B846F1}">
                  <asvg:svgBlip xmlns:asvg="http://schemas.microsoft.com/office/drawing/2016/SVG/main" r:embed="rId14"/>
                </a:ext>
              </a:extLst>
            </a:blip>
            <a:stretch>
              <a:fillRect/>
            </a:stretch>
          </p:blipFill>
          <p:spPr>
            <a:xfrm>
              <a:off x="8617811" y="4109646"/>
              <a:ext cx="637715" cy="637715"/>
            </a:xfrm>
            <a:prstGeom prst="rect">
              <a:avLst/>
            </a:prstGeom>
          </p:spPr>
        </p:pic>
      </p:grpSp>
      <p:sp>
        <p:nvSpPr>
          <p:cNvPr id="33" name="Rectangle 32">
            <a:extLst>
              <a:ext uri="{FF2B5EF4-FFF2-40B4-BE49-F238E27FC236}">
                <a16:creationId xmlns:a16="http://schemas.microsoft.com/office/drawing/2014/main" id="{2BA88EE8-DF8B-429F-B95F-45CFB834F336}"/>
              </a:ext>
            </a:extLst>
          </p:cNvPr>
          <p:cNvSpPr/>
          <p:nvPr/>
        </p:nvSpPr>
        <p:spPr>
          <a:xfrm>
            <a:off x="9615948" y="0"/>
            <a:ext cx="2576052" cy="335908"/>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rIns="72000"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dirty="0">
                <a:ln>
                  <a:noFill/>
                </a:ln>
                <a:solidFill>
                  <a:srgbClr val="FFFFFF"/>
                </a:solidFill>
                <a:effectLst/>
                <a:uLnTx/>
                <a:uFillTx/>
                <a:latin typeface="Calibri" panose="020F0502020204030204"/>
                <a:ea typeface="+mn-ea"/>
                <a:cs typeface="+mn-cs"/>
              </a:rPr>
              <a:t>Findings and Recommendations</a:t>
            </a:r>
          </a:p>
        </p:txBody>
      </p:sp>
      <p:sp>
        <p:nvSpPr>
          <p:cNvPr id="35" name="TextBox 34">
            <a:extLst>
              <a:ext uri="{FF2B5EF4-FFF2-40B4-BE49-F238E27FC236}">
                <a16:creationId xmlns:a16="http://schemas.microsoft.com/office/drawing/2014/main" id="{5CFA8A40-EF3A-4F78-8DB7-2A24146531A3}"/>
              </a:ext>
            </a:extLst>
          </p:cNvPr>
          <p:cNvSpPr txBox="1"/>
          <p:nvPr/>
        </p:nvSpPr>
        <p:spPr>
          <a:xfrm>
            <a:off x="348411" y="1432270"/>
            <a:ext cx="5337864" cy="5039841"/>
          </a:xfrm>
          <a:prstGeom prst="rect">
            <a:avLst/>
          </a:prstGeom>
          <a:noFill/>
        </p:spPr>
        <p:txBody>
          <a:bodyPr wrap="square" lIns="91440" tIns="45720" rIns="91440" bIns="45720" rtlCol="0" anchor="t">
            <a:spAutoFit/>
          </a:bodyPr>
          <a:lstStyle/>
          <a:p>
            <a:pPr marL="0" marR="0" lvl="0" indent="0" algn="just" defTabSz="914400" rtl="0" eaLnBrk="1" fontAlgn="auto" latinLnBrk="0" hangingPunct="1">
              <a:lnSpc>
                <a:spcPct val="100000"/>
              </a:lnSpc>
              <a:spcAft>
                <a:spcPts val="400"/>
              </a:spcAft>
              <a:buClrTx/>
              <a:buSzTx/>
              <a:buFontTx/>
              <a:buNone/>
              <a:tabLst/>
              <a:defRPr/>
            </a:pPr>
            <a:r>
              <a:rPr kumimoji="0" lang="en-US" sz="1600" b="1" i="0" u="none" strike="noStrike" kern="120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Times New Roman"/>
              </a:rPr>
              <a:t>We have an opportunity to incorporate what we have heard </a:t>
            </a:r>
            <a:r>
              <a:rPr kumimoji="0" lang="en-US" sz="1600" b="0" i="0" u="none" strike="noStrike" kern="120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Times New Roman"/>
              </a:rPr>
              <a:t>from colleagues from across our systems and London as a whole into the future of health and care in London.</a:t>
            </a:r>
          </a:p>
          <a:p>
            <a:pPr marL="0" marR="0" lvl="0" indent="0" algn="just" defTabSz="914400" rtl="0" eaLnBrk="1" fontAlgn="auto" latinLnBrk="0" hangingPunct="1">
              <a:lnSpc>
                <a:spcPct val="100000"/>
              </a:lnSpc>
              <a:spcAft>
                <a:spcPts val="400"/>
              </a:spcAft>
              <a:buClrTx/>
              <a:buSzTx/>
              <a:buFontTx/>
              <a:buNone/>
              <a:tabLst/>
              <a:defRPr/>
            </a:pPr>
            <a:r>
              <a:rPr kumimoji="0" lang="en-US" sz="1600" b="1" i="0" u="none" strike="noStrike" kern="120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Times New Roman"/>
              </a:rPr>
              <a:t>The next steps in the journey to integrated, person and community-centered care will be shaped at a national level  as well as locally </a:t>
            </a:r>
            <a:r>
              <a:rPr kumimoji="0" lang="en-US" sz="1600" b="0" i="0" u="none" strike="noStrike" kern="120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Times New Roman"/>
              </a:rPr>
              <a:t>but we know there is much we can do now to improve the experience and outcomes of Londoners.</a:t>
            </a:r>
          </a:p>
          <a:p>
            <a:pPr marL="0" marR="0" lvl="0" indent="0" algn="just" defTabSz="914400" rtl="0" eaLnBrk="1" fontAlgn="auto" latinLnBrk="0" hangingPunct="1">
              <a:lnSpc>
                <a:spcPct val="100000"/>
              </a:lnSpc>
              <a:spcAft>
                <a:spcPts val="400"/>
              </a:spcAft>
              <a:buClrTx/>
              <a:buSzTx/>
              <a:buFontTx/>
              <a:buNone/>
              <a:tabLst/>
              <a:defRPr/>
            </a:pPr>
            <a:r>
              <a:rPr lang="en-US" sz="1600" b="1" dirty="0">
                <a:solidFill>
                  <a:srgbClr val="000000"/>
                </a:solidFill>
                <a:latin typeface="Calibri" panose="020F0502020204030204" pitchFamily="34" charset="0"/>
                <a:ea typeface="Calibri" panose="020F0502020204030204" pitchFamily="34" charset="0"/>
                <a:cs typeface="Times New Roman"/>
              </a:rPr>
              <a:t>At the heart of our next step is ensuring that the question “why can’t we…” is being asked in all of our conversations - </a:t>
            </a:r>
            <a:r>
              <a:rPr lang="en-US" sz="1600" dirty="0">
                <a:solidFill>
                  <a:srgbClr val="000000"/>
                </a:solidFill>
                <a:latin typeface="Calibri" panose="020F0502020204030204" pitchFamily="34" charset="0"/>
                <a:ea typeface="Calibri" panose="020F0502020204030204" pitchFamily="34" charset="0"/>
                <a:cs typeface="Times New Roman"/>
              </a:rPr>
              <a:t>recognising that maintaining the “status quo” in London is not an option.</a:t>
            </a:r>
          </a:p>
          <a:p>
            <a:pPr marL="0" marR="0" lvl="0" indent="0" algn="just" defTabSz="914400" rtl="0" eaLnBrk="1" fontAlgn="auto" latinLnBrk="0" hangingPunct="1">
              <a:lnSpc>
                <a:spcPct val="100000"/>
              </a:lnSpc>
              <a:spcAft>
                <a:spcPts val="400"/>
              </a:spcAft>
              <a:buClrTx/>
              <a:buSzTx/>
              <a:buFontTx/>
              <a:buNone/>
              <a:tabLst/>
              <a:defRPr/>
            </a:pPr>
            <a:r>
              <a:rPr kumimoji="0" lang="en-US" sz="1600" b="1" i="0" u="none" strike="noStrike" kern="120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Times New Roman"/>
              </a:rPr>
              <a:t>Our intention is to take this work forward jointly, as a partnership of NHS, local authority, voluntary &amp; community sector and patient and public representatives </a:t>
            </a:r>
            <a:r>
              <a:rPr kumimoji="0" lang="en-US" sz="1600" i="0" u="none" strike="noStrike" kern="120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Times New Roman"/>
              </a:rPr>
              <a:t>to ensure that we recognise and embrace diversity, but also that we create the conditions for success across London: regionally, in our five ICSs, 32 borough-based partnerships, our Primary Care Networks and all our neighbourhoods.</a:t>
            </a:r>
          </a:p>
          <a:p>
            <a:pPr marL="0" marR="0" lvl="0" indent="0" algn="just" defTabSz="914400" rtl="0" eaLnBrk="1" fontAlgn="auto" latinLnBrk="0" hangingPunct="1">
              <a:lnSpc>
                <a:spcPct val="100000"/>
              </a:lnSpc>
              <a:spcBef>
                <a:spcPts val="500"/>
              </a:spcBef>
              <a:spcAft>
                <a:spcPts val="800"/>
              </a:spcAft>
              <a:buClrTx/>
              <a:buSzTx/>
              <a:buFontTx/>
              <a:buNone/>
              <a:tabLst/>
              <a:defRPr/>
            </a:pPr>
            <a:endParaRPr kumimoji="0" lang="en-US" sz="1600" b="0" i="0" u="none" strike="noStrike" kern="120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Times New Roman"/>
            </a:endParaRPr>
          </a:p>
        </p:txBody>
      </p:sp>
    </p:spTree>
    <p:extLst>
      <p:ext uri="{BB962C8B-B14F-4D97-AF65-F5344CB8AC3E}">
        <p14:creationId xmlns:p14="http://schemas.microsoft.com/office/powerpoint/2010/main" val="3697886504"/>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2EBDA8C4-6422-4109-867C-929A389D9AEE}"/>
              </a:ext>
            </a:extLst>
          </p:cNvPr>
          <p:cNvSpPr>
            <a:spLocks noGrp="1"/>
          </p:cNvSpPr>
          <p:nvPr>
            <p:ph type="body" sz="quarter" idx="18"/>
          </p:nvPr>
        </p:nvSpPr>
        <p:spPr/>
        <p:txBody>
          <a:bodyPr/>
          <a:lstStyle/>
          <a:p>
            <a:r>
              <a:rPr lang="en-GB" dirty="0"/>
              <a:t>Appendix A</a:t>
            </a:r>
          </a:p>
        </p:txBody>
      </p:sp>
      <p:sp>
        <p:nvSpPr>
          <p:cNvPr id="3" name="Text Placeholder 4">
            <a:extLst>
              <a:ext uri="{FF2B5EF4-FFF2-40B4-BE49-F238E27FC236}">
                <a16:creationId xmlns:a16="http://schemas.microsoft.com/office/drawing/2014/main" id="{4525F100-14F6-436F-BB25-FC9F6BAAE97A}"/>
              </a:ext>
            </a:extLst>
          </p:cNvPr>
          <p:cNvSpPr txBox="1">
            <a:spLocks/>
          </p:cNvSpPr>
          <p:nvPr/>
        </p:nvSpPr>
        <p:spPr>
          <a:xfrm>
            <a:off x="337855" y="1173163"/>
            <a:ext cx="10580349" cy="744538"/>
          </a:xfrm>
          <a:prstGeom prst="rect">
            <a:avLst/>
          </a:prstGeom>
        </p:spPr>
        <p:txBody>
          <a:bodyPr vert="horz" lIns="91440" tIns="45720" rIns="91440" bIns="45720" rtlCol="0">
            <a:normAutofit/>
          </a:bodyPr>
          <a:lstStyle>
            <a:lvl1pPr marL="0" indent="0" algn="l" defTabSz="914400" rtl="0" eaLnBrk="1" latinLnBrk="0" hangingPunct="1">
              <a:lnSpc>
                <a:spcPct val="90000"/>
              </a:lnSpc>
              <a:spcBef>
                <a:spcPts val="0"/>
              </a:spcBef>
              <a:spcAft>
                <a:spcPts val="1200"/>
              </a:spcAft>
              <a:buFont typeface="Arial"/>
              <a:buNone/>
              <a:defRPr sz="2800" b="1" i="0" kern="1200">
                <a:solidFill>
                  <a:schemeClr val="bg1"/>
                </a:solidFill>
                <a:latin typeface="+mn-lt"/>
                <a:ea typeface="+mn-ea"/>
                <a:cs typeface="Poppins" pitchFamily="2" charset="77"/>
              </a:defRPr>
            </a:lvl1pPr>
            <a:lvl2pPr marL="4763" indent="0" algn="l" defTabSz="914400" rtl="0" eaLnBrk="1" latinLnBrk="0" hangingPunct="1">
              <a:lnSpc>
                <a:spcPct val="90000"/>
              </a:lnSpc>
              <a:spcBef>
                <a:spcPts val="500"/>
              </a:spcBef>
              <a:buFont typeface="Arial"/>
              <a:buNone/>
              <a:tabLst/>
              <a:defRPr sz="1400" b="0" i="0" kern="1200">
                <a:solidFill>
                  <a:schemeClr val="bg2"/>
                </a:solidFill>
                <a:latin typeface="Poppins" pitchFamily="2" charset="77"/>
                <a:ea typeface="+mn-ea"/>
                <a:cs typeface="Poppins" pitchFamily="2" charset="77"/>
              </a:defRPr>
            </a:lvl2pPr>
            <a:lvl3pPr marL="4763" indent="0" algn="l" defTabSz="914400" rtl="0" eaLnBrk="1" latinLnBrk="0" hangingPunct="1">
              <a:lnSpc>
                <a:spcPct val="90000"/>
              </a:lnSpc>
              <a:spcBef>
                <a:spcPts val="500"/>
              </a:spcBef>
              <a:buFont typeface="Arial"/>
              <a:buNone/>
              <a:tabLst/>
              <a:defRPr sz="1400" b="0" i="0" kern="1200">
                <a:solidFill>
                  <a:schemeClr val="tx1"/>
                </a:solidFill>
                <a:latin typeface="Poppins" pitchFamily="2" charset="77"/>
                <a:ea typeface="+mn-ea"/>
                <a:cs typeface="Poppins" pitchFamily="2" charset="77"/>
              </a:defRPr>
            </a:lvl3pPr>
            <a:lvl4pPr marL="4763" indent="0" algn="l" defTabSz="914400" rtl="0" eaLnBrk="1" latinLnBrk="0" hangingPunct="1">
              <a:lnSpc>
                <a:spcPct val="90000"/>
              </a:lnSpc>
              <a:spcBef>
                <a:spcPts val="500"/>
              </a:spcBef>
              <a:buFont typeface="Arial"/>
              <a:buNone/>
              <a:tabLst/>
              <a:defRPr sz="1400" b="0" i="0" kern="1200">
                <a:solidFill>
                  <a:schemeClr val="tx1"/>
                </a:solidFill>
                <a:latin typeface="Poppins" pitchFamily="2" charset="77"/>
                <a:ea typeface="+mn-ea"/>
                <a:cs typeface="Poppins" pitchFamily="2" charset="77"/>
              </a:defRPr>
            </a:lvl4pPr>
            <a:lvl5pPr marL="179388" indent="-174625" algn="l" defTabSz="914400" rtl="0" eaLnBrk="1" latinLnBrk="0" hangingPunct="1">
              <a:lnSpc>
                <a:spcPct val="90000"/>
              </a:lnSpc>
              <a:spcBef>
                <a:spcPts val="500"/>
              </a:spcBef>
              <a:buClr>
                <a:schemeClr val="accent4"/>
              </a:buClr>
              <a:buFont typeface="Arial" panose="020B0604020202020204" pitchFamily="34" charset="0"/>
              <a:buChar char="•"/>
              <a:tabLst/>
              <a:defRPr sz="1400" b="0" i="0" kern="1200">
                <a:solidFill>
                  <a:schemeClr val="tx1"/>
                </a:solidFill>
                <a:latin typeface="Poppins" pitchFamily="2" charset="77"/>
                <a:ea typeface="+mn-ea"/>
                <a:cs typeface="Poppins" pitchFamily="2" charset="77"/>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r>
              <a:rPr lang="en-GB" dirty="0"/>
              <a:t>Case Studies</a:t>
            </a:r>
          </a:p>
        </p:txBody>
      </p:sp>
    </p:spTree>
    <p:extLst>
      <p:ext uri="{BB962C8B-B14F-4D97-AF65-F5344CB8AC3E}">
        <p14:creationId xmlns:p14="http://schemas.microsoft.com/office/powerpoint/2010/main" val="2688665800"/>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D3E45420-457B-4C39-B4D1-5C086420E343}"/>
              </a:ext>
            </a:extLst>
          </p:cNvPr>
          <p:cNvSpPr>
            <a:spLocks noGrp="1"/>
          </p:cNvSpPr>
          <p:nvPr>
            <p:ph type="body" sz="quarter" idx="18"/>
          </p:nvPr>
        </p:nvSpPr>
        <p:spPr/>
        <p:txBody>
          <a:bodyPr/>
          <a:lstStyle/>
          <a:p>
            <a:r>
              <a:rPr lang="en-GB" dirty="0"/>
              <a:t>What does this look like in practice?</a:t>
            </a:r>
          </a:p>
        </p:txBody>
      </p:sp>
      <p:sp>
        <p:nvSpPr>
          <p:cNvPr id="6" name="Text Placeholder 5">
            <a:extLst>
              <a:ext uri="{FF2B5EF4-FFF2-40B4-BE49-F238E27FC236}">
                <a16:creationId xmlns:a16="http://schemas.microsoft.com/office/drawing/2014/main" id="{30A8C5D7-611F-4683-BD0E-76F8A547615B}"/>
              </a:ext>
            </a:extLst>
          </p:cNvPr>
          <p:cNvSpPr>
            <a:spLocks noGrp="1"/>
          </p:cNvSpPr>
          <p:nvPr>
            <p:ph type="body" sz="quarter" idx="30"/>
          </p:nvPr>
        </p:nvSpPr>
        <p:spPr>
          <a:xfrm>
            <a:off x="337854" y="2256011"/>
            <a:ext cx="10580071" cy="454327"/>
          </a:xfrm>
        </p:spPr>
        <p:txBody>
          <a:bodyPr>
            <a:normAutofit/>
          </a:bodyPr>
          <a:lstStyle/>
          <a:p>
            <a:r>
              <a:rPr lang="en-US" sz="1200" b="1" dirty="0"/>
              <a:t>As part of this report a number of examples have been identified from across London’s health and care systems, including how people have come together to join-up services and support around the needs of local individuals and communities:</a:t>
            </a:r>
            <a:endParaRPr lang="en-GB" sz="1200" b="1" dirty="0"/>
          </a:p>
        </p:txBody>
      </p:sp>
      <p:graphicFrame>
        <p:nvGraphicFramePr>
          <p:cNvPr id="7" name="Table 3">
            <a:extLst>
              <a:ext uri="{FF2B5EF4-FFF2-40B4-BE49-F238E27FC236}">
                <a16:creationId xmlns:a16="http://schemas.microsoft.com/office/drawing/2014/main" id="{58C6908E-3DFF-43CA-A926-20E45F49851B}"/>
              </a:ext>
            </a:extLst>
          </p:cNvPr>
          <p:cNvGraphicFramePr>
            <a:graphicFrameLocks noGrp="1"/>
          </p:cNvGraphicFramePr>
          <p:nvPr>
            <p:extLst>
              <p:ext uri="{D42A27DB-BD31-4B8C-83A1-F6EECF244321}">
                <p14:modId xmlns:p14="http://schemas.microsoft.com/office/powerpoint/2010/main" val="2381498140"/>
              </p:ext>
            </p:extLst>
          </p:nvPr>
        </p:nvGraphicFramePr>
        <p:xfrm>
          <a:off x="337854" y="2796040"/>
          <a:ext cx="10580068" cy="3648061"/>
        </p:xfrm>
        <a:graphic>
          <a:graphicData uri="http://schemas.openxmlformats.org/drawingml/2006/table">
            <a:tbl>
              <a:tblPr firstRow="1" bandRow="1">
                <a:tableStyleId>{21E4AEA4-8DFA-4A89-87EB-49C32662AFE0}</a:tableStyleId>
              </a:tblPr>
              <a:tblGrid>
                <a:gridCol w="418890">
                  <a:extLst>
                    <a:ext uri="{9D8B030D-6E8A-4147-A177-3AD203B41FA5}">
                      <a16:colId xmlns:a16="http://schemas.microsoft.com/office/drawing/2014/main" val="2701101153"/>
                    </a:ext>
                  </a:extLst>
                </a:gridCol>
                <a:gridCol w="4294649">
                  <a:extLst>
                    <a:ext uri="{9D8B030D-6E8A-4147-A177-3AD203B41FA5}">
                      <a16:colId xmlns:a16="http://schemas.microsoft.com/office/drawing/2014/main" val="1625709891"/>
                    </a:ext>
                  </a:extLst>
                </a:gridCol>
                <a:gridCol w="790113">
                  <a:extLst>
                    <a:ext uri="{9D8B030D-6E8A-4147-A177-3AD203B41FA5}">
                      <a16:colId xmlns:a16="http://schemas.microsoft.com/office/drawing/2014/main" val="1878874966"/>
                    </a:ext>
                  </a:extLst>
                </a:gridCol>
                <a:gridCol w="790113">
                  <a:extLst>
                    <a:ext uri="{9D8B030D-6E8A-4147-A177-3AD203B41FA5}">
                      <a16:colId xmlns:a16="http://schemas.microsoft.com/office/drawing/2014/main" val="2650551691"/>
                    </a:ext>
                  </a:extLst>
                </a:gridCol>
                <a:gridCol w="790113">
                  <a:extLst>
                    <a:ext uri="{9D8B030D-6E8A-4147-A177-3AD203B41FA5}">
                      <a16:colId xmlns:a16="http://schemas.microsoft.com/office/drawing/2014/main" val="3972432093"/>
                    </a:ext>
                  </a:extLst>
                </a:gridCol>
                <a:gridCol w="790113">
                  <a:extLst>
                    <a:ext uri="{9D8B030D-6E8A-4147-A177-3AD203B41FA5}">
                      <a16:colId xmlns:a16="http://schemas.microsoft.com/office/drawing/2014/main" val="2954207843"/>
                    </a:ext>
                  </a:extLst>
                </a:gridCol>
                <a:gridCol w="790113">
                  <a:extLst>
                    <a:ext uri="{9D8B030D-6E8A-4147-A177-3AD203B41FA5}">
                      <a16:colId xmlns:a16="http://schemas.microsoft.com/office/drawing/2014/main" val="1687284023"/>
                    </a:ext>
                  </a:extLst>
                </a:gridCol>
                <a:gridCol w="790113">
                  <a:extLst>
                    <a:ext uri="{9D8B030D-6E8A-4147-A177-3AD203B41FA5}">
                      <a16:colId xmlns:a16="http://schemas.microsoft.com/office/drawing/2014/main" val="1137664960"/>
                    </a:ext>
                  </a:extLst>
                </a:gridCol>
                <a:gridCol w="1125851">
                  <a:extLst>
                    <a:ext uri="{9D8B030D-6E8A-4147-A177-3AD203B41FA5}">
                      <a16:colId xmlns:a16="http://schemas.microsoft.com/office/drawing/2014/main" val="951724806"/>
                    </a:ext>
                  </a:extLst>
                </a:gridCol>
              </a:tblGrid>
              <a:tr h="387519">
                <a:tc>
                  <a:txBody>
                    <a:bodyPr/>
                    <a:lstStyle/>
                    <a:p>
                      <a:r>
                        <a:rPr lang="en-GB" sz="1200" dirty="0"/>
                        <a:t>Ref</a:t>
                      </a:r>
                    </a:p>
                  </a:txBody>
                  <a:tcPr anchor="ctr"/>
                </a:tc>
                <a:tc>
                  <a:txBody>
                    <a:bodyPr/>
                    <a:lstStyle/>
                    <a:p>
                      <a:r>
                        <a:rPr lang="en-GB" sz="1200" dirty="0"/>
                        <a:t>Case Studies</a:t>
                      </a:r>
                    </a:p>
                  </a:txBody>
                  <a:tcPr anchor="ctr"/>
                </a:tc>
                <a:tc>
                  <a:txBody>
                    <a:bodyPr/>
                    <a:lstStyle/>
                    <a:p>
                      <a:r>
                        <a:rPr lang="en-GB" sz="1200" dirty="0"/>
                        <a:t>Purpose</a:t>
                      </a:r>
                    </a:p>
                  </a:txBody>
                  <a:tcPr anchor="ctr"/>
                </a:tc>
                <a:tc>
                  <a:txBody>
                    <a:bodyPr/>
                    <a:lstStyle/>
                    <a:p>
                      <a:r>
                        <a:rPr lang="en-GB" sz="1200" dirty="0"/>
                        <a:t>Priorities</a:t>
                      </a:r>
                    </a:p>
                  </a:txBody>
                  <a:tcPr anchor="ctr"/>
                </a:tc>
                <a:tc>
                  <a:txBody>
                    <a:bodyPr/>
                    <a:lstStyle/>
                    <a:p>
                      <a:r>
                        <a:rPr lang="en-GB" sz="1200" dirty="0"/>
                        <a:t>Place</a:t>
                      </a:r>
                    </a:p>
                  </a:txBody>
                  <a:tcPr anchor="ctr"/>
                </a:tc>
                <a:tc>
                  <a:txBody>
                    <a:bodyPr/>
                    <a:lstStyle/>
                    <a:p>
                      <a:r>
                        <a:rPr lang="en-GB" sz="1200" dirty="0"/>
                        <a:t>Pounds</a:t>
                      </a:r>
                    </a:p>
                  </a:txBody>
                  <a:tcPr anchor="ctr"/>
                </a:tc>
                <a:tc>
                  <a:txBody>
                    <a:bodyPr/>
                    <a:lstStyle/>
                    <a:p>
                      <a:r>
                        <a:rPr lang="en-GB" sz="1200" dirty="0"/>
                        <a:t>Providers</a:t>
                      </a:r>
                    </a:p>
                  </a:txBody>
                  <a:tcPr anchor="ctr"/>
                </a:tc>
                <a:tc>
                  <a:txBody>
                    <a:bodyPr/>
                    <a:lstStyle/>
                    <a:p>
                      <a:r>
                        <a:rPr lang="en-GB" sz="1200" dirty="0"/>
                        <a:t>People</a:t>
                      </a:r>
                    </a:p>
                  </a:txBody>
                  <a:tcPr anchor="ctr"/>
                </a:tc>
                <a:tc>
                  <a:txBody>
                    <a:bodyPr/>
                    <a:lstStyle/>
                    <a:p>
                      <a:r>
                        <a:rPr lang="en-GB" sz="1200" dirty="0"/>
                        <a:t>ICSs</a:t>
                      </a:r>
                    </a:p>
                  </a:txBody>
                  <a:tcPr anchor="ctr"/>
                </a:tc>
                <a:extLst>
                  <a:ext uri="{0D108BD9-81ED-4DB2-BD59-A6C34878D82A}">
                    <a16:rowId xmlns:a16="http://schemas.microsoft.com/office/drawing/2014/main" val="4160371115"/>
                  </a:ext>
                </a:extLst>
              </a:tr>
              <a:tr h="477763">
                <a:tc>
                  <a:txBody>
                    <a:bodyPr/>
                    <a:lstStyle/>
                    <a:p>
                      <a:r>
                        <a:rPr lang="en-GB" sz="1200" b="1" dirty="0"/>
                        <a:t>C1</a:t>
                      </a:r>
                    </a:p>
                  </a:txBody>
                  <a:tcPr anchor="ctr"/>
                </a:tc>
                <a:tc>
                  <a:txBody>
                    <a:bodyPr/>
                    <a:lstStyle/>
                    <a:p>
                      <a:pPr lvl="0">
                        <a:buNone/>
                      </a:pPr>
                      <a:r>
                        <a:rPr lang="en-US" sz="1200" b="0" i="0" u="none" strike="noStrike" noProof="0" dirty="0">
                          <a:latin typeface="+mn-lt"/>
                        </a:rPr>
                        <a:t>Working together on the London vaccination programme to address inequalities and improve uptake.</a:t>
                      </a:r>
                      <a:endParaRPr lang="en-US" dirty="0"/>
                    </a:p>
                  </a:txBody>
                  <a:tcPr anchor="ctr"/>
                </a:tc>
                <a:tc>
                  <a:txBody>
                    <a:bodyPr/>
                    <a:lstStyle/>
                    <a:p>
                      <a:pPr algn="ctr"/>
                      <a:r>
                        <a:rPr lang="en-GB" sz="2400" dirty="0">
                          <a:solidFill>
                            <a:srgbClr val="E2388C"/>
                          </a:solidFill>
                          <a:latin typeface="Lucida Sans Unicode" panose="020B0602030504020204" pitchFamily="34" charset="0"/>
                          <a:cs typeface="Lucida Sans Unicode" panose="020B0602030504020204" pitchFamily="34" charset="0"/>
                        </a:rPr>
                        <a:t>●</a:t>
                      </a:r>
                      <a:endParaRPr lang="en-GB" sz="2400" dirty="0">
                        <a:solidFill>
                          <a:srgbClr val="E2388C"/>
                        </a:solidFill>
                      </a:endParaRPr>
                    </a:p>
                  </a:txBody>
                  <a:tcPr marL="0" marR="0" marT="0" marB="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2400" dirty="0">
                          <a:solidFill>
                            <a:srgbClr val="E2388C"/>
                          </a:solidFill>
                          <a:latin typeface="Lucida Sans Unicode" panose="020B0602030504020204" pitchFamily="34" charset="0"/>
                          <a:cs typeface="Lucida Sans Unicode" panose="020B0602030504020204" pitchFamily="34" charset="0"/>
                        </a:rPr>
                        <a:t>●</a:t>
                      </a:r>
                      <a:endParaRPr lang="en-GB" sz="2400" dirty="0">
                        <a:solidFill>
                          <a:srgbClr val="E2388C"/>
                        </a:solidFill>
                      </a:endParaRPr>
                    </a:p>
                  </a:txBody>
                  <a:tcPr marL="0" marR="0" marT="0" marB="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2400" dirty="0">
                          <a:solidFill>
                            <a:srgbClr val="E2388C"/>
                          </a:solidFill>
                          <a:latin typeface="Lucida Sans Unicode" panose="020B0602030504020204" pitchFamily="34" charset="0"/>
                          <a:cs typeface="Lucida Sans Unicode" panose="020B0602030504020204" pitchFamily="34" charset="0"/>
                        </a:rPr>
                        <a:t>●</a:t>
                      </a:r>
                      <a:endParaRPr lang="en-GB" sz="2400" dirty="0">
                        <a:solidFill>
                          <a:srgbClr val="E2388C"/>
                        </a:solidFill>
                      </a:endParaRPr>
                    </a:p>
                  </a:txBody>
                  <a:tcPr marL="0" marR="0" marT="0" marB="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2400" dirty="0">
                          <a:solidFill>
                            <a:srgbClr val="E2388C"/>
                          </a:solidFill>
                          <a:latin typeface="Lucida Sans Unicode" panose="020B0602030504020204" pitchFamily="34" charset="0"/>
                          <a:cs typeface="Lucida Sans Unicode" panose="020B0602030504020204" pitchFamily="34" charset="0"/>
                        </a:rPr>
                        <a:t>●</a:t>
                      </a:r>
                      <a:endParaRPr lang="en-GB" sz="2400" dirty="0">
                        <a:solidFill>
                          <a:srgbClr val="E2388C"/>
                        </a:solidFill>
                      </a:endParaRPr>
                    </a:p>
                  </a:txBody>
                  <a:tcPr marL="0" marR="0" marT="0" marB="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2400" dirty="0">
                          <a:solidFill>
                            <a:srgbClr val="E2388C"/>
                          </a:solidFill>
                          <a:latin typeface="Lucida Sans Unicode" panose="020B0602030504020204" pitchFamily="34" charset="0"/>
                          <a:cs typeface="Lucida Sans Unicode" panose="020B0602030504020204" pitchFamily="34" charset="0"/>
                        </a:rPr>
                        <a:t>●</a:t>
                      </a:r>
                      <a:endParaRPr lang="en-GB" sz="2400" kern="1200" dirty="0">
                        <a:solidFill>
                          <a:srgbClr val="E2388C"/>
                        </a:solidFill>
                        <a:latin typeface="Lucida Sans Unicode"/>
                        <a:ea typeface="+mn-ea"/>
                        <a:cs typeface="Lucida Sans Unicode"/>
                      </a:endParaRPr>
                    </a:p>
                  </a:txBody>
                  <a:tcPr marL="0" marR="0" marT="0" marB="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2400" dirty="0">
                          <a:solidFill>
                            <a:srgbClr val="E2388C"/>
                          </a:solidFill>
                          <a:latin typeface="Lucida Sans Unicode" panose="020B0602030504020204" pitchFamily="34" charset="0"/>
                          <a:cs typeface="Lucida Sans Unicode" panose="020B0602030504020204" pitchFamily="34" charset="0"/>
                        </a:rPr>
                        <a:t>●</a:t>
                      </a:r>
                      <a:endParaRPr lang="en-GB" sz="2400" kern="1200" dirty="0">
                        <a:solidFill>
                          <a:srgbClr val="E2388C"/>
                        </a:solidFill>
                        <a:latin typeface="Lucida Sans Unicode"/>
                        <a:ea typeface="+mn-ea"/>
                        <a:cs typeface="Lucida Sans Unicode"/>
                      </a:endParaRPr>
                    </a:p>
                  </a:txBody>
                  <a:tcPr marL="0" marR="0" marT="0" marB="0" anchor="ctr"/>
                </a:tc>
                <a:tc>
                  <a:txBody>
                    <a:bodyPr/>
                    <a:lstStyle/>
                    <a:p>
                      <a:r>
                        <a:rPr lang="en-GB" sz="1200" dirty="0">
                          <a:solidFill>
                            <a:srgbClr val="E2388C"/>
                          </a:solidFill>
                        </a:rPr>
                        <a:t>NWL, NCL, NEL, SEL, SWL</a:t>
                      </a:r>
                    </a:p>
                  </a:txBody>
                  <a:tcPr anchor="ctr"/>
                </a:tc>
                <a:extLst>
                  <a:ext uri="{0D108BD9-81ED-4DB2-BD59-A6C34878D82A}">
                    <a16:rowId xmlns:a16="http://schemas.microsoft.com/office/drawing/2014/main" val="2048060840"/>
                  </a:ext>
                </a:extLst>
              </a:tr>
              <a:tr h="477763">
                <a:tc>
                  <a:txBody>
                    <a:bodyPr/>
                    <a:lstStyle/>
                    <a:p>
                      <a:r>
                        <a:rPr lang="en-GB" sz="1200" b="1" dirty="0"/>
                        <a:t>C2</a:t>
                      </a:r>
                    </a:p>
                  </a:txBody>
                  <a:tcPr anchor="ctr"/>
                </a:tc>
                <a:tc>
                  <a:txBody>
                    <a:bodyPr/>
                    <a:lstStyle/>
                    <a:p>
                      <a:pPr lvl="0">
                        <a:buNone/>
                      </a:pPr>
                      <a:r>
                        <a:rPr lang="en-GB" sz="1200" b="0" i="0" u="none" strike="noStrike" noProof="0" dirty="0">
                          <a:latin typeface="+mn-lt"/>
                        </a:rPr>
                        <a:t>Using prioritised “sprints” to accelerate the pace of local transformation: BHR Integrated Care Partnership.</a:t>
                      </a:r>
                      <a:endParaRPr lang="en-US" dirty="0"/>
                    </a:p>
                  </a:txBody>
                  <a:tcPr anchor="ctr"/>
                </a:tc>
                <a:tc>
                  <a:txBody>
                    <a:bodyPr/>
                    <a:lstStyle/>
                    <a:p>
                      <a:pPr algn="ctr"/>
                      <a:r>
                        <a:rPr lang="en-GB" sz="2400" dirty="0">
                          <a:solidFill>
                            <a:srgbClr val="E2388C"/>
                          </a:solidFill>
                          <a:latin typeface="Lucida Sans Unicode" panose="020B0602030504020204" pitchFamily="34" charset="0"/>
                          <a:cs typeface="Lucida Sans Unicode" panose="020B0602030504020204" pitchFamily="34" charset="0"/>
                        </a:rPr>
                        <a:t>●</a:t>
                      </a:r>
                      <a:endParaRPr lang="en-GB" sz="2400" dirty="0">
                        <a:solidFill>
                          <a:srgbClr val="E2388C"/>
                        </a:solidFill>
                      </a:endParaRPr>
                    </a:p>
                  </a:txBody>
                  <a:tcPr marL="0" marR="0" marT="0" marB="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2400" dirty="0">
                          <a:solidFill>
                            <a:srgbClr val="E2388C"/>
                          </a:solidFill>
                          <a:latin typeface="Lucida Sans Unicode" panose="020B0602030504020204" pitchFamily="34" charset="0"/>
                          <a:cs typeface="Lucida Sans Unicode" panose="020B0602030504020204" pitchFamily="34" charset="0"/>
                        </a:rPr>
                        <a:t>●</a:t>
                      </a:r>
                      <a:endParaRPr lang="en-GB" sz="2400" dirty="0">
                        <a:solidFill>
                          <a:srgbClr val="E2388C"/>
                        </a:solidFill>
                      </a:endParaRPr>
                    </a:p>
                  </a:txBody>
                  <a:tcPr marL="0" marR="0" marT="0" marB="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2400" dirty="0">
                          <a:solidFill>
                            <a:srgbClr val="E2388C"/>
                          </a:solidFill>
                          <a:latin typeface="Lucida Sans Unicode" panose="020B0602030504020204" pitchFamily="34" charset="0"/>
                          <a:cs typeface="Lucida Sans Unicode" panose="020B0602030504020204" pitchFamily="34" charset="0"/>
                        </a:rPr>
                        <a:t>●</a:t>
                      </a:r>
                      <a:endParaRPr lang="en-GB" sz="2400" dirty="0">
                        <a:solidFill>
                          <a:srgbClr val="E2388C"/>
                        </a:solidFill>
                      </a:endParaRPr>
                    </a:p>
                  </a:txBody>
                  <a:tcPr marL="0" marR="0" marT="0" marB="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2400" dirty="0">
                          <a:solidFill>
                            <a:srgbClr val="E2388C"/>
                          </a:solidFill>
                          <a:latin typeface="Lucida Sans Unicode" panose="020B0602030504020204" pitchFamily="34" charset="0"/>
                          <a:cs typeface="Lucida Sans Unicode" panose="020B0602030504020204" pitchFamily="34" charset="0"/>
                        </a:rPr>
                        <a:t>○</a:t>
                      </a:r>
                      <a:endParaRPr lang="en-GB" sz="2400" dirty="0">
                        <a:solidFill>
                          <a:srgbClr val="E2388C"/>
                        </a:solidFill>
                      </a:endParaRPr>
                    </a:p>
                  </a:txBody>
                  <a:tcPr marL="0" marR="0" marT="0" marB="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2400" dirty="0">
                          <a:solidFill>
                            <a:srgbClr val="E2388C"/>
                          </a:solidFill>
                          <a:latin typeface="Lucida Sans Unicode" panose="020B0602030504020204" pitchFamily="34" charset="0"/>
                          <a:cs typeface="Lucida Sans Unicode" panose="020B0602030504020204" pitchFamily="34" charset="0"/>
                        </a:rPr>
                        <a:t>●</a:t>
                      </a:r>
                      <a:endParaRPr lang="en-GB" sz="2400" kern="1200" dirty="0">
                        <a:solidFill>
                          <a:srgbClr val="E2388C"/>
                        </a:solidFill>
                        <a:latin typeface="Lucida Sans Unicode"/>
                        <a:ea typeface="+mn-ea"/>
                        <a:cs typeface="Lucida Sans Unicode"/>
                      </a:endParaRPr>
                    </a:p>
                  </a:txBody>
                  <a:tcPr marL="0" marR="0" marT="0" marB="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2400" dirty="0">
                          <a:solidFill>
                            <a:srgbClr val="E2388C"/>
                          </a:solidFill>
                          <a:latin typeface="Lucida Sans Unicode" panose="020B0602030504020204" pitchFamily="34" charset="0"/>
                          <a:cs typeface="Lucida Sans Unicode" panose="020B0602030504020204" pitchFamily="34" charset="0"/>
                        </a:rPr>
                        <a:t>●</a:t>
                      </a:r>
                      <a:endParaRPr lang="en-GB" sz="2400" kern="1200" dirty="0">
                        <a:solidFill>
                          <a:srgbClr val="E2388C"/>
                        </a:solidFill>
                        <a:latin typeface="Lucida Sans Unicode"/>
                        <a:ea typeface="+mn-ea"/>
                        <a:cs typeface="Lucida Sans Unicode"/>
                      </a:endParaRPr>
                    </a:p>
                  </a:txBody>
                  <a:tcPr marL="0" marR="0" marT="0" marB="0" anchor="ctr"/>
                </a:tc>
                <a:tc>
                  <a:txBody>
                    <a:bodyPr/>
                    <a:lstStyle/>
                    <a:p>
                      <a:r>
                        <a:rPr lang="en-GB" sz="1200" dirty="0">
                          <a:solidFill>
                            <a:srgbClr val="E2388C"/>
                          </a:solidFill>
                        </a:rPr>
                        <a:t>NEL</a:t>
                      </a:r>
                    </a:p>
                  </a:txBody>
                  <a:tcPr anchor="ctr"/>
                </a:tc>
                <a:extLst>
                  <a:ext uri="{0D108BD9-81ED-4DB2-BD59-A6C34878D82A}">
                    <a16:rowId xmlns:a16="http://schemas.microsoft.com/office/drawing/2014/main" val="1995243050"/>
                  </a:ext>
                </a:extLst>
              </a:tr>
              <a:tr h="387519">
                <a:tc>
                  <a:txBody>
                    <a:bodyPr/>
                    <a:lstStyle/>
                    <a:p>
                      <a:r>
                        <a:rPr lang="en-GB" sz="1200" b="1" dirty="0"/>
                        <a:t>C3</a:t>
                      </a:r>
                    </a:p>
                  </a:txBody>
                  <a:tcPr anchor="ctr"/>
                </a:tc>
                <a:tc>
                  <a:txBody>
                    <a:bodyPr/>
                    <a:lstStyle/>
                    <a:p>
                      <a:r>
                        <a:rPr lang="en-US" sz="1200" dirty="0"/>
                        <a:t>Supporting each other through the pandemic and building back better: Harrow Health &amp; Care Executive.</a:t>
                      </a:r>
                    </a:p>
                  </a:txBody>
                  <a:tcPr anchor="ctr"/>
                </a:tc>
                <a:tc>
                  <a:txBody>
                    <a:bodyPr/>
                    <a:lstStyle/>
                    <a:p>
                      <a:pPr algn="ctr"/>
                      <a:r>
                        <a:rPr lang="en-GB" sz="2400" dirty="0">
                          <a:solidFill>
                            <a:srgbClr val="E2388C"/>
                          </a:solidFill>
                          <a:latin typeface="Lucida Sans Unicode" panose="020B0602030504020204" pitchFamily="34" charset="0"/>
                          <a:cs typeface="Lucida Sans Unicode" panose="020B0602030504020204" pitchFamily="34" charset="0"/>
                        </a:rPr>
                        <a:t>●</a:t>
                      </a:r>
                      <a:endParaRPr lang="en-GB" sz="2400" dirty="0">
                        <a:solidFill>
                          <a:srgbClr val="E2388C"/>
                        </a:solidFill>
                      </a:endParaRPr>
                    </a:p>
                  </a:txBody>
                  <a:tcPr marL="0" marR="0" marT="0" marB="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2400" dirty="0">
                          <a:solidFill>
                            <a:srgbClr val="E2388C"/>
                          </a:solidFill>
                          <a:latin typeface="Lucida Sans Unicode" panose="020B0602030504020204" pitchFamily="34" charset="0"/>
                          <a:cs typeface="Lucida Sans Unicode" panose="020B0602030504020204" pitchFamily="34" charset="0"/>
                        </a:rPr>
                        <a:t>●</a:t>
                      </a:r>
                      <a:endParaRPr lang="en-GB" sz="2400" dirty="0">
                        <a:solidFill>
                          <a:srgbClr val="E2388C"/>
                        </a:solidFill>
                      </a:endParaRPr>
                    </a:p>
                  </a:txBody>
                  <a:tcPr marL="0" marR="0" marT="0" marB="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2400" dirty="0">
                          <a:solidFill>
                            <a:srgbClr val="E2388C"/>
                          </a:solidFill>
                          <a:latin typeface="Lucida Sans Unicode" panose="020B0602030504020204" pitchFamily="34" charset="0"/>
                          <a:cs typeface="Lucida Sans Unicode" panose="020B0602030504020204" pitchFamily="34" charset="0"/>
                        </a:rPr>
                        <a:t>●</a:t>
                      </a:r>
                      <a:endParaRPr lang="en-GB" sz="2400" dirty="0">
                        <a:solidFill>
                          <a:srgbClr val="E2388C"/>
                        </a:solidFill>
                      </a:endParaRPr>
                    </a:p>
                  </a:txBody>
                  <a:tcPr marL="0" marR="0" marT="0" marB="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2400" dirty="0">
                          <a:solidFill>
                            <a:srgbClr val="E2388C"/>
                          </a:solidFill>
                          <a:latin typeface="Lucida Sans Unicode" panose="020B0602030504020204" pitchFamily="34" charset="0"/>
                          <a:cs typeface="Lucida Sans Unicode" panose="020B0602030504020204" pitchFamily="34" charset="0"/>
                        </a:rPr>
                        <a:t>○</a:t>
                      </a:r>
                      <a:endParaRPr lang="en-GB" sz="2400" dirty="0">
                        <a:solidFill>
                          <a:srgbClr val="E2388C"/>
                        </a:solidFill>
                      </a:endParaRPr>
                    </a:p>
                  </a:txBody>
                  <a:tcPr marL="0" marR="0" marT="0" marB="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2400" dirty="0">
                          <a:solidFill>
                            <a:srgbClr val="E2388C"/>
                          </a:solidFill>
                          <a:latin typeface="Lucida Sans Unicode" panose="020B0602030504020204" pitchFamily="34" charset="0"/>
                          <a:cs typeface="Lucida Sans Unicode" panose="020B0602030504020204" pitchFamily="34" charset="0"/>
                        </a:rPr>
                        <a:t>●</a:t>
                      </a:r>
                      <a:endParaRPr lang="en-GB" sz="2400" kern="1200" dirty="0">
                        <a:solidFill>
                          <a:srgbClr val="E2388C"/>
                        </a:solidFill>
                        <a:latin typeface="Lucida Sans Unicode"/>
                        <a:ea typeface="+mn-ea"/>
                        <a:cs typeface="Lucida Sans Unicode"/>
                      </a:endParaRPr>
                    </a:p>
                  </a:txBody>
                  <a:tcPr marL="0" marR="0" marT="0" marB="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2400" dirty="0">
                          <a:solidFill>
                            <a:srgbClr val="E2388C"/>
                          </a:solidFill>
                          <a:latin typeface="Lucida Sans Unicode" panose="020B0602030504020204" pitchFamily="34" charset="0"/>
                          <a:cs typeface="Lucida Sans Unicode" panose="020B0602030504020204" pitchFamily="34" charset="0"/>
                        </a:rPr>
                        <a:t>●</a:t>
                      </a:r>
                      <a:endParaRPr lang="en-GB" sz="2400" kern="1200" dirty="0">
                        <a:solidFill>
                          <a:srgbClr val="E2388C"/>
                        </a:solidFill>
                        <a:latin typeface="Lucida Sans Unicode"/>
                        <a:ea typeface="+mn-ea"/>
                        <a:cs typeface="Lucida Sans Unicode"/>
                      </a:endParaRPr>
                    </a:p>
                  </a:txBody>
                  <a:tcPr marL="0" marR="0" marT="0" marB="0" anchor="ctr"/>
                </a:tc>
                <a:tc>
                  <a:txBody>
                    <a:bodyPr/>
                    <a:lstStyle/>
                    <a:p>
                      <a:r>
                        <a:rPr lang="en-GB" sz="1200" dirty="0">
                          <a:solidFill>
                            <a:srgbClr val="E2388C"/>
                          </a:solidFill>
                        </a:rPr>
                        <a:t>NWL</a:t>
                      </a:r>
                    </a:p>
                  </a:txBody>
                  <a:tcPr anchor="ctr"/>
                </a:tc>
                <a:extLst>
                  <a:ext uri="{0D108BD9-81ED-4DB2-BD59-A6C34878D82A}">
                    <a16:rowId xmlns:a16="http://schemas.microsoft.com/office/drawing/2014/main" val="249536013"/>
                  </a:ext>
                </a:extLst>
              </a:tr>
              <a:tr h="387519">
                <a:tc>
                  <a:txBody>
                    <a:bodyPr/>
                    <a:lstStyle/>
                    <a:p>
                      <a:r>
                        <a:rPr lang="en-GB" sz="1200" dirty="0"/>
                        <a:t>C4</a:t>
                      </a:r>
                    </a:p>
                  </a:txBody>
                  <a:tcPr anchor="ctr"/>
                </a:tc>
                <a:tc>
                  <a:txBody>
                    <a:bodyPr/>
                    <a:lstStyle/>
                    <a:p>
                      <a:r>
                        <a:rPr lang="en-US" sz="1200" dirty="0"/>
                        <a:t>Jointly developing and delivering the “Right Place to Live”:  Royal Borough of Kingston.</a:t>
                      </a:r>
                      <a:endParaRPr lang="en-GB" sz="1200" dirty="0"/>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2400" dirty="0">
                          <a:solidFill>
                            <a:srgbClr val="E2388C"/>
                          </a:solidFill>
                          <a:latin typeface="Lucida Sans Unicode" panose="020B0602030504020204" pitchFamily="34" charset="0"/>
                          <a:cs typeface="Lucida Sans Unicode" panose="020B0602030504020204" pitchFamily="34" charset="0"/>
                        </a:rPr>
                        <a:t>●</a:t>
                      </a:r>
                      <a:endParaRPr lang="en-GB" sz="2400" dirty="0">
                        <a:solidFill>
                          <a:srgbClr val="E2388C"/>
                        </a:solidFill>
                      </a:endParaRPr>
                    </a:p>
                  </a:txBody>
                  <a:tcPr marL="0" marR="0" marT="0" marB="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2400" dirty="0">
                          <a:solidFill>
                            <a:srgbClr val="E2388C"/>
                          </a:solidFill>
                          <a:latin typeface="Lucida Sans Unicode" panose="020B0602030504020204" pitchFamily="34" charset="0"/>
                          <a:cs typeface="Lucida Sans Unicode" panose="020B0602030504020204" pitchFamily="34" charset="0"/>
                        </a:rPr>
                        <a:t>●</a:t>
                      </a:r>
                      <a:endParaRPr lang="en-GB" sz="2400" dirty="0">
                        <a:solidFill>
                          <a:srgbClr val="E2388C"/>
                        </a:solidFill>
                      </a:endParaRPr>
                    </a:p>
                  </a:txBody>
                  <a:tcPr marL="0" marR="0" marT="0" marB="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2400" dirty="0">
                          <a:solidFill>
                            <a:srgbClr val="E2388C"/>
                          </a:solidFill>
                          <a:latin typeface="Lucida Sans Unicode" panose="020B0602030504020204" pitchFamily="34" charset="0"/>
                          <a:cs typeface="Lucida Sans Unicode" panose="020B0602030504020204" pitchFamily="34" charset="0"/>
                        </a:rPr>
                        <a:t>●</a:t>
                      </a:r>
                      <a:endParaRPr lang="en-GB" sz="2400" dirty="0">
                        <a:solidFill>
                          <a:srgbClr val="E2388C"/>
                        </a:solidFill>
                      </a:endParaRPr>
                    </a:p>
                  </a:txBody>
                  <a:tcPr marL="0" marR="0" marT="0" marB="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2500" dirty="0">
                          <a:solidFill>
                            <a:srgbClr val="E2388C"/>
                          </a:solidFill>
                          <a:latin typeface="Lucida Sans Unicode" panose="020B0602030504020204" pitchFamily="34" charset="0"/>
                          <a:cs typeface="Lucida Sans Unicode" panose="020B0602030504020204" pitchFamily="34" charset="0"/>
                        </a:rPr>
                        <a:t>●</a:t>
                      </a:r>
                      <a:endParaRPr lang="en-GB" sz="2500" dirty="0">
                        <a:solidFill>
                          <a:srgbClr val="E2388C"/>
                        </a:solidFill>
                      </a:endParaRPr>
                    </a:p>
                  </a:txBody>
                  <a:tcPr marL="0" marR="0" marT="0" marB="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2400" dirty="0">
                          <a:solidFill>
                            <a:srgbClr val="E2388C"/>
                          </a:solidFill>
                          <a:latin typeface="Lucida Sans Unicode" panose="020B0602030504020204" pitchFamily="34" charset="0"/>
                          <a:cs typeface="Lucida Sans Unicode" panose="020B0602030504020204" pitchFamily="34" charset="0"/>
                        </a:rPr>
                        <a:t>●</a:t>
                      </a:r>
                      <a:endParaRPr lang="en-GB" sz="2400" kern="1200" dirty="0">
                        <a:solidFill>
                          <a:srgbClr val="E2388C"/>
                        </a:solidFill>
                        <a:latin typeface="Lucida Sans Unicode"/>
                        <a:ea typeface="+mn-ea"/>
                        <a:cs typeface="Lucida Sans Unicode"/>
                      </a:endParaRPr>
                    </a:p>
                  </a:txBody>
                  <a:tcPr marL="0" marR="0" marT="0" marB="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2400" dirty="0">
                          <a:solidFill>
                            <a:srgbClr val="E2388C"/>
                          </a:solidFill>
                          <a:latin typeface="Lucida Sans Unicode" panose="020B0602030504020204" pitchFamily="34" charset="0"/>
                          <a:cs typeface="Lucida Sans Unicode" panose="020B0602030504020204" pitchFamily="34" charset="0"/>
                        </a:rPr>
                        <a:t>●</a:t>
                      </a:r>
                      <a:endParaRPr lang="en-GB" sz="2400" kern="1200" dirty="0">
                        <a:solidFill>
                          <a:srgbClr val="E2388C"/>
                        </a:solidFill>
                        <a:latin typeface="Lucida Sans Unicode"/>
                        <a:ea typeface="+mn-ea"/>
                        <a:cs typeface="Lucida Sans Unicode"/>
                      </a:endParaRPr>
                    </a:p>
                  </a:txBody>
                  <a:tcPr marL="0" marR="0" marT="0" marB="0" anchor="ctr"/>
                </a:tc>
                <a:tc>
                  <a:txBody>
                    <a:bodyPr/>
                    <a:lstStyle/>
                    <a:p>
                      <a:r>
                        <a:rPr lang="en-GB" sz="1200" dirty="0">
                          <a:solidFill>
                            <a:srgbClr val="E2388C"/>
                          </a:solidFill>
                        </a:rPr>
                        <a:t>SWL</a:t>
                      </a:r>
                    </a:p>
                  </a:txBody>
                  <a:tcPr anchor="ctr"/>
                </a:tc>
                <a:extLst>
                  <a:ext uri="{0D108BD9-81ED-4DB2-BD59-A6C34878D82A}">
                    <a16:rowId xmlns:a16="http://schemas.microsoft.com/office/drawing/2014/main" val="59092435"/>
                  </a:ext>
                </a:extLst>
              </a:tr>
              <a:tr h="387519">
                <a:tc>
                  <a:txBody>
                    <a:bodyPr/>
                    <a:lstStyle/>
                    <a:p>
                      <a:r>
                        <a:rPr lang="en-GB" sz="1200" dirty="0"/>
                        <a:t>C5</a:t>
                      </a:r>
                    </a:p>
                  </a:txBody>
                  <a:tcPr anchor="ctr"/>
                </a:tc>
                <a:tc>
                  <a:txBody>
                    <a:bodyPr/>
                    <a:lstStyle/>
                    <a:p>
                      <a:r>
                        <a:rPr lang="en-US" sz="1200" dirty="0"/>
                        <a:t>Camden Citizen Assemblies: setting expectations, not just recommendations.</a:t>
                      </a:r>
                    </a:p>
                  </a:txBody>
                  <a:tcPr anchor="ctr"/>
                </a:tc>
                <a:tc>
                  <a:txBody>
                    <a:bodyPr/>
                    <a:lstStyle/>
                    <a:p>
                      <a:pPr algn="ctr"/>
                      <a:r>
                        <a:rPr lang="en-GB" sz="2400" dirty="0">
                          <a:solidFill>
                            <a:srgbClr val="E2388C"/>
                          </a:solidFill>
                          <a:latin typeface="Lucida Sans Unicode" panose="020B0602030504020204" pitchFamily="34" charset="0"/>
                          <a:cs typeface="Lucida Sans Unicode" panose="020B0602030504020204" pitchFamily="34" charset="0"/>
                        </a:rPr>
                        <a:t>●</a:t>
                      </a:r>
                      <a:endParaRPr lang="en-GB" sz="2400" dirty="0">
                        <a:solidFill>
                          <a:srgbClr val="E2388C"/>
                        </a:solidFill>
                      </a:endParaRPr>
                    </a:p>
                  </a:txBody>
                  <a:tcPr marL="0" marR="0" marT="0" marB="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2400" dirty="0">
                          <a:solidFill>
                            <a:srgbClr val="E2388C"/>
                          </a:solidFill>
                          <a:latin typeface="Lucida Sans Unicode" panose="020B0602030504020204" pitchFamily="34" charset="0"/>
                          <a:cs typeface="Lucida Sans Unicode" panose="020B0602030504020204" pitchFamily="34" charset="0"/>
                        </a:rPr>
                        <a:t>●</a:t>
                      </a:r>
                      <a:endParaRPr lang="en-GB" sz="2400" dirty="0">
                        <a:solidFill>
                          <a:srgbClr val="E2388C"/>
                        </a:solidFill>
                      </a:endParaRPr>
                    </a:p>
                  </a:txBody>
                  <a:tcPr marL="0" marR="0" marT="0" marB="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2400" dirty="0">
                          <a:solidFill>
                            <a:srgbClr val="E2388C"/>
                          </a:solidFill>
                          <a:latin typeface="Lucida Sans Unicode" panose="020B0602030504020204" pitchFamily="34" charset="0"/>
                          <a:cs typeface="Lucida Sans Unicode" panose="020B0602030504020204" pitchFamily="34" charset="0"/>
                        </a:rPr>
                        <a:t>●</a:t>
                      </a:r>
                      <a:endParaRPr lang="en-GB" sz="2400" dirty="0">
                        <a:solidFill>
                          <a:srgbClr val="E2388C"/>
                        </a:solidFill>
                      </a:endParaRPr>
                    </a:p>
                  </a:txBody>
                  <a:tcPr marL="0" marR="0" marT="0" marB="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2400" dirty="0">
                          <a:solidFill>
                            <a:srgbClr val="E2388C"/>
                          </a:solidFill>
                          <a:latin typeface="Lucida Sans Unicode" panose="020B0602030504020204" pitchFamily="34" charset="0"/>
                          <a:cs typeface="Lucida Sans Unicode" panose="020B0602030504020204" pitchFamily="34" charset="0"/>
                        </a:rPr>
                        <a:t>●</a:t>
                      </a:r>
                      <a:endParaRPr lang="en-GB" sz="2400" dirty="0">
                        <a:solidFill>
                          <a:srgbClr val="E2388C"/>
                        </a:solidFill>
                      </a:endParaRPr>
                    </a:p>
                  </a:txBody>
                  <a:tcPr marL="0" marR="0" marT="0" marB="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2400" dirty="0">
                          <a:solidFill>
                            <a:srgbClr val="E2388C"/>
                          </a:solidFill>
                          <a:latin typeface="Lucida Sans Unicode" panose="020B0602030504020204" pitchFamily="34" charset="0"/>
                          <a:cs typeface="Lucida Sans Unicode" panose="020B0602030504020204" pitchFamily="34" charset="0"/>
                        </a:rPr>
                        <a:t>●</a:t>
                      </a:r>
                      <a:endParaRPr lang="en-GB" sz="2400" kern="1200" dirty="0">
                        <a:solidFill>
                          <a:srgbClr val="E2388C"/>
                        </a:solidFill>
                        <a:latin typeface="Lucida Sans Unicode"/>
                        <a:ea typeface="+mn-ea"/>
                        <a:cs typeface="Lucida Sans Unicode"/>
                      </a:endParaRPr>
                    </a:p>
                  </a:txBody>
                  <a:tcPr marL="0" marR="0" marT="0" marB="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2400" dirty="0">
                          <a:solidFill>
                            <a:srgbClr val="E2388C"/>
                          </a:solidFill>
                          <a:latin typeface="Lucida Sans Unicode" panose="020B0602030504020204" pitchFamily="34" charset="0"/>
                          <a:cs typeface="Lucida Sans Unicode" panose="020B0602030504020204" pitchFamily="34" charset="0"/>
                        </a:rPr>
                        <a:t>●</a:t>
                      </a:r>
                      <a:endParaRPr lang="en-GB" sz="2400" kern="1200" dirty="0">
                        <a:solidFill>
                          <a:srgbClr val="E2388C"/>
                        </a:solidFill>
                        <a:latin typeface="Lucida Sans Unicode"/>
                        <a:ea typeface="+mn-ea"/>
                        <a:cs typeface="Lucida Sans Unicode"/>
                      </a:endParaRPr>
                    </a:p>
                  </a:txBody>
                  <a:tcPr marL="0" marR="0" marT="0" marB="0" anchor="ctr"/>
                </a:tc>
                <a:tc>
                  <a:txBody>
                    <a:bodyPr/>
                    <a:lstStyle/>
                    <a:p>
                      <a:r>
                        <a:rPr lang="en-GB" sz="1200" dirty="0">
                          <a:solidFill>
                            <a:srgbClr val="E2388C"/>
                          </a:solidFill>
                        </a:rPr>
                        <a:t>NCL</a:t>
                      </a:r>
                    </a:p>
                  </a:txBody>
                  <a:tcPr anchor="ctr"/>
                </a:tc>
                <a:extLst>
                  <a:ext uri="{0D108BD9-81ED-4DB2-BD59-A6C34878D82A}">
                    <a16:rowId xmlns:a16="http://schemas.microsoft.com/office/drawing/2014/main" val="4105791778"/>
                  </a:ext>
                </a:extLst>
              </a:tr>
              <a:tr h="476216">
                <a:tc>
                  <a:txBody>
                    <a:bodyPr/>
                    <a:lstStyle/>
                    <a:p>
                      <a:r>
                        <a:rPr lang="en-GB" sz="1200" dirty="0"/>
                        <a:t>C6</a:t>
                      </a:r>
                    </a:p>
                  </a:txBody>
                  <a:tcPr anchor="ctr"/>
                </a:tc>
                <a:tc>
                  <a:txBody>
                    <a:bodyPr/>
                    <a:lstStyle/>
                    <a:p>
                      <a:r>
                        <a:rPr lang="en-US" sz="1200" dirty="0"/>
                        <a:t>Top-slicing health budgets to fund partnership working and address inequalities: North Central London.</a:t>
                      </a:r>
                    </a:p>
                  </a:txBody>
                  <a:tcPr anchor="ctr"/>
                </a:tc>
                <a:tc>
                  <a:txBody>
                    <a:bodyPr/>
                    <a:lstStyle/>
                    <a:p>
                      <a:pPr algn="ctr"/>
                      <a:r>
                        <a:rPr lang="en-GB" sz="2400" dirty="0">
                          <a:solidFill>
                            <a:srgbClr val="E2388C"/>
                          </a:solidFill>
                          <a:latin typeface="Lucida Sans Unicode" panose="020B0602030504020204" pitchFamily="34" charset="0"/>
                          <a:cs typeface="Lucida Sans Unicode" panose="020B0602030504020204" pitchFamily="34" charset="0"/>
                        </a:rPr>
                        <a:t>●</a:t>
                      </a:r>
                      <a:endParaRPr lang="en-GB" sz="2400" dirty="0">
                        <a:solidFill>
                          <a:srgbClr val="E2388C"/>
                        </a:solidFill>
                      </a:endParaRPr>
                    </a:p>
                  </a:txBody>
                  <a:tcPr marL="0" marR="0" marT="0" marB="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2400" dirty="0">
                          <a:solidFill>
                            <a:srgbClr val="E2388C"/>
                          </a:solidFill>
                          <a:latin typeface="Lucida Sans Unicode" panose="020B0602030504020204" pitchFamily="34" charset="0"/>
                          <a:cs typeface="Lucida Sans Unicode" panose="020B0602030504020204" pitchFamily="34" charset="0"/>
                        </a:rPr>
                        <a:t>●</a:t>
                      </a:r>
                      <a:endParaRPr lang="en-GB" sz="2400" dirty="0">
                        <a:solidFill>
                          <a:srgbClr val="E2388C"/>
                        </a:solidFill>
                      </a:endParaRPr>
                    </a:p>
                  </a:txBody>
                  <a:tcPr marL="0" marR="0" marT="0" marB="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2400" dirty="0">
                          <a:solidFill>
                            <a:srgbClr val="E2388C"/>
                          </a:solidFill>
                          <a:latin typeface="Lucida Sans Unicode" panose="020B0602030504020204" pitchFamily="34" charset="0"/>
                          <a:cs typeface="Lucida Sans Unicode" panose="020B0602030504020204" pitchFamily="34" charset="0"/>
                        </a:rPr>
                        <a:t>●</a:t>
                      </a:r>
                      <a:endParaRPr lang="en-GB" sz="2400" dirty="0">
                        <a:solidFill>
                          <a:srgbClr val="E2388C"/>
                        </a:solidFill>
                      </a:endParaRPr>
                    </a:p>
                  </a:txBody>
                  <a:tcPr marL="0" marR="0" marT="0" marB="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2400" dirty="0">
                          <a:solidFill>
                            <a:srgbClr val="E2388C"/>
                          </a:solidFill>
                          <a:latin typeface="Lucida Sans Unicode" panose="020B0602030504020204" pitchFamily="34" charset="0"/>
                          <a:cs typeface="Lucida Sans Unicode" panose="020B0602030504020204" pitchFamily="34" charset="0"/>
                        </a:rPr>
                        <a:t>●</a:t>
                      </a:r>
                      <a:endParaRPr lang="en-GB" sz="2400" dirty="0">
                        <a:solidFill>
                          <a:srgbClr val="E2388C"/>
                        </a:solidFill>
                      </a:endParaRPr>
                    </a:p>
                  </a:txBody>
                  <a:tcPr marL="0" marR="0" marT="0" marB="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2400" dirty="0">
                          <a:solidFill>
                            <a:srgbClr val="E2388C"/>
                          </a:solidFill>
                          <a:latin typeface="Lucida Sans Unicode" panose="020B0602030504020204" pitchFamily="34" charset="0"/>
                          <a:cs typeface="Lucida Sans Unicode" panose="020B0602030504020204" pitchFamily="34" charset="0"/>
                        </a:rPr>
                        <a:t>●</a:t>
                      </a:r>
                      <a:endParaRPr lang="en-GB" sz="2400" kern="1200" dirty="0">
                        <a:solidFill>
                          <a:srgbClr val="E2388C"/>
                        </a:solidFill>
                        <a:latin typeface="Lucida Sans Unicode"/>
                        <a:ea typeface="+mn-ea"/>
                        <a:cs typeface="Lucida Sans Unicode"/>
                      </a:endParaRPr>
                    </a:p>
                  </a:txBody>
                  <a:tcPr marL="0" marR="0" marT="0" marB="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2400" dirty="0">
                          <a:solidFill>
                            <a:srgbClr val="E2388C"/>
                          </a:solidFill>
                          <a:latin typeface="Lucida Sans Unicode" panose="020B0602030504020204" pitchFamily="34" charset="0"/>
                          <a:cs typeface="Lucida Sans Unicode" panose="020B0602030504020204" pitchFamily="34" charset="0"/>
                        </a:rPr>
                        <a:t>●</a:t>
                      </a:r>
                      <a:endParaRPr lang="en-GB" sz="2400" kern="1200" dirty="0">
                        <a:solidFill>
                          <a:srgbClr val="E2388C"/>
                        </a:solidFill>
                        <a:latin typeface="Lucida Sans Unicode"/>
                        <a:ea typeface="+mn-ea"/>
                        <a:cs typeface="Lucida Sans Unicode"/>
                      </a:endParaRPr>
                    </a:p>
                  </a:txBody>
                  <a:tcPr marL="0" marR="0" marT="0" marB="0" anchor="ctr"/>
                </a:tc>
                <a:tc>
                  <a:txBody>
                    <a:bodyPr/>
                    <a:lstStyle/>
                    <a:p>
                      <a:r>
                        <a:rPr lang="en-GB" sz="1200" dirty="0">
                          <a:solidFill>
                            <a:srgbClr val="E2388C"/>
                          </a:solidFill>
                        </a:rPr>
                        <a:t>NCL</a:t>
                      </a:r>
                    </a:p>
                  </a:txBody>
                  <a:tcPr anchor="ctr"/>
                </a:tc>
                <a:extLst>
                  <a:ext uri="{0D108BD9-81ED-4DB2-BD59-A6C34878D82A}">
                    <a16:rowId xmlns:a16="http://schemas.microsoft.com/office/drawing/2014/main" val="3518503401"/>
                  </a:ext>
                </a:extLst>
              </a:tr>
              <a:tr h="387519">
                <a:tc>
                  <a:txBody>
                    <a:bodyPr/>
                    <a:lstStyle/>
                    <a:p>
                      <a:r>
                        <a:rPr lang="en-GB" sz="1200" dirty="0"/>
                        <a:t>C7</a:t>
                      </a:r>
                    </a:p>
                  </a:txBody>
                  <a:tcPr anchor="ctr"/>
                </a:tc>
                <a:tc>
                  <a:txBody>
                    <a:bodyPr/>
                    <a:lstStyle/>
                    <a:p>
                      <a:r>
                        <a:rPr lang="en-US" sz="1200" dirty="0"/>
                        <a:t>South London Mental Health and Community Partnership (SLP) Nursing Development Programme.</a:t>
                      </a:r>
                      <a:endParaRPr lang="en-GB" sz="1200" dirty="0">
                        <a:highlight>
                          <a:srgbClr val="FFFF00"/>
                        </a:highlight>
                      </a:endParaRPr>
                    </a:p>
                  </a:txBody>
                  <a:tcPr anchor="ctr"/>
                </a:tc>
                <a:tc>
                  <a:txBody>
                    <a:bodyPr/>
                    <a:lstStyle/>
                    <a:p>
                      <a:pPr algn="ctr"/>
                      <a:r>
                        <a:rPr lang="en-GB" sz="2400" dirty="0">
                          <a:solidFill>
                            <a:srgbClr val="E2388C"/>
                          </a:solidFill>
                          <a:latin typeface="Lucida Sans Unicode" panose="020B0602030504020204" pitchFamily="34" charset="0"/>
                          <a:cs typeface="Lucida Sans Unicode" panose="020B0602030504020204" pitchFamily="34" charset="0"/>
                        </a:rPr>
                        <a:t>●</a:t>
                      </a:r>
                      <a:endParaRPr lang="en-GB" sz="2400" dirty="0">
                        <a:solidFill>
                          <a:srgbClr val="E2388C"/>
                        </a:solidFill>
                      </a:endParaRPr>
                    </a:p>
                  </a:txBody>
                  <a:tcPr marL="0" marR="0" marT="0" marB="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2400" dirty="0">
                          <a:solidFill>
                            <a:srgbClr val="E2388C"/>
                          </a:solidFill>
                          <a:latin typeface="Lucida Sans Unicode" panose="020B0602030504020204" pitchFamily="34" charset="0"/>
                          <a:cs typeface="Lucida Sans Unicode" panose="020B0602030504020204" pitchFamily="34" charset="0"/>
                        </a:rPr>
                        <a:t>●</a:t>
                      </a:r>
                      <a:endParaRPr lang="en-GB" sz="2400" dirty="0">
                        <a:solidFill>
                          <a:srgbClr val="E2388C"/>
                        </a:solidFill>
                      </a:endParaRPr>
                    </a:p>
                  </a:txBody>
                  <a:tcPr marL="0" marR="0" marT="0" marB="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2400" dirty="0">
                          <a:solidFill>
                            <a:srgbClr val="E2388C"/>
                          </a:solidFill>
                          <a:latin typeface="Lucida Sans Unicode" panose="020B0602030504020204" pitchFamily="34" charset="0"/>
                          <a:cs typeface="Lucida Sans Unicode" panose="020B0602030504020204" pitchFamily="34" charset="0"/>
                        </a:rPr>
                        <a:t>○</a:t>
                      </a:r>
                      <a:endParaRPr lang="en-GB" sz="2400" dirty="0">
                        <a:solidFill>
                          <a:srgbClr val="E2388C"/>
                        </a:solidFill>
                      </a:endParaRPr>
                    </a:p>
                  </a:txBody>
                  <a:tcPr marL="0" marR="0" marT="0" marB="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2400" dirty="0">
                          <a:solidFill>
                            <a:srgbClr val="E2388C"/>
                          </a:solidFill>
                          <a:latin typeface="Lucida Sans Unicode" panose="020B0602030504020204" pitchFamily="34" charset="0"/>
                          <a:cs typeface="Lucida Sans Unicode" panose="020B0602030504020204" pitchFamily="34" charset="0"/>
                        </a:rPr>
                        <a:t>○</a:t>
                      </a:r>
                      <a:endParaRPr lang="en-GB" sz="2400" dirty="0">
                        <a:solidFill>
                          <a:srgbClr val="E2388C"/>
                        </a:solidFill>
                      </a:endParaRPr>
                    </a:p>
                  </a:txBody>
                  <a:tcPr marL="0" marR="0" marT="0" marB="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2400" dirty="0">
                          <a:solidFill>
                            <a:srgbClr val="E2388C"/>
                          </a:solidFill>
                          <a:latin typeface="Lucida Sans Unicode" panose="020B0602030504020204" pitchFamily="34" charset="0"/>
                          <a:cs typeface="Lucida Sans Unicode" panose="020B0602030504020204" pitchFamily="34" charset="0"/>
                        </a:rPr>
                        <a:t>●</a:t>
                      </a:r>
                      <a:endParaRPr lang="en-GB" sz="2400" kern="1200" dirty="0">
                        <a:solidFill>
                          <a:srgbClr val="E2388C"/>
                        </a:solidFill>
                        <a:latin typeface="Lucida Sans Unicode"/>
                        <a:ea typeface="+mn-ea"/>
                        <a:cs typeface="Lucida Sans Unicode"/>
                      </a:endParaRPr>
                    </a:p>
                  </a:txBody>
                  <a:tcPr marL="0" marR="0" marT="0" marB="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2400" dirty="0">
                          <a:solidFill>
                            <a:srgbClr val="E2388C"/>
                          </a:solidFill>
                          <a:latin typeface="Lucida Sans Unicode" panose="020B0602030504020204" pitchFamily="34" charset="0"/>
                          <a:cs typeface="Lucida Sans Unicode" panose="020B0602030504020204" pitchFamily="34" charset="0"/>
                        </a:rPr>
                        <a:t>●</a:t>
                      </a:r>
                      <a:endParaRPr lang="en-GB" sz="2400" kern="1200" dirty="0">
                        <a:solidFill>
                          <a:srgbClr val="E2388C"/>
                        </a:solidFill>
                        <a:latin typeface="Lucida Sans Unicode"/>
                        <a:ea typeface="+mn-ea"/>
                        <a:cs typeface="Lucida Sans Unicode"/>
                      </a:endParaRPr>
                    </a:p>
                  </a:txBody>
                  <a:tcPr marL="0" marR="0" marT="0" marB="0" anchor="ctr"/>
                </a:tc>
                <a:tc>
                  <a:txBody>
                    <a:bodyPr/>
                    <a:lstStyle/>
                    <a:p>
                      <a:r>
                        <a:rPr lang="en-GB" sz="1200" dirty="0">
                          <a:solidFill>
                            <a:srgbClr val="E2388C"/>
                          </a:solidFill>
                        </a:rPr>
                        <a:t>SEL</a:t>
                      </a:r>
                    </a:p>
                  </a:txBody>
                  <a:tcPr anchor="ctr"/>
                </a:tc>
                <a:extLst>
                  <a:ext uri="{0D108BD9-81ED-4DB2-BD59-A6C34878D82A}">
                    <a16:rowId xmlns:a16="http://schemas.microsoft.com/office/drawing/2014/main" val="3320006534"/>
                  </a:ext>
                </a:extLst>
              </a:tr>
            </a:tbl>
          </a:graphicData>
        </a:graphic>
      </p:graphicFrame>
      <p:sp>
        <p:nvSpPr>
          <p:cNvPr id="8" name="Text Placeholder 2">
            <a:extLst>
              <a:ext uri="{FF2B5EF4-FFF2-40B4-BE49-F238E27FC236}">
                <a16:creationId xmlns:a16="http://schemas.microsoft.com/office/drawing/2014/main" id="{F168FA7F-5928-4D01-A2C1-B2E289C43D47}"/>
              </a:ext>
            </a:extLst>
          </p:cNvPr>
          <p:cNvSpPr txBox="1">
            <a:spLocks/>
          </p:cNvSpPr>
          <p:nvPr/>
        </p:nvSpPr>
        <p:spPr>
          <a:xfrm>
            <a:off x="337854" y="1447294"/>
            <a:ext cx="10580349" cy="744538"/>
          </a:xfrm>
          <a:prstGeom prst="rect">
            <a:avLst/>
          </a:prstGeom>
        </p:spPr>
        <p:txBody>
          <a:bodyPr vert="horz" lIns="91440" tIns="45720" rIns="91440" bIns="45720" rtlCol="0" anchor="ctr">
            <a:normAutofit fontScale="77500" lnSpcReduction="20000"/>
          </a:bodyPr>
          <a:lstStyle>
            <a:lvl1pPr marL="0" indent="0" algn="l" defTabSz="914400" rtl="0" eaLnBrk="1" latinLnBrk="0" hangingPunct="1">
              <a:lnSpc>
                <a:spcPct val="90000"/>
              </a:lnSpc>
              <a:spcBef>
                <a:spcPts val="0"/>
              </a:spcBef>
              <a:spcAft>
                <a:spcPts val="1200"/>
              </a:spcAft>
              <a:buFont typeface="Arial"/>
              <a:buNone/>
              <a:defRPr sz="2800" b="1" i="0" kern="1200">
                <a:solidFill>
                  <a:schemeClr val="tx1"/>
                </a:solidFill>
                <a:latin typeface="+mn-lt"/>
                <a:ea typeface="+mn-ea"/>
                <a:cs typeface="Poppins" pitchFamily="2" charset="77"/>
              </a:defRPr>
            </a:lvl1pPr>
            <a:lvl2pPr marL="4763" indent="0" algn="l" defTabSz="914400" rtl="0" eaLnBrk="1" latinLnBrk="0" hangingPunct="1">
              <a:lnSpc>
                <a:spcPct val="90000"/>
              </a:lnSpc>
              <a:spcBef>
                <a:spcPts val="500"/>
              </a:spcBef>
              <a:buFont typeface="Arial"/>
              <a:buNone/>
              <a:tabLst/>
              <a:defRPr sz="1400" b="0" i="0" kern="1200">
                <a:solidFill>
                  <a:schemeClr val="bg2"/>
                </a:solidFill>
                <a:latin typeface="Poppins" pitchFamily="2" charset="77"/>
                <a:ea typeface="+mn-ea"/>
                <a:cs typeface="Poppins" pitchFamily="2" charset="77"/>
              </a:defRPr>
            </a:lvl2pPr>
            <a:lvl3pPr marL="4763" indent="0" algn="l" defTabSz="914400" rtl="0" eaLnBrk="1" latinLnBrk="0" hangingPunct="1">
              <a:lnSpc>
                <a:spcPct val="90000"/>
              </a:lnSpc>
              <a:spcBef>
                <a:spcPts val="500"/>
              </a:spcBef>
              <a:buFont typeface="Arial"/>
              <a:buNone/>
              <a:tabLst/>
              <a:defRPr sz="1400" b="0" i="0" kern="1200">
                <a:solidFill>
                  <a:schemeClr val="tx1"/>
                </a:solidFill>
                <a:latin typeface="Poppins" pitchFamily="2" charset="77"/>
                <a:ea typeface="+mn-ea"/>
                <a:cs typeface="Poppins" pitchFamily="2" charset="77"/>
              </a:defRPr>
            </a:lvl3pPr>
            <a:lvl4pPr marL="4763" indent="0" algn="l" defTabSz="914400" rtl="0" eaLnBrk="1" latinLnBrk="0" hangingPunct="1">
              <a:lnSpc>
                <a:spcPct val="90000"/>
              </a:lnSpc>
              <a:spcBef>
                <a:spcPts val="500"/>
              </a:spcBef>
              <a:buFont typeface="Arial"/>
              <a:buNone/>
              <a:tabLst/>
              <a:defRPr sz="1400" b="0" i="0" kern="1200">
                <a:solidFill>
                  <a:schemeClr val="tx1"/>
                </a:solidFill>
                <a:latin typeface="Poppins" pitchFamily="2" charset="77"/>
                <a:ea typeface="+mn-ea"/>
                <a:cs typeface="Poppins" pitchFamily="2" charset="77"/>
              </a:defRPr>
            </a:lvl4pPr>
            <a:lvl5pPr marL="179388" indent="-174625" algn="l" defTabSz="914400" rtl="0" eaLnBrk="1" latinLnBrk="0" hangingPunct="1">
              <a:lnSpc>
                <a:spcPct val="90000"/>
              </a:lnSpc>
              <a:spcBef>
                <a:spcPts val="500"/>
              </a:spcBef>
              <a:buClr>
                <a:schemeClr val="accent4"/>
              </a:buClr>
              <a:buFont typeface="Arial" panose="020B0604020202020204" pitchFamily="34" charset="0"/>
              <a:buChar char="•"/>
              <a:tabLst/>
              <a:defRPr sz="1400" b="0" i="0" kern="1200">
                <a:solidFill>
                  <a:schemeClr val="tx1"/>
                </a:solidFill>
                <a:latin typeface="Poppins" pitchFamily="2" charset="77"/>
                <a:ea typeface="+mn-ea"/>
                <a:cs typeface="Poppins" pitchFamily="2" charset="77"/>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algn="r"/>
            <a:r>
              <a:rPr lang="en-GB" dirty="0"/>
              <a:t>“The future is already here – it's just not evenly distributed.”</a:t>
            </a:r>
          </a:p>
          <a:p>
            <a:pPr algn="r"/>
            <a:r>
              <a:rPr lang="en-GB" dirty="0"/>
              <a:t>William Gibson</a:t>
            </a:r>
          </a:p>
        </p:txBody>
      </p:sp>
      <p:sp>
        <p:nvSpPr>
          <p:cNvPr id="11" name="Rectangle 10">
            <a:extLst>
              <a:ext uri="{FF2B5EF4-FFF2-40B4-BE49-F238E27FC236}">
                <a16:creationId xmlns:a16="http://schemas.microsoft.com/office/drawing/2014/main" id="{CF6D7946-24EC-4498-98EF-0B8E873A87E1}"/>
              </a:ext>
            </a:extLst>
          </p:cNvPr>
          <p:cNvSpPr/>
          <p:nvPr/>
        </p:nvSpPr>
        <p:spPr>
          <a:xfrm>
            <a:off x="10917922" y="0"/>
            <a:ext cx="1274077" cy="335908"/>
          </a:xfrm>
          <a:prstGeom prst="rect">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rIns="72000" rtlCol="0" anchor="ctr"/>
          <a:lstStyle/>
          <a:p>
            <a:pPr algn="ctr"/>
            <a:r>
              <a:rPr lang="en-GB" sz="1400" dirty="0"/>
              <a:t>Case studies</a:t>
            </a:r>
          </a:p>
        </p:txBody>
      </p:sp>
    </p:spTree>
    <p:extLst>
      <p:ext uri="{BB962C8B-B14F-4D97-AF65-F5344CB8AC3E}">
        <p14:creationId xmlns:p14="http://schemas.microsoft.com/office/powerpoint/2010/main" val="1088301010"/>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9AE6E077-1DF3-48BC-8928-7E5CE940A3D4}"/>
              </a:ext>
            </a:extLst>
          </p:cNvPr>
          <p:cNvSpPr>
            <a:spLocks noGrp="1"/>
          </p:cNvSpPr>
          <p:nvPr>
            <p:ph type="body" sz="quarter" idx="18"/>
          </p:nvPr>
        </p:nvSpPr>
        <p:spPr/>
        <p:txBody>
          <a:bodyPr>
            <a:normAutofit fontScale="92500" lnSpcReduction="10000"/>
          </a:bodyPr>
          <a:lstStyle/>
          <a:p>
            <a:r>
              <a:rPr lang="en-GB" dirty="0">
                <a:solidFill>
                  <a:schemeClr val="bg2"/>
                </a:solidFill>
              </a:rPr>
              <a:t>In practice: </a:t>
            </a:r>
            <a:r>
              <a:rPr lang="en-GB" dirty="0"/>
              <a:t>Working together on the London vaccination programme to address inequalities and improve uptake</a:t>
            </a:r>
          </a:p>
        </p:txBody>
      </p:sp>
      <p:sp>
        <p:nvSpPr>
          <p:cNvPr id="6" name="TextBox 5">
            <a:extLst>
              <a:ext uri="{FF2B5EF4-FFF2-40B4-BE49-F238E27FC236}">
                <a16:creationId xmlns:a16="http://schemas.microsoft.com/office/drawing/2014/main" id="{3186EB7E-8DA3-40CC-BECA-B7CB71DF5555}"/>
              </a:ext>
            </a:extLst>
          </p:cNvPr>
          <p:cNvSpPr txBox="1"/>
          <p:nvPr/>
        </p:nvSpPr>
        <p:spPr>
          <a:xfrm>
            <a:off x="337853" y="3255455"/>
            <a:ext cx="5482847" cy="307777"/>
          </a:xfrm>
          <a:prstGeom prst="rect">
            <a:avLst/>
          </a:prstGeom>
          <a:noFill/>
        </p:spPr>
        <p:txBody>
          <a:bodyPr wrap="square">
            <a:spAutoFit/>
          </a:bodyPr>
          <a:lstStyle/>
          <a:p>
            <a:r>
              <a:rPr lang="en-GB" sz="1400" b="1" dirty="0">
                <a:solidFill>
                  <a:srgbClr val="002060"/>
                </a:solidFill>
                <a:latin typeface="+mj-lt"/>
                <a:cs typeface="Arial" panose="020B0604020202020204" pitchFamily="34" charset="0"/>
              </a:rPr>
              <a:t>Principles</a:t>
            </a:r>
          </a:p>
        </p:txBody>
      </p:sp>
      <p:sp>
        <p:nvSpPr>
          <p:cNvPr id="38" name="Rectangle: Rounded Corners 37">
            <a:extLst>
              <a:ext uri="{FF2B5EF4-FFF2-40B4-BE49-F238E27FC236}">
                <a16:creationId xmlns:a16="http://schemas.microsoft.com/office/drawing/2014/main" id="{BB46896F-DF15-45C1-B7A4-BA9F8B189B0A}"/>
              </a:ext>
            </a:extLst>
          </p:cNvPr>
          <p:cNvSpPr/>
          <p:nvPr/>
        </p:nvSpPr>
        <p:spPr>
          <a:xfrm>
            <a:off x="5883770" y="1647105"/>
            <a:ext cx="6106226" cy="493555"/>
          </a:xfrm>
          <a:prstGeom prst="roundRect">
            <a:avLst>
              <a:gd name="adj" fmla="val 21784"/>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lIns="0" rIns="72000" rtlCol="0" anchor="ctr"/>
          <a:lstStyle/>
          <a:p>
            <a:pPr marL="144000" lvl="1" defTabSz="533400">
              <a:lnSpc>
                <a:spcPts val="1400"/>
              </a:lnSpc>
              <a:spcBef>
                <a:spcPct val="0"/>
              </a:spcBef>
              <a:spcAft>
                <a:spcPct val="35000"/>
              </a:spcAft>
            </a:pPr>
            <a:r>
              <a:rPr lang="en-GB" sz="1050" dirty="0">
                <a:latin typeface="+mj-lt"/>
                <a:cs typeface="Arial" panose="020B0604020202020204" pitchFamily="34" charset="0"/>
              </a:rPr>
              <a:t>Data and intelligence informed identification of vaccination sites, including faith settings and community venues – wherever people felt most comfortable.</a:t>
            </a:r>
          </a:p>
        </p:txBody>
      </p:sp>
      <p:sp>
        <p:nvSpPr>
          <p:cNvPr id="39" name="Rectangle: Rounded Corners 38">
            <a:extLst>
              <a:ext uri="{FF2B5EF4-FFF2-40B4-BE49-F238E27FC236}">
                <a16:creationId xmlns:a16="http://schemas.microsoft.com/office/drawing/2014/main" id="{36C648CE-F74B-4DB3-95D6-085E76172E2D}"/>
              </a:ext>
            </a:extLst>
          </p:cNvPr>
          <p:cNvSpPr/>
          <p:nvPr/>
        </p:nvSpPr>
        <p:spPr>
          <a:xfrm>
            <a:off x="5883486" y="2177672"/>
            <a:ext cx="6106510" cy="495208"/>
          </a:xfrm>
          <a:prstGeom prst="roundRect">
            <a:avLst>
              <a:gd name="adj" fmla="val 21784"/>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lIns="0" rIns="72000" rtlCol="0" anchor="ctr"/>
          <a:lstStyle/>
          <a:p>
            <a:pPr marL="144000" lvl="1" defTabSz="533400">
              <a:lnSpc>
                <a:spcPts val="1400"/>
              </a:lnSpc>
              <a:spcBef>
                <a:spcPct val="0"/>
              </a:spcBef>
              <a:spcAft>
                <a:spcPct val="35000"/>
              </a:spcAft>
            </a:pPr>
            <a:r>
              <a:rPr lang="en-GB" sz="1050" dirty="0">
                <a:solidFill>
                  <a:schemeClr val="bg1"/>
                </a:solidFill>
                <a:latin typeface="+mj-lt"/>
                <a:cs typeface="Arial" panose="020B0604020202020204" pitchFamily="34" charset="0"/>
              </a:rPr>
              <a:t>There was a reduction in the proportion of Londoners who reported vaccine hesitancy from 13% in February 2021 to 7% in June 2021 </a:t>
            </a:r>
            <a:r>
              <a:rPr lang="en-GB" sz="1050" i="1" dirty="0">
                <a:solidFill>
                  <a:schemeClr val="bg1"/>
                </a:solidFill>
                <a:latin typeface="+mj-lt"/>
                <a:cs typeface="Arial" panose="020B0604020202020204" pitchFamily="34" charset="0"/>
              </a:rPr>
              <a:t>(</a:t>
            </a:r>
            <a:r>
              <a:rPr lang="en-GB" sz="1050" i="1" dirty="0">
                <a:solidFill>
                  <a:schemeClr val="bg1"/>
                </a:solidFill>
                <a:latin typeface="+mj-lt"/>
                <a:cs typeface="Arial" panose="020B0604020202020204" pitchFamily="34" charset="0"/>
                <a:hlinkClick r:id="rId3">
                  <a:extLst>
                    <a:ext uri="{A12FA001-AC4F-418D-AE19-62706E023703}">
                      <ahyp:hlinkClr xmlns:ahyp="http://schemas.microsoft.com/office/drawing/2018/hyperlinkcolor" val="tx"/>
                    </a:ext>
                  </a:extLst>
                </a:hlinkClick>
              </a:rPr>
              <a:t>ONS</a:t>
            </a:r>
            <a:r>
              <a:rPr lang="en-GB" sz="1050" i="1" dirty="0">
                <a:solidFill>
                  <a:schemeClr val="bg1"/>
                </a:solidFill>
                <a:latin typeface="+mj-lt"/>
                <a:cs typeface="Arial" panose="020B0604020202020204" pitchFamily="34" charset="0"/>
              </a:rPr>
              <a:t>)</a:t>
            </a:r>
            <a:r>
              <a:rPr lang="en-GB" sz="1050" dirty="0">
                <a:solidFill>
                  <a:schemeClr val="bg1"/>
                </a:solidFill>
                <a:latin typeface="+mj-lt"/>
                <a:cs typeface="Arial" panose="020B0604020202020204" pitchFamily="34" charset="0"/>
              </a:rPr>
              <a:t>.</a:t>
            </a:r>
            <a:endParaRPr lang="en-GB" sz="1050" dirty="0">
              <a:solidFill>
                <a:schemeClr val="bg1"/>
              </a:solidFill>
              <a:highlight>
                <a:srgbClr val="FFFF00"/>
              </a:highlight>
              <a:latin typeface="+mj-lt"/>
              <a:cs typeface="Arial" panose="020B0604020202020204" pitchFamily="34" charset="0"/>
            </a:endParaRPr>
          </a:p>
        </p:txBody>
      </p:sp>
      <p:sp>
        <p:nvSpPr>
          <p:cNvPr id="44" name="TextBox 43">
            <a:extLst>
              <a:ext uri="{FF2B5EF4-FFF2-40B4-BE49-F238E27FC236}">
                <a16:creationId xmlns:a16="http://schemas.microsoft.com/office/drawing/2014/main" id="{895D3832-C658-466E-8027-E2CAEEEC0CBA}"/>
              </a:ext>
            </a:extLst>
          </p:cNvPr>
          <p:cNvSpPr txBox="1"/>
          <p:nvPr/>
        </p:nvSpPr>
        <p:spPr>
          <a:xfrm>
            <a:off x="5898475" y="1340417"/>
            <a:ext cx="6091805" cy="307777"/>
          </a:xfrm>
          <a:prstGeom prst="rect">
            <a:avLst/>
          </a:prstGeom>
          <a:noFill/>
        </p:spPr>
        <p:txBody>
          <a:bodyPr wrap="square">
            <a:spAutoFit/>
          </a:bodyPr>
          <a:lstStyle/>
          <a:p>
            <a:r>
              <a:rPr lang="en-GB" sz="1400" b="1" dirty="0">
                <a:solidFill>
                  <a:srgbClr val="002060"/>
                </a:solidFill>
                <a:latin typeface="+mj-lt"/>
                <a:cs typeface="Arial" panose="020B0604020202020204" pitchFamily="34" charset="0"/>
              </a:rPr>
              <a:t>Impact</a:t>
            </a:r>
          </a:p>
        </p:txBody>
      </p:sp>
      <p:sp>
        <p:nvSpPr>
          <p:cNvPr id="46" name="Rectangle: Rounded Corners 45">
            <a:extLst>
              <a:ext uri="{FF2B5EF4-FFF2-40B4-BE49-F238E27FC236}">
                <a16:creationId xmlns:a16="http://schemas.microsoft.com/office/drawing/2014/main" id="{DCD96824-C66F-422D-85CC-0CF7C411030A}"/>
              </a:ext>
            </a:extLst>
          </p:cNvPr>
          <p:cNvSpPr/>
          <p:nvPr/>
        </p:nvSpPr>
        <p:spPr>
          <a:xfrm>
            <a:off x="337854" y="3237351"/>
            <a:ext cx="5326345" cy="3269982"/>
          </a:xfrm>
          <a:prstGeom prst="roundRect">
            <a:avLst>
              <a:gd name="adj" fmla="val 3922"/>
            </a:avLst>
          </a:prstGeom>
          <a:noFill/>
          <a:ln w="3810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lIns="72000" rIns="72000" rtlCol="0" anchor="ctr"/>
          <a:lstStyle/>
          <a:p>
            <a:pPr algn="ctr"/>
            <a:endParaRPr lang="en-GB" sz="1400" dirty="0"/>
          </a:p>
        </p:txBody>
      </p:sp>
      <p:sp>
        <p:nvSpPr>
          <p:cNvPr id="60" name="Round Diagonal Corner of Rectangle 2">
            <a:extLst>
              <a:ext uri="{FF2B5EF4-FFF2-40B4-BE49-F238E27FC236}">
                <a16:creationId xmlns:a16="http://schemas.microsoft.com/office/drawing/2014/main" id="{D9764256-480A-4B83-A824-D809AA32C761}"/>
              </a:ext>
            </a:extLst>
          </p:cNvPr>
          <p:cNvSpPr/>
          <p:nvPr/>
        </p:nvSpPr>
        <p:spPr>
          <a:xfrm>
            <a:off x="337853" y="1662852"/>
            <a:ext cx="5302637" cy="1469723"/>
          </a:xfrm>
          <a:prstGeom prst="round2DiagRect">
            <a:avLst>
              <a:gd name="adj1" fmla="val 0"/>
              <a:gd name="adj2" fmla="val 0"/>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GB" sz="1100" dirty="0">
                <a:solidFill>
                  <a:sysClr val="windowText" lastClr="000000"/>
                </a:solidFill>
              </a:rPr>
              <a:t>2020 saw the start of the largest inoculation programme in English history. However, whilst at time of writing more than 45 million individuals have received at least one dose of a coronavirus vaccine, uptake in the first few months varied, and was considerably lower among minority ethnic groups and individuals living in deprived areas. By late February 2021, across England just 60% of black people aged 70 or over had been vaccinated, compared to 75% of South Asians and 90% of the White population </a:t>
            </a:r>
            <a:r>
              <a:rPr lang="en-GB" sz="1100" i="1" dirty="0">
                <a:solidFill>
                  <a:sysClr val="windowText" lastClr="000000"/>
                </a:solidFill>
              </a:rPr>
              <a:t>(</a:t>
            </a:r>
            <a:r>
              <a:rPr lang="en-GB" sz="1100" i="1" dirty="0">
                <a:solidFill>
                  <a:schemeClr val="tx1"/>
                </a:solidFill>
                <a:hlinkClick r:id="rId4">
                  <a:extLst>
                    <a:ext uri="{A12FA001-AC4F-418D-AE19-62706E023703}">
                      <ahyp:hlinkClr xmlns:ahyp="http://schemas.microsoft.com/office/drawing/2018/hyperlinkcolor" val="tx"/>
                    </a:ext>
                  </a:extLst>
                </a:hlinkClick>
              </a:rPr>
              <a:t>OpenSAFELY</a:t>
            </a:r>
            <a:r>
              <a:rPr lang="en-GB" sz="1100" i="1" dirty="0">
                <a:solidFill>
                  <a:sysClr val="windowText" lastClr="000000"/>
                </a:solidFill>
              </a:rPr>
              <a:t>).  </a:t>
            </a:r>
            <a:r>
              <a:rPr lang="en-GB" sz="1100" dirty="0">
                <a:solidFill>
                  <a:sysClr val="windowText" lastClr="000000"/>
                </a:solidFill>
              </a:rPr>
              <a:t>It was clear that a different approach was needed in these communities.</a:t>
            </a:r>
          </a:p>
        </p:txBody>
      </p:sp>
      <p:sp>
        <p:nvSpPr>
          <p:cNvPr id="43" name="TextBox 42">
            <a:extLst>
              <a:ext uri="{FF2B5EF4-FFF2-40B4-BE49-F238E27FC236}">
                <a16:creationId xmlns:a16="http://schemas.microsoft.com/office/drawing/2014/main" id="{298B17C9-4519-4C4E-8E59-1DDDD81B98AF}"/>
              </a:ext>
            </a:extLst>
          </p:cNvPr>
          <p:cNvSpPr txBox="1"/>
          <p:nvPr/>
        </p:nvSpPr>
        <p:spPr>
          <a:xfrm>
            <a:off x="337854" y="1358725"/>
            <a:ext cx="5390626" cy="307777"/>
          </a:xfrm>
          <a:prstGeom prst="rect">
            <a:avLst/>
          </a:prstGeom>
          <a:noFill/>
        </p:spPr>
        <p:txBody>
          <a:bodyPr wrap="square">
            <a:spAutoFit/>
          </a:bodyPr>
          <a:lstStyle/>
          <a:p>
            <a:r>
              <a:rPr lang="en-GB" sz="1400" b="1" dirty="0">
                <a:solidFill>
                  <a:srgbClr val="002060"/>
                </a:solidFill>
                <a:latin typeface="+mj-lt"/>
                <a:cs typeface="Arial" panose="020B0604020202020204" pitchFamily="34" charset="0"/>
              </a:rPr>
              <a:t>Context</a:t>
            </a:r>
          </a:p>
        </p:txBody>
      </p:sp>
      <p:sp>
        <p:nvSpPr>
          <p:cNvPr id="100" name="Rectangle 99">
            <a:extLst>
              <a:ext uri="{FF2B5EF4-FFF2-40B4-BE49-F238E27FC236}">
                <a16:creationId xmlns:a16="http://schemas.microsoft.com/office/drawing/2014/main" id="{CC60D731-DDE2-40CC-A189-9DB81C7DFA7E}"/>
              </a:ext>
            </a:extLst>
          </p:cNvPr>
          <p:cNvSpPr/>
          <p:nvPr/>
        </p:nvSpPr>
        <p:spPr>
          <a:xfrm>
            <a:off x="10917922" y="0"/>
            <a:ext cx="1274077" cy="335908"/>
          </a:xfrm>
          <a:prstGeom prst="rect">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rIns="72000" rtlCol="0" anchor="ctr"/>
          <a:lstStyle/>
          <a:p>
            <a:pPr algn="ctr"/>
            <a:r>
              <a:rPr lang="en-GB" sz="1400" dirty="0"/>
              <a:t>Case studies</a:t>
            </a:r>
          </a:p>
        </p:txBody>
      </p:sp>
      <p:sp>
        <p:nvSpPr>
          <p:cNvPr id="41" name="TextBox 40">
            <a:extLst>
              <a:ext uri="{FF2B5EF4-FFF2-40B4-BE49-F238E27FC236}">
                <a16:creationId xmlns:a16="http://schemas.microsoft.com/office/drawing/2014/main" id="{5D028823-88B1-4910-A771-012D8D46B9A6}"/>
              </a:ext>
            </a:extLst>
          </p:cNvPr>
          <p:cNvSpPr txBox="1"/>
          <p:nvPr/>
        </p:nvSpPr>
        <p:spPr>
          <a:xfrm>
            <a:off x="5843825" y="3429700"/>
            <a:ext cx="6146171" cy="307777"/>
          </a:xfrm>
          <a:prstGeom prst="rect">
            <a:avLst/>
          </a:prstGeom>
          <a:noFill/>
        </p:spPr>
        <p:txBody>
          <a:bodyPr wrap="square">
            <a:spAutoFit/>
          </a:bodyPr>
          <a:lstStyle/>
          <a:p>
            <a:r>
              <a:rPr lang="en-GB" sz="1400" b="1" dirty="0">
                <a:solidFill>
                  <a:srgbClr val="002060"/>
                </a:solidFill>
                <a:latin typeface="+mj-lt"/>
                <a:cs typeface="Arial" panose="020B0604020202020204" pitchFamily="34" charset="0"/>
              </a:rPr>
              <a:t>Tackling vaccine hesitancy and inequalities: An overarching London approach</a:t>
            </a:r>
          </a:p>
        </p:txBody>
      </p:sp>
      <p:pic>
        <p:nvPicPr>
          <p:cNvPr id="42" name="Picture 41">
            <a:extLst>
              <a:ext uri="{FF2B5EF4-FFF2-40B4-BE49-F238E27FC236}">
                <a16:creationId xmlns:a16="http://schemas.microsoft.com/office/drawing/2014/main" id="{EB310997-3A14-44C5-8718-44F91DBEA8FB}"/>
              </a:ext>
            </a:extLst>
          </p:cNvPr>
          <p:cNvPicPr>
            <a:picLocks noChangeAspect="1"/>
          </p:cNvPicPr>
          <p:nvPr/>
        </p:nvPicPr>
        <p:blipFill>
          <a:blip r:embed="rId5"/>
          <a:stretch>
            <a:fillRect/>
          </a:stretch>
        </p:blipFill>
        <p:spPr>
          <a:xfrm>
            <a:off x="5843825" y="3714696"/>
            <a:ext cx="6091805" cy="2957616"/>
          </a:xfrm>
          <a:prstGeom prst="rect">
            <a:avLst/>
          </a:prstGeom>
        </p:spPr>
      </p:pic>
      <p:pic>
        <p:nvPicPr>
          <p:cNvPr id="53" name="Graphic 52" descr="Cheers with solid fill">
            <a:extLst>
              <a:ext uri="{FF2B5EF4-FFF2-40B4-BE49-F238E27FC236}">
                <a16:creationId xmlns:a16="http://schemas.microsoft.com/office/drawing/2014/main" id="{D0BD08AB-3D08-4D2B-8502-07EC3E4AEDBD}"/>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503233" y="3594536"/>
            <a:ext cx="396000" cy="396000"/>
          </a:xfrm>
          <a:prstGeom prst="rect">
            <a:avLst/>
          </a:prstGeom>
        </p:spPr>
      </p:pic>
      <p:pic>
        <p:nvPicPr>
          <p:cNvPr id="54" name="Graphic 53" descr="Bullseye">
            <a:extLst>
              <a:ext uri="{FF2B5EF4-FFF2-40B4-BE49-F238E27FC236}">
                <a16:creationId xmlns:a16="http://schemas.microsoft.com/office/drawing/2014/main" id="{DB9AE9A9-CC6E-4945-9274-2CA9E768447D}"/>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494355" y="5511381"/>
            <a:ext cx="396000" cy="396000"/>
          </a:xfrm>
          <a:prstGeom prst="rect">
            <a:avLst/>
          </a:prstGeom>
        </p:spPr>
      </p:pic>
      <p:sp>
        <p:nvSpPr>
          <p:cNvPr id="55" name="TextBox 54">
            <a:extLst>
              <a:ext uri="{FF2B5EF4-FFF2-40B4-BE49-F238E27FC236}">
                <a16:creationId xmlns:a16="http://schemas.microsoft.com/office/drawing/2014/main" id="{E4D3AEE8-2CFC-4B4F-A8D1-951B07258930}"/>
              </a:ext>
            </a:extLst>
          </p:cNvPr>
          <p:cNvSpPr txBox="1"/>
          <p:nvPr/>
        </p:nvSpPr>
        <p:spPr>
          <a:xfrm>
            <a:off x="975149" y="5991758"/>
            <a:ext cx="4584753" cy="415498"/>
          </a:xfrm>
          <a:prstGeom prst="rect">
            <a:avLst/>
          </a:prstGeom>
          <a:noFill/>
        </p:spPr>
        <p:txBody>
          <a:bodyPr wrap="square">
            <a:spAutoFit/>
          </a:bodyPr>
          <a:lstStyle/>
          <a:p>
            <a:pPr defTabSz="914400">
              <a:defRPr/>
            </a:pPr>
            <a:r>
              <a:rPr lang="en-GB" sz="1050" dirty="0">
                <a:solidFill>
                  <a:srgbClr val="002060"/>
                </a:solidFill>
                <a:latin typeface="+mj-lt"/>
                <a:cs typeface="Arial" panose="020B0604020202020204" pitchFamily="34" charset="0"/>
              </a:rPr>
              <a:t>Use of </a:t>
            </a:r>
            <a:r>
              <a:rPr lang="en-GB" sz="1050" b="1" dirty="0">
                <a:solidFill>
                  <a:schemeClr val="bg2"/>
                </a:solidFill>
                <a:latin typeface="+mj-lt"/>
                <a:cs typeface="Arial" panose="020B0604020202020204" pitchFamily="34" charset="0"/>
              </a:rPr>
              <a:t>integrated impact assessments </a:t>
            </a:r>
            <a:r>
              <a:rPr lang="en-GB" sz="1050" dirty="0">
                <a:solidFill>
                  <a:srgbClr val="002060"/>
                </a:solidFill>
                <a:latin typeface="+mj-lt"/>
                <a:cs typeface="Arial" panose="020B0604020202020204" pitchFamily="34" charset="0"/>
              </a:rPr>
              <a:t>at borough level to inform longer-term and wider system recommendations.</a:t>
            </a:r>
          </a:p>
        </p:txBody>
      </p:sp>
      <p:sp>
        <p:nvSpPr>
          <p:cNvPr id="56" name="TextBox 55">
            <a:extLst>
              <a:ext uri="{FF2B5EF4-FFF2-40B4-BE49-F238E27FC236}">
                <a16:creationId xmlns:a16="http://schemas.microsoft.com/office/drawing/2014/main" id="{3C85D911-EA68-47A5-9E88-F671E2FDA9ED}"/>
              </a:ext>
            </a:extLst>
          </p:cNvPr>
          <p:cNvSpPr txBox="1"/>
          <p:nvPr/>
        </p:nvSpPr>
        <p:spPr>
          <a:xfrm>
            <a:off x="975149" y="3498950"/>
            <a:ext cx="4665342" cy="577081"/>
          </a:xfrm>
          <a:prstGeom prst="rect">
            <a:avLst/>
          </a:prstGeom>
          <a:noFill/>
        </p:spPr>
        <p:txBody>
          <a:bodyPr wrap="square">
            <a:spAutoFit/>
          </a:bodyPr>
          <a:lstStyle/>
          <a:p>
            <a:pPr defTabSz="914400">
              <a:defRPr/>
            </a:pPr>
            <a:r>
              <a:rPr lang="en-GB" sz="1050" b="1" dirty="0">
                <a:solidFill>
                  <a:schemeClr val="bg2"/>
                </a:solidFill>
                <a:latin typeface="+mj-lt"/>
                <a:cs typeface="Arial" panose="020B0604020202020204" pitchFamily="34" charset="0"/>
              </a:rPr>
              <a:t>Close collaboration </a:t>
            </a:r>
            <a:r>
              <a:rPr lang="en-GB" sz="1050" dirty="0">
                <a:solidFill>
                  <a:srgbClr val="002060"/>
                </a:solidFill>
                <a:latin typeface="+mj-lt"/>
                <a:cs typeface="Arial" panose="020B0604020202020204" pitchFamily="34" charset="0"/>
              </a:rPr>
              <a:t>across councils and local partners, supported by local multi-agency vaccination strategies, with </a:t>
            </a:r>
            <a:r>
              <a:rPr lang="en-GB" sz="1050" b="1" dirty="0">
                <a:solidFill>
                  <a:schemeClr val="bg2"/>
                </a:solidFill>
                <a:latin typeface="+mj-lt"/>
                <a:cs typeface="Arial" panose="020B0604020202020204" pitchFamily="34" charset="0"/>
              </a:rPr>
              <a:t>inequalities and equity as cross-cutting priorities</a:t>
            </a:r>
            <a:r>
              <a:rPr lang="en-GB" sz="1050" dirty="0">
                <a:solidFill>
                  <a:srgbClr val="002060"/>
                </a:solidFill>
                <a:latin typeface="+mj-lt"/>
                <a:cs typeface="Arial" panose="020B0604020202020204" pitchFamily="34" charset="0"/>
              </a:rPr>
              <a:t>, and close cooperation with national and regional partners.</a:t>
            </a:r>
          </a:p>
        </p:txBody>
      </p:sp>
      <p:pic>
        <p:nvPicPr>
          <p:cNvPr id="57" name="Graphic 56" descr="Statistics outline">
            <a:extLst>
              <a:ext uri="{FF2B5EF4-FFF2-40B4-BE49-F238E27FC236}">
                <a16:creationId xmlns:a16="http://schemas.microsoft.com/office/drawing/2014/main" id="{3990743B-ECD6-4CBE-88E8-AEC1DA95BDF9}"/>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a:off x="512111" y="4076527"/>
            <a:ext cx="396000" cy="396000"/>
          </a:xfrm>
          <a:prstGeom prst="rect">
            <a:avLst/>
          </a:prstGeom>
        </p:spPr>
      </p:pic>
      <p:sp>
        <p:nvSpPr>
          <p:cNvPr id="58" name="TextBox 57">
            <a:extLst>
              <a:ext uri="{FF2B5EF4-FFF2-40B4-BE49-F238E27FC236}">
                <a16:creationId xmlns:a16="http://schemas.microsoft.com/office/drawing/2014/main" id="{39FAEE5F-03A6-488C-8ACE-A9AAF7B6624B}"/>
              </a:ext>
            </a:extLst>
          </p:cNvPr>
          <p:cNvSpPr txBox="1"/>
          <p:nvPr/>
        </p:nvSpPr>
        <p:spPr>
          <a:xfrm>
            <a:off x="975149" y="4553506"/>
            <a:ext cx="4665341" cy="415498"/>
          </a:xfrm>
          <a:prstGeom prst="rect">
            <a:avLst/>
          </a:prstGeom>
          <a:noFill/>
        </p:spPr>
        <p:txBody>
          <a:bodyPr wrap="square">
            <a:spAutoFit/>
          </a:bodyPr>
          <a:lstStyle/>
          <a:p>
            <a:pPr defTabSz="914400">
              <a:defRPr/>
            </a:pPr>
            <a:r>
              <a:rPr lang="en-GB" sz="1050" b="1" dirty="0">
                <a:solidFill>
                  <a:schemeClr val="bg2"/>
                </a:solidFill>
                <a:latin typeface="+mj-lt"/>
                <a:cs typeface="Arial" panose="020B0604020202020204" pitchFamily="34" charset="0"/>
              </a:rPr>
              <a:t>Evidence-driven approaches </a:t>
            </a:r>
            <a:r>
              <a:rPr lang="en-GB" sz="1050" dirty="0">
                <a:solidFill>
                  <a:srgbClr val="002060"/>
                </a:solidFill>
                <a:latin typeface="+mj-lt"/>
                <a:cs typeface="Arial" panose="020B0604020202020204" pitchFamily="34" charset="0"/>
              </a:rPr>
              <a:t>utilising behavioural science and local engagement with anthropologists to understand underlying causes of hesitancy.</a:t>
            </a:r>
          </a:p>
        </p:txBody>
      </p:sp>
      <p:pic>
        <p:nvPicPr>
          <p:cNvPr id="59" name="Graphic 58" descr="Partial sun with solid fill">
            <a:extLst>
              <a:ext uri="{FF2B5EF4-FFF2-40B4-BE49-F238E27FC236}">
                <a16:creationId xmlns:a16="http://schemas.microsoft.com/office/drawing/2014/main" id="{E6650D27-16DA-4E13-8475-4777C568EB53}"/>
              </a:ext>
            </a:extLst>
          </p:cNvPr>
          <p:cNvPicPr>
            <a:picLocks noChangeAspect="1"/>
          </p:cNvPicPr>
          <p:nvPr/>
        </p:nvPicPr>
        <p:blipFill>
          <a:blip r:embed="rId12">
            <a:extLst>
              <a:ext uri="{96DAC541-7B7A-43D3-8B79-37D633B846F1}">
                <asvg:svgBlip xmlns:asvg="http://schemas.microsoft.com/office/drawing/2016/SVG/main" r:embed="rId13"/>
              </a:ext>
            </a:extLst>
          </a:blip>
          <a:stretch>
            <a:fillRect/>
          </a:stretch>
        </p:blipFill>
        <p:spPr>
          <a:xfrm>
            <a:off x="485477" y="5973321"/>
            <a:ext cx="396000" cy="396000"/>
          </a:xfrm>
          <a:prstGeom prst="rect">
            <a:avLst/>
          </a:prstGeom>
        </p:spPr>
      </p:pic>
      <p:sp>
        <p:nvSpPr>
          <p:cNvPr id="63" name="TextBox 62">
            <a:extLst>
              <a:ext uri="{FF2B5EF4-FFF2-40B4-BE49-F238E27FC236}">
                <a16:creationId xmlns:a16="http://schemas.microsoft.com/office/drawing/2014/main" id="{D824301F-B032-4F19-AF8D-4EC5537A50A6}"/>
              </a:ext>
            </a:extLst>
          </p:cNvPr>
          <p:cNvSpPr txBox="1"/>
          <p:nvPr/>
        </p:nvSpPr>
        <p:spPr>
          <a:xfrm>
            <a:off x="975149" y="5433899"/>
            <a:ext cx="4556365" cy="577081"/>
          </a:xfrm>
          <a:prstGeom prst="rect">
            <a:avLst/>
          </a:prstGeom>
          <a:noFill/>
        </p:spPr>
        <p:txBody>
          <a:bodyPr wrap="square">
            <a:spAutoFit/>
          </a:bodyPr>
          <a:lstStyle>
            <a:defPPr>
              <a:defRPr lang="en-US"/>
            </a:defPPr>
            <a:lvl1pPr defTabSz="914400">
              <a:defRPr sz="1050">
                <a:solidFill>
                  <a:srgbClr val="002060"/>
                </a:solidFill>
                <a:latin typeface="+mj-lt"/>
                <a:cs typeface="Arial" panose="020B0604020202020204" pitchFamily="34" charset="0"/>
              </a:defRPr>
            </a:lvl1pPr>
          </a:lstStyle>
          <a:p>
            <a:r>
              <a:rPr lang="en-GB" b="1" dirty="0">
                <a:solidFill>
                  <a:schemeClr val="bg2"/>
                </a:solidFill>
              </a:rPr>
              <a:t>Multi-agency universal and targeted interventions </a:t>
            </a:r>
            <a:r>
              <a:rPr lang="en-GB" dirty="0"/>
              <a:t>(communication, engagement, geographic allocation of testing and vaccination sites, support around shielding and self-isolation) informed by data and intelligence.</a:t>
            </a:r>
          </a:p>
        </p:txBody>
      </p:sp>
      <p:pic>
        <p:nvPicPr>
          <p:cNvPr id="64" name="Picture 63">
            <a:extLst>
              <a:ext uri="{FF2B5EF4-FFF2-40B4-BE49-F238E27FC236}">
                <a16:creationId xmlns:a16="http://schemas.microsoft.com/office/drawing/2014/main" id="{005602AC-BE90-4C4C-9A18-D7EB4B2FBD80}"/>
              </a:ext>
            </a:extLst>
          </p:cNvPr>
          <p:cNvPicPr>
            <a:picLocks noChangeAspect="1"/>
          </p:cNvPicPr>
          <p:nvPr/>
        </p:nvPicPr>
        <p:blipFill>
          <a:blip r:embed="rId14"/>
          <a:stretch>
            <a:fillRect/>
          </a:stretch>
        </p:blipFill>
        <p:spPr>
          <a:xfrm>
            <a:off x="476599" y="4561843"/>
            <a:ext cx="484000" cy="396000"/>
          </a:xfrm>
          <a:prstGeom prst="rect">
            <a:avLst/>
          </a:prstGeom>
        </p:spPr>
      </p:pic>
      <p:sp>
        <p:nvSpPr>
          <p:cNvPr id="66" name="TextBox 65">
            <a:extLst>
              <a:ext uri="{FF2B5EF4-FFF2-40B4-BE49-F238E27FC236}">
                <a16:creationId xmlns:a16="http://schemas.microsoft.com/office/drawing/2014/main" id="{E2D87EF9-CAF5-4E25-B353-2CAB8909558E}"/>
              </a:ext>
            </a:extLst>
          </p:cNvPr>
          <p:cNvSpPr txBox="1"/>
          <p:nvPr/>
        </p:nvSpPr>
        <p:spPr>
          <a:xfrm>
            <a:off x="975149" y="5003551"/>
            <a:ext cx="4608461" cy="415498"/>
          </a:xfrm>
          <a:prstGeom prst="rect">
            <a:avLst/>
          </a:prstGeom>
          <a:noFill/>
        </p:spPr>
        <p:txBody>
          <a:bodyPr wrap="square">
            <a:spAutoFit/>
          </a:bodyPr>
          <a:lstStyle/>
          <a:p>
            <a:pPr defTabSz="914400">
              <a:defRPr/>
            </a:pPr>
            <a:r>
              <a:rPr lang="en-GB" sz="1050" dirty="0">
                <a:solidFill>
                  <a:srgbClr val="002060"/>
                </a:solidFill>
                <a:latin typeface="+mj-lt"/>
                <a:cs typeface="Arial" panose="020B0604020202020204" pitchFamily="34" charset="0"/>
              </a:rPr>
              <a:t>Funding to each ICS to support </a:t>
            </a:r>
            <a:r>
              <a:rPr lang="en-GB" sz="1050" b="1" dirty="0">
                <a:solidFill>
                  <a:schemeClr val="bg2"/>
                </a:solidFill>
                <a:latin typeface="+mj-lt"/>
                <a:cs typeface="Arial" panose="020B0604020202020204" pitchFamily="34" charset="0"/>
              </a:rPr>
              <a:t>community engagement </a:t>
            </a:r>
            <a:r>
              <a:rPr lang="en-GB" sz="1050" dirty="0">
                <a:solidFill>
                  <a:srgbClr val="002060"/>
                </a:solidFill>
                <a:latin typeface="+mj-lt"/>
                <a:cs typeface="Arial" panose="020B0604020202020204" pitchFamily="34" charset="0"/>
              </a:rPr>
              <a:t>with a specific focus on communities at risk of being “left behind” in vaccine cohorts 1-4.</a:t>
            </a:r>
          </a:p>
        </p:txBody>
      </p:sp>
      <p:sp>
        <p:nvSpPr>
          <p:cNvPr id="67" name="TextBox 66">
            <a:extLst>
              <a:ext uri="{FF2B5EF4-FFF2-40B4-BE49-F238E27FC236}">
                <a16:creationId xmlns:a16="http://schemas.microsoft.com/office/drawing/2014/main" id="{28BC3AF8-465C-4311-AA44-7F817D99F8BE}"/>
              </a:ext>
            </a:extLst>
          </p:cNvPr>
          <p:cNvSpPr txBox="1"/>
          <p:nvPr/>
        </p:nvSpPr>
        <p:spPr>
          <a:xfrm>
            <a:off x="975149" y="4080062"/>
            <a:ext cx="4563744" cy="415498"/>
          </a:xfrm>
          <a:prstGeom prst="rect">
            <a:avLst/>
          </a:prstGeom>
          <a:solidFill>
            <a:schemeClr val="bg1"/>
          </a:solidFill>
        </p:spPr>
        <p:txBody>
          <a:bodyPr wrap="square">
            <a:spAutoFit/>
          </a:bodyPr>
          <a:lstStyle>
            <a:defPPr>
              <a:defRPr lang="en-US"/>
            </a:defPPr>
            <a:lvl1pPr defTabSz="914400">
              <a:defRPr sz="1050">
                <a:solidFill>
                  <a:srgbClr val="002060"/>
                </a:solidFill>
                <a:latin typeface="+mj-lt"/>
                <a:cs typeface="Arial" panose="020B0604020202020204" pitchFamily="34" charset="0"/>
              </a:defRPr>
            </a:lvl1pPr>
          </a:lstStyle>
          <a:p>
            <a:r>
              <a:rPr lang="en-GB" dirty="0"/>
              <a:t>Weekly</a:t>
            </a:r>
            <a:r>
              <a:rPr lang="en-GB" b="1" dirty="0">
                <a:solidFill>
                  <a:schemeClr val="bg2"/>
                </a:solidFill>
              </a:rPr>
              <a:t> data deep-dives </a:t>
            </a:r>
            <a:r>
              <a:rPr lang="en-GB" dirty="0"/>
              <a:t>to identify areas of inequality around infections, vaccine uptake, hospitalisations and deaths. </a:t>
            </a:r>
          </a:p>
        </p:txBody>
      </p:sp>
      <p:pic>
        <p:nvPicPr>
          <p:cNvPr id="68" name="Graphic 67" descr="Hero Male with solid fill">
            <a:extLst>
              <a:ext uri="{FF2B5EF4-FFF2-40B4-BE49-F238E27FC236}">
                <a16:creationId xmlns:a16="http://schemas.microsoft.com/office/drawing/2014/main" id="{4A739827-4FCB-4565-8F66-433ED3065727}"/>
              </a:ext>
            </a:extLst>
          </p:cNvPr>
          <p:cNvPicPr>
            <a:picLocks noChangeAspect="1"/>
          </p:cNvPicPr>
          <p:nvPr/>
        </p:nvPicPr>
        <p:blipFill>
          <a:blip r:embed="rId15">
            <a:extLst>
              <a:ext uri="{96DAC541-7B7A-43D3-8B79-37D633B846F1}">
                <asvg:svgBlip xmlns:asvg="http://schemas.microsoft.com/office/drawing/2016/SVG/main" r:embed="rId16"/>
              </a:ext>
            </a:extLst>
          </a:blip>
          <a:stretch>
            <a:fillRect/>
          </a:stretch>
        </p:blipFill>
        <p:spPr>
          <a:xfrm>
            <a:off x="512111" y="5029929"/>
            <a:ext cx="396000" cy="396000"/>
          </a:xfrm>
          <a:prstGeom prst="rect">
            <a:avLst/>
          </a:prstGeom>
        </p:spPr>
      </p:pic>
      <p:sp>
        <p:nvSpPr>
          <p:cNvPr id="70" name="TextBox 69">
            <a:extLst>
              <a:ext uri="{FF2B5EF4-FFF2-40B4-BE49-F238E27FC236}">
                <a16:creationId xmlns:a16="http://schemas.microsoft.com/office/drawing/2014/main" id="{B250AB5C-5E6A-445B-893B-559D561F038A}"/>
              </a:ext>
            </a:extLst>
          </p:cNvPr>
          <p:cNvSpPr txBox="1"/>
          <p:nvPr/>
        </p:nvSpPr>
        <p:spPr>
          <a:xfrm>
            <a:off x="8724900" y="6661272"/>
            <a:ext cx="3467099" cy="246221"/>
          </a:xfrm>
          <a:prstGeom prst="rect">
            <a:avLst/>
          </a:prstGeom>
          <a:noFill/>
        </p:spPr>
        <p:txBody>
          <a:bodyPr wrap="square">
            <a:spAutoFit/>
          </a:bodyPr>
          <a:lstStyle/>
          <a:p>
            <a:r>
              <a:rPr lang="en-US" sz="1000" i="1" dirty="0"/>
              <a:t>Sources: </a:t>
            </a:r>
            <a:r>
              <a:rPr lang="en-US" sz="1000" i="1" dirty="0">
                <a:hlinkClick r:id="rId17"/>
              </a:rPr>
              <a:t>Ealing COVID-19 outbreak prevention and control plan</a:t>
            </a:r>
            <a:endParaRPr lang="en-US" sz="1000" i="1" dirty="0"/>
          </a:p>
        </p:txBody>
      </p:sp>
      <p:sp>
        <p:nvSpPr>
          <p:cNvPr id="40" name="Rectangle: Rounded Corners 39">
            <a:extLst>
              <a:ext uri="{FF2B5EF4-FFF2-40B4-BE49-F238E27FC236}">
                <a16:creationId xmlns:a16="http://schemas.microsoft.com/office/drawing/2014/main" id="{A07DA663-465A-459D-AC7A-5680A675468E}"/>
              </a:ext>
            </a:extLst>
          </p:cNvPr>
          <p:cNvSpPr/>
          <p:nvPr/>
        </p:nvSpPr>
        <p:spPr>
          <a:xfrm>
            <a:off x="5898475" y="2709891"/>
            <a:ext cx="6106510" cy="652947"/>
          </a:xfrm>
          <a:prstGeom prst="roundRect">
            <a:avLst>
              <a:gd name="adj" fmla="val 13700"/>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lIns="0" rIns="72000" rtlCol="0" anchor="ctr"/>
          <a:lstStyle/>
          <a:p>
            <a:pPr marL="144000" lvl="1" defTabSz="533400">
              <a:lnSpc>
                <a:spcPts val="1400"/>
              </a:lnSpc>
              <a:spcBef>
                <a:spcPct val="0"/>
              </a:spcBef>
              <a:spcAft>
                <a:spcPct val="35000"/>
              </a:spcAft>
            </a:pPr>
            <a:r>
              <a:rPr lang="en-US" sz="1050" dirty="0">
                <a:latin typeface="+mj-lt"/>
                <a:cs typeface="Arial" panose="020B0604020202020204" pitchFamily="34" charset="0"/>
              </a:rPr>
              <a:t>The proportion of</a:t>
            </a:r>
            <a:r>
              <a:rPr lang="en-US" sz="1050" kern="1200" dirty="0">
                <a:latin typeface="+mj-lt"/>
                <a:cs typeface="Arial" panose="020B0604020202020204" pitchFamily="34" charset="0"/>
              </a:rPr>
              <a:t> eligible people vaccinated in England improved between 13</a:t>
            </a:r>
            <a:r>
              <a:rPr lang="en-US" sz="1050" kern="1200" baseline="30000" dirty="0">
                <a:latin typeface="+mj-lt"/>
                <a:cs typeface="Arial" panose="020B0604020202020204" pitchFamily="34" charset="0"/>
              </a:rPr>
              <a:t>th</a:t>
            </a:r>
            <a:r>
              <a:rPr lang="en-US" sz="1050" kern="1200" dirty="0">
                <a:latin typeface="+mj-lt"/>
                <a:cs typeface="Arial" panose="020B0604020202020204" pitchFamily="34" charset="0"/>
              </a:rPr>
              <a:t> January and 8</a:t>
            </a:r>
            <a:r>
              <a:rPr lang="en-US" sz="1050" kern="1200" baseline="30000" dirty="0">
                <a:latin typeface="+mj-lt"/>
                <a:cs typeface="Arial" panose="020B0604020202020204" pitchFamily="34" charset="0"/>
              </a:rPr>
              <a:t>th</a:t>
            </a:r>
            <a:r>
              <a:rPr lang="en-US" sz="1050" kern="1200" dirty="0">
                <a:latin typeface="+mj-lt"/>
                <a:cs typeface="Arial" panose="020B0604020202020204" pitchFamily="34" charset="0"/>
              </a:rPr>
              <a:t> July across key groups, including from 20.5% to 77.0% in Black people, 29.5% to 88.4% in South Asian people, and from 37.9% to 93.7% in individuals residing in the most deprived quintile (IMD) </a:t>
            </a:r>
            <a:r>
              <a:rPr lang="en-US" sz="1050" i="1" kern="1200" dirty="0">
                <a:latin typeface="+mj-lt"/>
                <a:cs typeface="Arial" panose="020B0604020202020204" pitchFamily="34" charset="0"/>
              </a:rPr>
              <a:t>(</a:t>
            </a:r>
            <a:r>
              <a:rPr lang="en-US" sz="1050" i="1" kern="1200" dirty="0">
                <a:solidFill>
                  <a:schemeClr val="bg1"/>
                </a:solidFill>
                <a:latin typeface="+mj-lt"/>
                <a:cs typeface="Arial" panose="020B0604020202020204" pitchFamily="34" charset="0"/>
                <a:hlinkClick r:id="rId4">
                  <a:extLst>
                    <a:ext uri="{A12FA001-AC4F-418D-AE19-62706E023703}">
                      <ahyp:hlinkClr xmlns:ahyp="http://schemas.microsoft.com/office/drawing/2018/hyperlinkcolor" val="tx"/>
                    </a:ext>
                  </a:extLst>
                </a:hlinkClick>
              </a:rPr>
              <a:t>OpenSAFELY</a:t>
            </a:r>
            <a:r>
              <a:rPr lang="en-US" sz="1050" i="1" kern="1200" dirty="0">
                <a:latin typeface="+mj-lt"/>
                <a:cs typeface="Arial" panose="020B0604020202020204" pitchFamily="34" charset="0"/>
              </a:rPr>
              <a:t>).</a:t>
            </a:r>
            <a:endParaRPr lang="en-GB" sz="1050" i="1" kern="1200" dirty="0">
              <a:latin typeface="+mj-lt"/>
              <a:cs typeface="Arial" panose="020B0604020202020204" pitchFamily="34" charset="0"/>
            </a:endParaRPr>
          </a:p>
        </p:txBody>
      </p:sp>
      <p:sp>
        <p:nvSpPr>
          <p:cNvPr id="2" name="Flowchart: Connector 1">
            <a:extLst>
              <a:ext uri="{FF2B5EF4-FFF2-40B4-BE49-F238E27FC236}">
                <a16:creationId xmlns:a16="http://schemas.microsoft.com/office/drawing/2014/main" id="{F758B26D-325D-47E8-979D-135B99C1DD8E}"/>
              </a:ext>
            </a:extLst>
          </p:cNvPr>
          <p:cNvSpPr/>
          <p:nvPr/>
        </p:nvSpPr>
        <p:spPr>
          <a:xfrm>
            <a:off x="11022697" y="570427"/>
            <a:ext cx="664478" cy="639255"/>
          </a:xfrm>
          <a:prstGeom prst="flowChartConnector">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GB" sz="2400" b="1" dirty="0"/>
              <a:t>C1</a:t>
            </a:r>
          </a:p>
        </p:txBody>
      </p:sp>
    </p:spTree>
    <p:extLst>
      <p:ext uri="{BB962C8B-B14F-4D97-AF65-F5344CB8AC3E}">
        <p14:creationId xmlns:p14="http://schemas.microsoft.com/office/powerpoint/2010/main" val="1656843186"/>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9AE6E077-1DF3-48BC-8928-7E5CE940A3D4}"/>
              </a:ext>
            </a:extLst>
          </p:cNvPr>
          <p:cNvSpPr>
            <a:spLocks noGrp="1"/>
          </p:cNvSpPr>
          <p:nvPr>
            <p:ph type="body" sz="quarter" idx="18"/>
          </p:nvPr>
        </p:nvSpPr>
        <p:spPr/>
        <p:txBody>
          <a:bodyPr>
            <a:normAutofit fontScale="92500" lnSpcReduction="10000"/>
          </a:bodyPr>
          <a:lstStyle/>
          <a:p>
            <a:r>
              <a:rPr lang="en-GB" dirty="0">
                <a:solidFill>
                  <a:schemeClr val="bg2"/>
                </a:solidFill>
              </a:rPr>
              <a:t>In practice:  </a:t>
            </a:r>
            <a:r>
              <a:rPr lang="en-GB" dirty="0"/>
              <a:t>Using prioritised “sprints” to accelerate the pace of local transformation: BHR Integrated Care Partnership</a:t>
            </a:r>
          </a:p>
        </p:txBody>
      </p:sp>
      <p:sp>
        <p:nvSpPr>
          <p:cNvPr id="6" name="TextBox 5">
            <a:extLst>
              <a:ext uri="{FF2B5EF4-FFF2-40B4-BE49-F238E27FC236}">
                <a16:creationId xmlns:a16="http://schemas.microsoft.com/office/drawing/2014/main" id="{3186EB7E-8DA3-40CC-BECA-B7CB71DF5555}"/>
              </a:ext>
            </a:extLst>
          </p:cNvPr>
          <p:cNvSpPr txBox="1"/>
          <p:nvPr/>
        </p:nvSpPr>
        <p:spPr>
          <a:xfrm>
            <a:off x="342248" y="3392193"/>
            <a:ext cx="5326345" cy="307777"/>
          </a:xfrm>
          <a:prstGeom prst="rect">
            <a:avLst/>
          </a:prstGeom>
          <a:noFill/>
        </p:spPr>
        <p:txBody>
          <a:bodyPr wrap="square">
            <a:spAutoFit/>
          </a:bodyPr>
          <a:lstStyle/>
          <a:p>
            <a:r>
              <a:rPr lang="en-GB" sz="1400" b="1" dirty="0">
                <a:solidFill>
                  <a:srgbClr val="002060"/>
                </a:solidFill>
                <a:latin typeface="+mj-lt"/>
                <a:cs typeface="Arial" panose="020B0604020202020204" pitchFamily="34" charset="0"/>
              </a:rPr>
              <a:t>Principles</a:t>
            </a:r>
          </a:p>
        </p:txBody>
      </p:sp>
      <p:sp>
        <p:nvSpPr>
          <p:cNvPr id="31" name="TextBox 30">
            <a:extLst>
              <a:ext uri="{FF2B5EF4-FFF2-40B4-BE49-F238E27FC236}">
                <a16:creationId xmlns:a16="http://schemas.microsoft.com/office/drawing/2014/main" id="{7B146995-E23B-46BC-AE7A-CE3378E6BA02}"/>
              </a:ext>
            </a:extLst>
          </p:cNvPr>
          <p:cNvSpPr txBox="1"/>
          <p:nvPr/>
        </p:nvSpPr>
        <p:spPr>
          <a:xfrm>
            <a:off x="941191" y="5944596"/>
            <a:ext cx="4503756" cy="415498"/>
          </a:xfrm>
          <a:prstGeom prst="rect">
            <a:avLst/>
          </a:prstGeom>
          <a:noFill/>
        </p:spPr>
        <p:txBody>
          <a:bodyPr wrap="square">
            <a:spAutoFit/>
          </a:bodyPr>
          <a:lstStyle/>
          <a:p>
            <a:pPr defTabSz="914400">
              <a:defRPr/>
            </a:pPr>
            <a:r>
              <a:rPr lang="en-US" sz="1050" dirty="0">
                <a:solidFill>
                  <a:srgbClr val="002060"/>
                </a:solidFill>
                <a:latin typeface="+mj-lt"/>
                <a:cs typeface="Arial" panose="020B0604020202020204" pitchFamily="34" charset="0"/>
              </a:rPr>
              <a:t>Driving home the </a:t>
            </a:r>
            <a:r>
              <a:rPr lang="en-US" sz="1050" b="1" dirty="0">
                <a:solidFill>
                  <a:schemeClr val="bg2"/>
                </a:solidFill>
                <a:latin typeface="+mj-lt"/>
                <a:cs typeface="Arial" panose="020B0604020202020204" pitchFamily="34" charset="0"/>
              </a:rPr>
              <a:t>impact for citizens</a:t>
            </a:r>
            <a:r>
              <a:rPr lang="en-US" sz="1050" dirty="0">
                <a:solidFill>
                  <a:srgbClr val="002060"/>
                </a:solidFill>
                <a:latin typeface="+mj-lt"/>
                <a:cs typeface="Arial" panose="020B0604020202020204" pitchFamily="34" charset="0"/>
              </a:rPr>
              <a:t>, in order to establish a shared sense of purpose and a focus on outcomes.</a:t>
            </a:r>
            <a:endParaRPr lang="en-GB" sz="1050" dirty="0">
              <a:solidFill>
                <a:srgbClr val="002060"/>
              </a:solidFill>
              <a:latin typeface="+mj-lt"/>
              <a:cs typeface="Arial" panose="020B0604020202020204" pitchFamily="34" charset="0"/>
            </a:endParaRPr>
          </a:p>
        </p:txBody>
      </p:sp>
      <p:sp>
        <p:nvSpPr>
          <p:cNvPr id="34" name="TextBox 33">
            <a:extLst>
              <a:ext uri="{FF2B5EF4-FFF2-40B4-BE49-F238E27FC236}">
                <a16:creationId xmlns:a16="http://schemas.microsoft.com/office/drawing/2014/main" id="{085859B8-6EB4-474F-B28C-155C87733E3E}"/>
              </a:ext>
            </a:extLst>
          </p:cNvPr>
          <p:cNvSpPr txBox="1"/>
          <p:nvPr/>
        </p:nvSpPr>
        <p:spPr>
          <a:xfrm>
            <a:off x="941191" y="3718541"/>
            <a:ext cx="4723007" cy="577081"/>
          </a:xfrm>
          <a:prstGeom prst="rect">
            <a:avLst/>
          </a:prstGeom>
          <a:noFill/>
        </p:spPr>
        <p:txBody>
          <a:bodyPr wrap="square">
            <a:spAutoFit/>
          </a:bodyPr>
          <a:lstStyle/>
          <a:p>
            <a:pPr defTabSz="914400">
              <a:defRPr/>
            </a:pPr>
            <a:r>
              <a:rPr lang="en-GB" sz="1050" b="1" dirty="0">
                <a:solidFill>
                  <a:schemeClr val="bg2"/>
                </a:solidFill>
                <a:latin typeface="+mj-lt"/>
                <a:cs typeface="Arial" panose="020B0604020202020204" pitchFamily="34" charset="0"/>
              </a:rPr>
              <a:t>A smaller range of activity delivered over shorter periods of time</a:t>
            </a:r>
            <a:r>
              <a:rPr lang="en-GB" sz="1050" b="1" dirty="0">
                <a:solidFill>
                  <a:srgbClr val="002060"/>
                </a:solidFill>
                <a:latin typeface="+mj-lt"/>
                <a:cs typeface="Arial" panose="020B0604020202020204" pitchFamily="34" charset="0"/>
              </a:rPr>
              <a:t>. </a:t>
            </a:r>
            <a:r>
              <a:rPr lang="en-GB" sz="1050" dirty="0">
                <a:solidFill>
                  <a:srgbClr val="002060"/>
                </a:solidFill>
                <a:latin typeface="+mj-lt"/>
                <a:cs typeface="Arial" panose="020B0604020202020204" pitchFamily="34" charset="0"/>
              </a:rPr>
              <a:t>A limited number of workstreams, each no longer than two months, creates a sense of focus and clarity of direction and was seen as key to preventing “drift”.  </a:t>
            </a:r>
          </a:p>
        </p:txBody>
      </p:sp>
      <p:sp>
        <p:nvSpPr>
          <p:cNvPr id="38" name="Rectangle: Rounded Corners 37">
            <a:extLst>
              <a:ext uri="{FF2B5EF4-FFF2-40B4-BE49-F238E27FC236}">
                <a16:creationId xmlns:a16="http://schemas.microsoft.com/office/drawing/2014/main" id="{BB46896F-DF15-45C1-B7A4-BA9F8B189B0A}"/>
              </a:ext>
            </a:extLst>
          </p:cNvPr>
          <p:cNvSpPr/>
          <p:nvPr/>
        </p:nvSpPr>
        <p:spPr>
          <a:xfrm>
            <a:off x="5883770" y="1707360"/>
            <a:ext cx="6106510" cy="468000"/>
          </a:xfrm>
          <a:prstGeom prst="roundRect">
            <a:avLst>
              <a:gd name="adj" fmla="val 21784"/>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lIns="0" rIns="72000" rtlCol="0" anchor="ctr"/>
          <a:lstStyle/>
          <a:p>
            <a:pPr marL="144000" lvl="1" defTabSz="533400">
              <a:lnSpc>
                <a:spcPts val="1400"/>
              </a:lnSpc>
              <a:spcBef>
                <a:spcPct val="0"/>
              </a:spcBef>
              <a:spcAft>
                <a:spcPct val="35000"/>
              </a:spcAft>
            </a:pPr>
            <a:r>
              <a:rPr lang="en-GB" sz="1050" dirty="0">
                <a:latin typeface="+mj-lt"/>
                <a:cs typeface="Arial" panose="020B0604020202020204" pitchFamily="34" charset="0"/>
              </a:rPr>
              <a:t>Tangible and rapid progress in priority areas on account of teams and individuals investing their time and resources in a focused way.</a:t>
            </a:r>
            <a:endParaRPr lang="en-GB" sz="1050" kern="1200" dirty="0">
              <a:latin typeface="+mj-lt"/>
              <a:cs typeface="Arial" panose="020B0604020202020204" pitchFamily="34" charset="0"/>
            </a:endParaRPr>
          </a:p>
        </p:txBody>
      </p:sp>
      <p:sp>
        <p:nvSpPr>
          <p:cNvPr id="39" name="Rectangle: Rounded Corners 38">
            <a:extLst>
              <a:ext uri="{FF2B5EF4-FFF2-40B4-BE49-F238E27FC236}">
                <a16:creationId xmlns:a16="http://schemas.microsoft.com/office/drawing/2014/main" id="{36C648CE-F74B-4DB3-95D6-085E76172E2D}"/>
              </a:ext>
            </a:extLst>
          </p:cNvPr>
          <p:cNvSpPr/>
          <p:nvPr/>
        </p:nvSpPr>
        <p:spPr>
          <a:xfrm>
            <a:off x="5883770" y="2200445"/>
            <a:ext cx="6106510" cy="468000"/>
          </a:xfrm>
          <a:prstGeom prst="roundRect">
            <a:avLst>
              <a:gd name="adj" fmla="val 21784"/>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lIns="0" rIns="72000" rtlCol="0" anchor="ctr"/>
          <a:lstStyle/>
          <a:p>
            <a:pPr marL="144000" lvl="1" defTabSz="533400">
              <a:lnSpc>
                <a:spcPts val="1400"/>
              </a:lnSpc>
              <a:spcBef>
                <a:spcPct val="0"/>
              </a:spcBef>
              <a:spcAft>
                <a:spcPct val="35000"/>
              </a:spcAft>
            </a:pPr>
            <a:r>
              <a:rPr lang="en-GB" sz="1050" dirty="0">
                <a:solidFill>
                  <a:schemeClr val="bg1"/>
                </a:solidFill>
                <a:latin typeface="+mj-lt"/>
                <a:cs typeface="Arial" panose="020B0604020202020204" pitchFamily="34" charset="0"/>
              </a:rPr>
              <a:t>Credibility of transformation work enhanced through practical demonstration of how successful integrated and focused working can be.</a:t>
            </a:r>
          </a:p>
        </p:txBody>
      </p:sp>
      <p:sp>
        <p:nvSpPr>
          <p:cNvPr id="40" name="Rectangle: Rounded Corners 39">
            <a:extLst>
              <a:ext uri="{FF2B5EF4-FFF2-40B4-BE49-F238E27FC236}">
                <a16:creationId xmlns:a16="http://schemas.microsoft.com/office/drawing/2014/main" id="{A07DA663-465A-459D-AC7A-5680A675468E}"/>
              </a:ext>
            </a:extLst>
          </p:cNvPr>
          <p:cNvSpPr/>
          <p:nvPr/>
        </p:nvSpPr>
        <p:spPr>
          <a:xfrm>
            <a:off x="5883770" y="2698854"/>
            <a:ext cx="6106510" cy="473115"/>
          </a:xfrm>
          <a:prstGeom prst="roundRect">
            <a:avLst>
              <a:gd name="adj" fmla="val 23490"/>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lIns="0" rIns="72000" rtlCol="0" anchor="ctr"/>
          <a:lstStyle/>
          <a:p>
            <a:pPr marL="144000" lvl="1" defTabSz="533400">
              <a:lnSpc>
                <a:spcPts val="1400"/>
              </a:lnSpc>
              <a:spcBef>
                <a:spcPct val="0"/>
              </a:spcBef>
              <a:spcAft>
                <a:spcPct val="35000"/>
              </a:spcAft>
            </a:pPr>
            <a:r>
              <a:rPr lang="en-GB" sz="1050" kern="1200" dirty="0">
                <a:latin typeface="+mj-lt"/>
                <a:cs typeface="Arial" panose="020B0604020202020204" pitchFamily="34" charset="0"/>
              </a:rPr>
              <a:t>Fewer and more </a:t>
            </a:r>
            <a:r>
              <a:rPr lang="en-GB" sz="1050" dirty="0">
                <a:latin typeface="+mj-lt"/>
                <a:cs typeface="Arial" panose="020B0604020202020204" pitchFamily="34" charset="0"/>
              </a:rPr>
              <a:t>efficient </a:t>
            </a:r>
            <a:r>
              <a:rPr lang="en-GB" sz="1050" kern="1200" dirty="0">
                <a:latin typeface="+mj-lt"/>
                <a:cs typeface="Arial" panose="020B0604020202020204" pitchFamily="34" charset="0"/>
              </a:rPr>
              <a:t>governance conversations, and a greater emphasis on testing and scaling innovations.</a:t>
            </a:r>
          </a:p>
        </p:txBody>
      </p:sp>
      <p:sp>
        <p:nvSpPr>
          <p:cNvPr id="44" name="TextBox 43">
            <a:extLst>
              <a:ext uri="{FF2B5EF4-FFF2-40B4-BE49-F238E27FC236}">
                <a16:creationId xmlns:a16="http://schemas.microsoft.com/office/drawing/2014/main" id="{895D3832-C658-466E-8027-E2CAEEEC0CBA}"/>
              </a:ext>
            </a:extLst>
          </p:cNvPr>
          <p:cNvSpPr txBox="1"/>
          <p:nvPr/>
        </p:nvSpPr>
        <p:spPr>
          <a:xfrm>
            <a:off x="5898475" y="1397567"/>
            <a:ext cx="6091805" cy="307777"/>
          </a:xfrm>
          <a:prstGeom prst="rect">
            <a:avLst/>
          </a:prstGeom>
          <a:noFill/>
        </p:spPr>
        <p:txBody>
          <a:bodyPr wrap="square">
            <a:spAutoFit/>
          </a:bodyPr>
          <a:lstStyle/>
          <a:p>
            <a:r>
              <a:rPr lang="en-GB" sz="1400" b="1" dirty="0">
                <a:solidFill>
                  <a:srgbClr val="002060"/>
                </a:solidFill>
                <a:latin typeface="+mj-lt"/>
                <a:cs typeface="Arial" panose="020B0604020202020204" pitchFamily="34" charset="0"/>
              </a:rPr>
              <a:t>Impacts</a:t>
            </a:r>
          </a:p>
        </p:txBody>
      </p:sp>
      <p:sp>
        <p:nvSpPr>
          <p:cNvPr id="46" name="Rectangle: Rounded Corners 45">
            <a:extLst>
              <a:ext uri="{FF2B5EF4-FFF2-40B4-BE49-F238E27FC236}">
                <a16:creationId xmlns:a16="http://schemas.microsoft.com/office/drawing/2014/main" id="{DCD96824-C66F-422D-85CC-0CF7C411030A}"/>
              </a:ext>
            </a:extLst>
          </p:cNvPr>
          <p:cNvSpPr/>
          <p:nvPr/>
        </p:nvSpPr>
        <p:spPr>
          <a:xfrm>
            <a:off x="337854" y="3363116"/>
            <a:ext cx="5326345" cy="3134340"/>
          </a:xfrm>
          <a:prstGeom prst="roundRect">
            <a:avLst>
              <a:gd name="adj" fmla="val 4091"/>
            </a:avLst>
          </a:prstGeom>
          <a:noFill/>
          <a:ln w="3810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lIns="72000" rIns="72000" rtlCol="0" anchor="ctr"/>
          <a:lstStyle/>
          <a:p>
            <a:pPr algn="ctr"/>
            <a:endParaRPr lang="en-GB" sz="1400" dirty="0"/>
          </a:p>
        </p:txBody>
      </p:sp>
      <p:sp>
        <p:nvSpPr>
          <p:cNvPr id="60" name="Round Diagonal Corner of Rectangle 2">
            <a:extLst>
              <a:ext uri="{FF2B5EF4-FFF2-40B4-BE49-F238E27FC236}">
                <a16:creationId xmlns:a16="http://schemas.microsoft.com/office/drawing/2014/main" id="{D9764256-480A-4B83-A824-D809AA32C761}"/>
              </a:ext>
            </a:extLst>
          </p:cNvPr>
          <p:cNvSpPr/>
          <p:nvPr/>
        </p:nvSpPr>
        <p:spPr>
          <a:xfrm>
            <a:off x="337853" y="1702246"/>
            <a:ext cx="5326345" cy="1469723"/>
          </a:xfrm>
          <a:prstGeom prst="round2DiagRect">
            <a:avLst>
              <a:gd name="adj1" fmla="val 0"/>
              <a:gd name="adj2" fmla="val 0"/>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GB" sz="1100" dirty="0">
                <a:solidFill>
                  <a:sysClr val="windowText" lastClr="000000"/>
                </a:solidFill>
              </a:rPr>
              <a:t>BHR Integrated Care Partnership is a partnership spanning the three boroughs of Redbridge, Barking &amp; Dagenham and Havering working to a common set of values and principles. During the pandemic, BHR, like many others, saw a rapid acceleration in the pace of transformation work, including the development of discharge pathways in a fortnight following four years of previous discussions. There is strong desire to cement multi-disciplinary team (MDT) working by default, building on the experiences of the pandemic to maintain commitment to and the pace of transformation and improvement.</a:t>
            </a:r>
          </a:p>
        </p:txBody>
      </p:sp>
      <p:sp>
        <p:nvSpPr>
          <p:cNvPr id="23" name="TextBox 22">
            <a:extLst>
              <a:ext uri="{FF2B5EF4-FFF2-40B4-BE49-F238E27FC236}">
                <a16:creationId xmlns:a16="http://schemas.microsoft.com/office/drawing/2014/main" id="{3A4CA1C8-EE7F-45DB-B792-08A12907E888}"/>
              </a:ext>
            </a:extLst>
          </p:cNvPr>
          <p:cNvSpPr txBox="1"/>
          <p:nvPr/>
        </p:nvSpPr>
        <p:spPr>
          <a:xfrm>
            <a:off x="5811822" y="3433769"/>
            <a:ext cx="6146171" cy="307777"/>
          </a:xfrm>
          <a:prstGeom prst="rect">
            <a:avLst/>
          </a:prstGeom>
          <a:noFill/>
        </p:spPr>
        <p:txBody>
          <a:bodyPr wrap="square">
            <a:spAutoFit/>
          </a:bodyPr>
          <a:lstStyle/>
          <a:p>
            <a:pPr algn="ctr"/>
            <a:r>
              <a:rPr lang="en-GB" sz="1400" b="1" dirty="0">
                <a:solidFill>
                  <a:srgbClr val="002060"/>
                </a:solidFill>
                <a:latin typeface="+mj-lt"/>
                <a:cs typeface="Arial" panose="020B0604020202020204" pitchFamily="34" charset="0"/>
              </a:rPr>
              <a:t>Three priorities which are galvanising teams to work together differently</a:t>
            </a:r>
          </a:p>
        </p:txBody>
      </p:sp>
      <p:sp>
        <p:nvSpPr>
          <p:cNvPr id="43" name="TextBox 42">
            <a:extLst>
              <a:ext uri="{FF2B5EF4-FFF2-40B4-BE49-F238E27FC236}">
                <a16:creationId xmlns:a16="http://schemas.microsoft.com/office/drawing/2014/main" id="{298B17C9-4519-4C4E-8E59-1DDDD81B98AF}"/>
              </a:ext>
            </a:extLst>
          </p:cNvPr>
          <p:cNvSpPr txBox="1"/>
          <p:nvPr/>
        </p:nvSpPr>
        <p:spPr>
          <a:xfrm>
            <a:off x="337854" y="1398119"/>
            <a:ext cx="5390626" cy="307777"/>
          </a:xfrm>
          <a:prstGeom prst="rect">
            <a:avLst/>
          </a:prstGeom>
          <a:noFill/>
        </p:spPr>
        <p:txBody>
          <a:bodyPr wrap="square">
            <a:spAutoFit/>
          </a:bodyPr>
          <a:lstStyle/>
          <a:p>
            <a:r>
              <a:rPr lang="en-GB" sz="1400" b="1" dirty="0">
                <a:solidFill>
                  <a:srgbClr val="002060"/>
                </a:solidFill>
                <a:latin typeface="+mj-lt"/>
                <a:cs typeface="Arial" panose="020B0604020202020204" pitchFamily="34" charset="0"/>
              </a:rPr>
              <a:t>Context</a:t>
            </a:r>
          </a:p>
        </p:txBody>
      </p:sp>
      <p:sp>
        <p:nvSpPr>
          <p:cNvPr id="37" name="TextBox 36">
            <a:extLst>
              <a:ext uri="{FF2B5EF4-FFF2-40B4-BE49-F238E27FC236}">
                <a16:creationId xmlns:a16="http://schemas.microsoft.com/office/drawing/2014/main" id="{72CDFF87-DD71-4A8A-808B-FA88A9DBD3E5}"/>
              </a:ext>
            </a:extLst>
          </p:cNvPr>
          <p:cNvSpPr txBox="1"/>
          <p:nvPr/>
        </p:nvSpPr>
        <p:spPr>
          <a:xfrm>
            <a:off x="941191" y="4383858"/>
            <a:ext cx="4665341" cy="415498"/>
          </a:xfrm>
          <a:prstGeom prst="rect">
            <a:avLst/>
          </a:prstGeom>
          <a:noFill/>
        </p:spPr>
        <p:txBody>
          <a:bodyPr wrap="square">
            <a:spAutoFit/>
          </a:bodyPr>
          <a:lstStyle/>
          <a:p>
            <a:pPr defTabSz="914400">
              <a:defRPr/>
            </a:pPr>
            <a:r>
              <a:rPr lang="en-GB" sz="1050" b="1" dirty="0">
                <a:solidFill>
                  <a:schemeClr val="bg2"/>
                </a:solidFill>
                <a:latin typeface="+mj-lt"/>
                <a:cs typeface="Arial" panose="020B0604020202020204" pitchFamily="34" charset="0"/>
              </a:rPr>
              <a:t>Working with “the willing” to ‘test by doing’ </a:t>
            </a:r>
            <a:r>
              <a:rPr lang="en-GB" sz="1050" dirty="0">
                <a:solidFill>
                  <a:srgbClr val="002060"/>
                </a:solidFill>
                <a:latin typeface="+mj-lt"/>
                <a:cs typeface="Arial" panose="020B0604020202020204" pitchFamily="34" charset="0"/>
              </a:rPr>
              <a:t>rather than getting held up at the stage of trying to achieve uniformity from the outset.</a:t>
            </a:r>
            <a:endParaRPr lang="en-GB" sz="1050" b="1" dirty="0">
              <a:solidFill>
                <a:srgbClr val="002060"/>
              </a:solidFill>
              <a:latin typeface="+mj-lt"/>
              <a:cs typeface="Arial" panose="020B0604020202020204" pitchFamily="34" charset="0"/>
            </a:endParaRPr>
          </a:p>
        </p:txBody>
      </p:sp>
      <p:sp>
        <p:nvSpPr>
          <p:cNvPr id="47" name="TextBox 46">
            <a:extLst>
              <a:ext uri="{FF2B5EF4-FFF2-40B4-BE49-F238E27FC236}">
                <a16:creationId xmlns:a16="http://schemas.microsoft.com/office/drawing/2014/main" id="{893D3C9D-C391-4D75-8D4A-67E6794E3005}"/>
              </a:ext>
            </a:extLst>
          </p:cNvPr>
          <p:cNvSpPr txBox="1"/>
          <p:nvPr/>
        </p:nvSpPr>
        <p:spPr>
          <a:xfrm>
            <a:off x="941191" y="4882219"/>
            <a:ext cx="4569265" cy="415498"/>
          </a:xfrm>
          <a:prstGeom prst="rect">
            <a:avLst/>
          </a:prstGeom>
          <a:noFill/>
        </p:spPr>
        <p:txBody>
          <a:bodyPr wrap="square">
            <a:spAutoFit/>
          </a:bodyPr>
          <a:lstStyle/>
          <a:p>
            <a:pPr defTabSz="914400">
              <a:defRPr/>
            </a:pPr>
            <a:r>
              <a:rPr lang="en-GB" sz="1050" b="1" dirty="0">
                <a:solidFill>
                  <a:schemeClr val="bg2"/>
                </a:solidFill>
                <a:latin typeface="+mj-lt"/>
                <a:cs typeface="Arial" panose="020B0604020202020204" pitchFamily="34" charset="0"/>
              </a:rPr>
              <a:t>Priorities developed based on how teams will need to work differently to deliver </a:t>
            </a:r>
            <a:r>
              <a:rPr lang="en-GB" sz="1050" dirty="0">
                <a:solidFill>
                  <a:srgbClr val="002060"/>
                </a:solidFill>
                <a:latin typeface="+mj-lt"/>
                <a:cs typeface="Arial" panose="020B0604020202020204" pitchFamily="34" charset="0"/>
              </a:rPr>
              <a:t>with a focus on encouraging people to work together.</a:t>
            </a:r>
          </a:p>
        </p:txBody>
      </p:sp>
      <p:sp>
        <p:nvSpPr>
          <p:cNvPr id="30" name="Arrow: Pentagon 29">
            <a:extLst>
              <a:ext uri="{FF2B5EF4-FFF2-40B4-BE49-F238E27FC236}">
                <a16:creationId xmlns:a16="http://schemas.microsoft.com/office/drawing/2014/main" id="{DE3621FC-39A9-40EB-A0BE-9F6AC9848156}"/>
              </a:ext>
            </a:extLst>
          </p:cNvPr>
          <p:cNvSpPr/>
          <p:nvPr/>
        </p:nvSpPr>
        <p:spPr>
          <a:xfrm>
            <a:off x="6220000" y="3850695"/>
            <a:ext cx="5266328" cy="744582"/>
          </a:xfrm>
          <a:prstGeom prst="homePlate">
            <a:avLst>
              <a:gd name="adj" fmla="val 0"/>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rIns="72000" rtlCol="0" anchor="ctr"/>
          <a:lstStyle/>
          <a:p>
            <a:pPr algn="ctr"/>
            <a:r>
              <a:rPr lang="en-GB" dirty="0"/>
              <a:t>Children's health</a:t>
            </a:r>
          </a:p>
        </p:txBody>
      </p:sp>
      <p:sp>
        <p:nvSpPr>
          <p:cNvPr id="32" name="Oval 31">
            <a:extLst>
              <a:ext uri="{FF2B5EF4-FFF2-40B4-BE49-F238E27FC236}">
                <a16:creationId xmlns:a16="http://schemas.microsoft.com/office/drawing/2014/main" id="{5DB4DB0A-3FC8-4C98-B8E3-2744F39C7CB9}"/>
              </a:ext>
            </a:extLst>
          </p:cNvPr>
          <p:cNvSpPr/>
          <p:nvPr/>
        </p:nvSpPr>
        <p:spPr>
          <a:xfrm>
            <a:off x="5883770" y="3868627"/>
            <a:ext cx="708519" cy="709200"/>
          </a:xfrm>
          <a:prstGeom prst="ellipse">
            <a:avLst/>
          </a:prstGeom>
          <a:solidFill>
            <a:schemeClr val="bg1"/>
          </a:solidFill>
          <a:ln w="381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lIns="72000" rIns="72000" rtlCol="0" anchor="ctr"/>
          <a:lstStyle/>
          <a:p>
            <a:pPr algn="ctr"/>
            <a:endParaRPr lang="en-GB" sz="1400" dirty="0"/>
          </a:p>
        </p:txBody>
      </p:sp>
      <p:sp>
        <p:nvSpPr>
          <p:cNvPr id="33" name="TextBox 32">
            <a:extLst>
              <a:ext uri="{FF2B5EF4-FFF2-40B4-BE49-F238E27FC236}">
                <a16:creationId xmlns:a16="http://schemas.microsoft.com/office/drawing/2014/main" id="{8A03BCBF-0329-4839-A913-2105571E910D}"/>
              </a:ext>
            </a:extLst>
          </p:cNvPr>
          <p:cNvSpPr txBox="1"/>
          <p:nvPr/>
        </p:nvSpPr>
        <p:spPr>
          <a:xfrm>
            <a:off x="5982121" y="3965906"/>
            <a:ext cx="492767" cy="523220"/>
          </a:xfrm>
          <a:prstGeom prst="rect">
            <a:avLst/>
          </a:prstGeom>
          <a:noFill/>
        </p:spPr>
        <p:txBody>
          <a:bodyPr wrap="square" rtlCol="0">
            <a:spAutoFit/>
          </a:bodyPr>
          <a:lstStyle/>
          <a:p>
            <a:pPr algn="ctr"/>
            <a:r>
              <a:rPr lang="en-GB" sz="2800" b="1" dirty="0">
                <a:solidFill>
                  <a:schemeClr val="accent6"/>
                </a:solidFill>
                <a:latin typeface="Arial Rounded MT Bold" panose="020F0704030504030204" pitchFamily="34" charset="0"/>
              </a:rPr>
              <a:t>1</a:t>
            </a:r>
          </a:p>
        </p:txBody>
      </p:sp>
      <p:sp>
        <p:nvSpPr>
          <p:cNvPr id="35" name="Arrow: Pentagon 34">
            <a:extLst>
              <a:ext uri="{FF2B5EF4-FFF2-40B4-BE49-F238E27FC236}">
                <a16:creationId xmlns:a16="http://schemas.microsoft.com/office/drawing/2014/main" id="{ACCE6980-8551-4BFF-A69E-EAA6DCEDA987}"/>
              </a:ext>
            </a:extLst>
          </p:cNvPr>
          <p:cNvSpPr/>
          <p:nvPr/>
        </p:nvSpPr>
        <p:spPr>
          <a:xfrm>
            <a:off x="6220000" y="4715278"/>
            <a:ext cx="5266328" cy="744582"/>
          </a:xfrm>
          <a:prstGeom prst="homePlate">
            <a:avLst>
              <a:gd name="adj" fmla="val 0"/>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rIns="72000" rtlCol="0" anchor="ctr"/>
          <a:lstStyle/>
          <a:p>
            <a:pPr algn="ctr"/>
            <a:r>
              <a:rPr lang="en-GB" dirty="0"/>
              <a:t>Mental health</a:t>
            </a:r>
          </a:p>
        </p:txBody>
      </p:sp>
      <p:sp>
        <p:nvSpPr>
          <p:cNvPr id="36" name="Oval 35">
            <a:extLst>
              <a:ext uri="{FF2B5EF4-FFF2-40B4-BE49-F238E27FC236}">
                <a16:creationId xmlns:a16="http://schemas.microsoft.com/office/drawing/2014/main" id="{81517BF2-D19E-4566-9E66-6D939A42BE19}"/>
              </a:ext>
            </a:extLst>
          </p:cNvPr>
          <p:cNvSpPr/>
          <p:nvPr/>
        </p:nvSpPr>
        <p:spPr>
          <a:xfrm>
            <a:off x="5883770" y="4733210"/>
            <a:ext cx="708519" cy="709200"/>
          </a:xfrm>
          <a:prstGeom prst="ellipse">
            <a:avLst/>
          </a:prstGeom>
          <a:solidFill>
            <a:schemeClr val="bg1"/>
          </a:solidFill>
          <a:ln w="381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lIns="72000" rIns="72000" rtlCol="0" anchor="ctr"/>
          <a:lstStyle/>
          <a:p>
            <a:pPr algn="ctr"/>
            <a:endParaRPr lang="en-GB" sz="1400" dirty="0"/>
          </a:p>
        </p:txBody>
      </p:sp>
      <p:sp>
        <p:nvSpPr>
          <p:cNvPr id="48" name="TextBox 47">
            <a:extLst>
              <a:ext uri="{FF2B5EF4-FFF2-40B4-BE49-F238E27FC236}">
                <a16:creationId xmlns:a16="http://schemas.microsoft.com/office/drawing/2014/main" id="{F6ECB659-363B-49CE-BFCD-7F684B375E18}"/>
              </a:ext>
            </a:extLst>
          </p:cNvPr>
          <p:cNvSpPr txBox="1"/>
          <p:nvPr/>
        </p:nvSpPr>
        <p:spPr>
          <a:xfrm>
            <a:off x="5982121" y="4830568"/>
            <a:ext cx="492767" cy="523220"/>
          </a:xfrm>
          <a:prstGeom prst="rect">
            <a:avLst/>
          </a:prstGeom>
          <a:noFill/>
        </p:spPr>
        <p:txBody>
          <a:bodyPr wrap="square" rtlCol="0">
            <a:spAutoFit/>
          </a:bodyPr>
          <a:lstStyle/>
          <a:p>
            <a:pPr algn="ctr"/>
            <a:r>
              <a:rPr lang="en-GB" sz="2800" b="1" dirty="0">
                <a:solidFill>
                  <a:schemeClr val="accent6"/>
                </a:solidFill>
                <a:latin typeface="Arial Rounded MT Bold" panose="020F0704030504030204" pitchFamily="34" charset="0"/>
              </a:rPr>
              <a:t>2</a:t>
            </a:r>
          </a:p>
        </p:txBody>
      </p:sp>
      <p:sp>
        <p:nvSpPr>
          <p:cNvPr id="49" name="Arrow: Pentagon 48">
            <a:extLst>
              <a:ext uri="{FF2B5EF4-FFF2-40B4-BE49-F238E27FC236}">
                <a16:creationId xmlns:a16="http://schemas.microsoft.com/office/drawing/2014/main" id="{E0FD89B1-B276-4F86-9459-BEADDB03650D}"/>
              </a:ext>
            </a:extLst>
          </p:cNvPr>
          <p:cNvSpPr/>
          <p:nvPr/>
        </p:nvSpPr>
        <p:spPr>
          <a:xfrm>
            <a:off x="6220000" y="5558163"/>
            <a:ext cx="5266328" cy="744582"/>
          </a:xfrm>
          <a:prstGeom prst="homePlate">
            <a:avLst>
              <a:gd name="adj" fmla="val 0"/>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rIns="72000" rtlCol="0" anchor="ctr"/>
          <a:lstStyle/>
          <a:p>
            <a:pPr algn="ctr"/>
            <a:r>
              <a:rPr lang="en-GB" dirty="0"/>
              <a:t>Addressing overcrowded housing</a:t>
            </a:r>
          </a:p>
        </p:txBody>
      </p:sp>
      <p:sp>
        <p:nvSpPr>
          <p:cNvPr id="50" name="Oval 49">
            <a:extLst>
              <a:ext uri="{FF2B5EF4-FFF2-40B4-BE49-F238E27FC236}">
                <a16:creationId xmlns:a16="http://schemas.microsoft.com/office/drawing/2014/main" id="{023E31E2-80F8-42AE-A620-ADAC5300E7BA}"/>
              </a:ext>
            </a:extLst>
          </p:cNvPr>
          <p:cNvSpPr/>
          <p:nvPr/>
        </p:nvSpPr>
        <p:spPr>
          <a:xfrm>
            <a:off x="5883770" y="5576095"/>
            <a:ext cx="708519" cy="709200"/>
          </a:xfrm>
          <a:prstGeom prst="ellipse">
            <a:avLst/>
          </a:prstGeom>
          <a:solidFill>
            <a:schemeClr val="bg1"/>
          </a:solidFill>
          <a:ln w="381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lIns="72000" rIns="72000" rtlCol="0" anchor="ctr"/>
          <a:lstStyle/>
          <a:p>
            <a:pPr algn="ctr"/>
            <a:endParaRPr lang="en-GB" sz="1400" dirty="0"/>
          </a:p>
        </p:txBody>
      </p:sp>
      <p:sp>
        <p:nvSpPr>
          <p:cNvPr id="51" name="TextBox 50">
            <a:extLst>
              <a:ext uri="{FF2B5EF4-FFF2-40B4-BE49-F238E27FC236}">
                <a16:creationId xmlns:a16="http://schemas.microsoft.com/office/drawing/2014/main" id="{9E24BC4F-B897-4A31-907C-8A96C36FF752}"/>
              </a:ext>
            </a:extLst>
          </p:cNvPr>
          <p:cNvSpPr txBox="1"/>
          <p:nvPr/>
        </p:nvSpPr>
        <p:spPr>
          <a:xfrm>
            <a:off x="5982121" y="5673453"/>
            <a:ext cx="492767" cy="523220"/>
          </a:xfrm>
          <a:prstGeom prst="rect">
            <a:avLst/>
          </a:prstGeom>
          <a:noFill/>
        </p:spPr>
        <p:txBody>
          <a:bodyPr wrap="square" rtlCol="0">
            <a:spAutoFit/>
          </a:bodyPr>
          <a:lstStyle/>
          <a:p>
            <a:pPr algn="ctr"/>
            <a:r>
              <a:rPr lang="en-GB" sz="2800" b="1" dirty="0">
                <a:solidFill>
                  <a:schemeClr val="accent6"/>
                </a:solidFill>
                <a:latin typeface="Arial Rounded MT Bold" panose="020F0704030504030204" pitchFamily="34" charset="0"/>
              </a:rPr>
              <a:t>3</a:t>
            </a:r>
          </a:p>
        </p:txBody>
      </p:sp>
      <p:sp>
        <p:nvSpPr>
          <p:cNvPr id="52" name="Arrow: Pentagon 51">
            <a:extLst>
              <a:ext uri="{FF2B5EF4-FFF2-40B4-BE49-F238E27FC236}">
                <a16:creationId xmlns:a16="http://schemas.microsoft.com/office/drawing/2014/main" id="{0AF561E5-DA07-448B-ADFE-B86C226F6B32}"/>
              </a:ext>
            </a:extLst>
          </p:cNvPr>
          <p:cNvSpPr/>
          <p:nvPr/>
        </p:nvSpPr>
        <p:spPr>
          <a:xfrm>
            <a:off x="11486328" y="3852019"/>
            <a:ext cx="471665" cy="2452050"/>
          </a:xfrm>
          <a:prstGeom prst="homePlate">
            <a:avLst>
              <a:gd name="adj" fmla="val 0"/>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vert="vert270" lIns="72000" rIns="72000" rtlCol="0" anchor="ctr"/>
          <a:lstStyle/>
          <a:p>
            <a:pPr algn="ctr"/>
            <a:r>
              <a:rPr lang="en-GB" i="1" dirty="0"/>
              <a:t>MDT working</a:t>
            </a:r>
          </a:p>
        </p:txBody>
      </p:sp>
      <p:pic>
        <p:nvPicPr>
          <p:cNvPr id="8" name="Graphic 7" descr="Handshake with solid fill">
            <a:extLst>
              <a:ext uri="{FF2B5EF4-FFF2-40B4-BE49-F238E27FC236}">
                <a16:creationId xmlns:a16="http://schemas.microsoft.com/office/drawing/2014/main" id="{38752931-BBCE-403A-9079-9A15762C83D2}"/>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467266" y="4392563"/>
            <a:ext cx="396000" cy="396000"/>
          </a:xfrm>
          <a:prstGeom prst="rect">
            <a:avLst/>
          </a:prstGeom>
        </p:spPr>
      </p:pic>
      <p:pic>
        <p:nvPicPr>
          <p:cNvPr id="20" name="Graphic 19" descr="Checklist with solid fill">
            <a:extLst>
              <a:ext uri="{FF2B5EF4-FFF2-40B4-BE49-F238E27FC236}">
                <a16:creationId xmlns:a16="http://schemas.microsoft.com/office/drawing/2014/main" id="{BFC35EA9-4484-4B9F-9589-B5A7883BD775}"/>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467266" y="5421143"/>
            <a:ext cx="396000" cy="396000"/>
          </a:xfrm>
          <a:prstGeom prst="rect">
            <a:avLst/>
          </a:prstGeom>
        </p:spPr>
      </p:pic>
      <p:pic>
        <p:nvPicPr>
          <p:cNvPr id="27" name="Graphic 26" descr="Woman with kid with solid fill">
            <a:extLst>
              <a:ext uri="{FF2B5EF4-FFF2-40B4-BE49-F238E27FC236}">
                <a16:creationId xmlns:a16="http://schemas.microsoft.com/office/drawing/2014/main" id="{297EF2A5-D7B2-4874-9049-4124A40670D5}"/>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467266" y="5954345"/>
            <a:ext cx="396000" cy="396000"/>
          </a:xfrm>
          <a:prstGeom prst="rect">
            <a:avLst/>
          </a:prstGeom>
        </p:spPr>
      </p:pic>
      <p:pic>
        <p:nvPicPr>
          <p:cNvPr id="61" name="Graphic 60" descr="Briefcase with solid fill">
            <a:extLst>
              <a:ext uri="{FF2B5EF4-FFF2-40B4-BE49-F238E27FC236}">
                <a16:creationId xmlns:a16="http://schemas.microsoft.com/office/drawing/2014/main" id="{4FFD15EF-47AF-4299-96B8-D3388711A65C}"/>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467266" y="3802916"/>
            <a:ext cx="396000" cy="396000"/>
          </a:xfrm>
          <a:prstGeom prst="rect">
            <a:avLst/>
          </a:prstGeom>
        </p:spPr>
      </p:pic>
      <p:sp>
        <p:nvSpPr>
          <p:cNvPr id="62" name="TextBox 61">
            <a:extLst>
              <a:ext uri="{FF2B5EF4-FFF2-40B4-BE49-F238E27FC236}">
                <a16:creationId xmlns:a16="http://schemas.microsoft.com/office/drawing/2014/main" id="{7555EB30-69C5-4ADA-8E57-E060A355FDDD}"/>
              </a:ext>
            </a:extLst>
          </p:cNvPr>
          <p:cNvSpPr txBox="1"/>
          <p:nvPr/>
        </p:nvSpPr>
        <p:spPr>
          <a:xfrm>
            <a:off x="941191" y="5395835"/>
            <a:ext cx="4608461" cy="415498"/>
          </a:xfrm>
          <a:prstGeom prst="rect">
            <a:avLst/>
          </a:prstGeom>
          <a:noFill/>
        </p:spPr>
        <p:txBody>
          <a:bodyPr wrap="square">
            <a:spAutoFit/>
          </a:bodyPr>
          <a:lstStyle/>
          <a:p>
            <a:pPr defTabSz="914400">
              <a:defRPr/>
            </a:pPr>
            <a:r>
              <a:rPr lang="en-GB" sz="1050" b="1" dirty="0">
                <a:solidFill>
                  <a:schemeClr val="bg2"/>
                </a:solidFill>
                <a:latin typeface="+mj-lt"/>
                <a:cs typeface="Arial" panose="020B0604020202020204" pitchFamily="34" charset="0"/>
              </a:rPr>
              <a:t>A limited number of priorities </a:t>
            </a:r>
            <a:r>
              <a:rPr lang="en-GB" sz="1050" dirty="0">
                <a:solidFill>
                  <a:srgbClr val="002060"/>
                </a:solidFill>
                <a:latin typeface="+mj-lt"/>
                <a:cs typeface="Arial" panose="020B0604020202020204" pitchFamily="34" charset="0"/>
              </a:rPr>
              <a:t>that are clear, simple and not purely clinical to ensure they are relevant to all health and care partners.</a:t>
            </a:r>
          </a:p>
        </p:txBody>
      </p:sp>
      <p:pic>
        <p:nvPicPr>
          <p:cNvPr id="65" name="Graphic 64" descr="Wrench with solid fill">
            <a:extLst>
              <a:ext uri="{FF2B5EF4-FFF2-40B4-BE49-F238E27FC236}">
                <a16:creationId xmlns:a16="http://schemas.microsoft.com/office/drawing/2014/main" id="{EA11D550-936B-482E-8A2D-30AC57B0A75D}"/>
              </a:ext>
            </a:extLst>
          </p:cNvPr>
          <p:cNvPicPr>
            <a:picLocks noChangeAspect="1"/>
          </p:cNvPicPr>
          <p:nvPr/>
        </p:nvPicPr>
        <p:blipFill>
          <a:blip r:embed="rId11">
            <a:extLst>
              <a:ext uri="{96DAC541-7B7A-43D3-8B79-37D633B846F1}">
                <asvg:svgBlip xmlns:asvg="http://schemas.microsoft.com/office/drawing/2016/SVG/main" r:embed="rId12"/>
              </a:ext>
            </a:extLst>
          </a:blip>
          <a:stretch>
            <a:fillRect/>
          </a:stretch>
        </p:blipFill>
        <p:spPr>
          <a:xfrm>
            <a:off x="467266" y="4891968"/>
            <a:ext cx="396000" cy="396000"/>
          </a:xfrm>
          <a:prstGeom prst="rect">
            <a:avLst/>
          </a:prstGeom>
        </p:spPr>
      </p:pic>
      <p:sp>
        <p:nvSpPr>
          <p:cNvPr id="100" name="Rectangle 99">
            <a:extLst>
              <a:ext uri="{FF2B5EF4-FFF2-40B4-BE49-F238E27FC236}">
                <a16:creationId xmlns:a16="http://schemas.microsoft.com/office/drawing/2014/main" id="{CC60D731-DDE2-40CC-A189-9DB81C7DFA7E}"/>
              </a:ext>
            </a:extLst>
          </p:cNvPr>
          <p:cNvSpPr/>
          <p:nvPr/>
        </p:nvSpPr>
        <p:spPr>
          <a:xfrm>
            <a:off x="10917922" y="0"/>
            <a:ext cx="1274077" cy="335908"/>
          </a:xfrm>
          <a:prstGeom prst="rect">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rIns="72000" rtlCol="0" anchor="ctr"/>
          <a:lstStyle/>
          <a:p>
            <a:pPr algn="ctr"/>
            <a:r>
              <a:rPr lang="en-GB" sz="1400" dirty="0"/>
              <a:t>Case studies</a:t>
            </a:r>
          </a:p>
        </p:txBody>
      </p:sp>
      <p:sp>
        <p:nvSpPr>
          <p:cNvPr id="101" name="TextBox 100">
            <a:extLst>
              <a:ext uri="{FF2B5EF4-FFF2-40B4-BE49-F238E27FC236}">
                <a16:creationId xmlns:a16="http://schemas.microsoft.com/office/drawing/2014/main" id="{D22BAB21-EFCC-4967-9D60-6A0245DA7F78}"/>
              </a:ext>
            </a:extLst>
          </p:cNvPr>
          <p:cNvSpPr txBox="1"/>
          <p:nvPr/>
        </p:nvSpPr>
        <p:spPr>
          <a:xfrm>
            <a:off x="8220074" y="6661272"/>
            <a:ext cx="3971925" cy="246221"/>
          </a:xfrm>
          <a:prstGeom prst="rect">
            <a:avLst/>
          </a:prstGeom>
          <a:noFill/>
        </p:spPr>
        <p:txBody>
          <a:bodyPr wrap="square">
            <a:spAutoFit/>
          </a:bodyPr>
          <a:lstStyle/>
          <a:p>
            <a:r>
              <a:rPr lang="en-US" sz="1000" i="1" dirty="0"/>
              <a:t>Sources: Contributor; </a:t>
            </a:r>
            <a:r>
              <a:rPr lang="en-US" sz="1000" i="1" dirty="0">
                <a:hlinkClick r:id="rId13"/>
              </a:rPr>
              <a:t>BHR Integrated Care Partnership update (Sep 2019</a:t>
            </a:r>
            <a:r>
              <a:rPr lang="en-US" sz="1000" i="1" dirty="0">
                <a:solidFill>
                  <a:srgbClr val="00A3A1"/>
                </a:solidFill>
              </a:rPr>
              <a:t>)</a:t>
            </a:r>
          </a:p>
        </p:txBody>
      </p:sp>
      <p:sp>
        <p:nvSpPr>
          <p:cNvPr id="102" name="Flowchart: Connector 101">
            <a:extLst>
              <a:ext uri="{FF2B5EF4-FFF2-40B4-BE49-F238E27FC236}">
                <a16:creationId xmlns:a16="http://schemas.microsoft.com/office/drawing/2014/main" id="{FE4BF2E2-07DE-4741-A962-5CC3263F1A39}"/>
              </a:ext>
            </a:extLst>
          </p:cNvPr>
          <p:cNvSpPr/>
          <p:nvPr/>
        </p:nvSpPr>
        <p:spPr>
          <a:xfrm>
            <a:off x="11022697" y="570427"/>
            <a:ext cx="664478" cy="639255"/>
          </a:xfrm>
          <a:prstGeom prst="flowChartConnector">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GB" sz="2400" b="1" dirty="0"/>
              <a:t>C2</a:t>
            </a:r>
          </a:p>
        </p:txBody>
      </p:sp>
    </p:spTree>
    <p:extLst>
      <p:ext uri="{BB962C8B-B14F-4D97-AF65-F5344CB8AC3E}">
        <p14:creationId xmlns:p14="http://schemas.microsoft.com/office/powerpoint/2010/main" val="4161566839"/>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9AE6E077-1DF3-48BC-8928-7E5CE940A3D4}"/>
              </a:ext>
            </a:extLst>
          </p:cNvPr>
          <p:cNvSpPr>
            <a:spLocks noGrp="1"/>
          </p:cNvSpPr>
          <p:nvPr>
            <p:ph type="body" sz="quarter" idx="18"/>
          </p:nvPr>
        </p:nvSpPr>
        <p:spPr/>
        <p:txBody>
          <a:bodyPr>
            <a:normAutofit fontScale="92500" lnSpcReduction="10000"/>
          </a:bodyPr>
          <a:lstStyle/>
          <a:p>
            <a:r>
              <a:rPr lang="en-GB" dirty="0">
                <a:solidFill>
                  <a:schemeClr val="bg2"/>
                </a:solidFill>
              </a:rPr>
              <a:t>In practice: </a:t>
            </a:r>
            <a:r>
              <a:rPr lang="en-GB" dirty="0"/>
              <a:t>Supporting each other through the pandemic and building back better: Harrow Health &amp; Care Executive </a:t>
            </a:r>
          </a:p>
        </p:txBody>
      </p:sp>
      <p:sp>
        <p:nvSpPr>
          <p:cNvPr id="6" name="TextBox 5">
            <a:extLst>
              <a:ext uri="{FF2B5EF4-FFF2-40B4-BE49-F238E27FC236}">
                <a16:creationId xmlns:a16="http://schemas.microsoft.com/office/drawing/2014/main" id="{3186EB7E-8DA3-40CC-BECA-B7CB71DF5555}"/>
              </a:ext>
            </a:extLst>
          </p:cNvPr>
          <p:cNvSpPr txBox="1"/>
          <p:nvPr/>
        </p:nvSpPr>
        <p:spPr>
          <a:xfrm>
            <a:off x="388842" y="3605756"/>
            <a:ext cx="5326345" cy="307777"/>
          </a:xfrm>
          <a:prstGeom prst="rect">
            <a:avLst/>
          </a:prstGeom>
          <a:noFill/>
        </p:spPr>
        <p:txBody>
          <a:bodyPr wrap="square">
            <a:spAutoFit/>
          </a:bodyPr>
          <a:lstStyle/>
          <a:p>
            <a:r>
              <a:rPr lang="en-GB" sz="1400" b="1" dirty="0">
                <a:solidFill>
                  <a:srgbClr val="002060"/>
                </a:solidFill>
                <a:latin typeface="+mj-lt"/>
                <a:cs typeface="Arial" panose="020B0604020202020204" pitchFamily="34" charset="0"/>
              </a:rPr>
              <a:t>Principles</a:t>
            </a:r>
          </a:p>
        </p:txBody>
      </p:sp>
      <p:sp>
        <p:nvSpPr>
          <p:cNvPr id="31" name="TextBox 30">
            <a:extLst>
              <a:ext uri="{FF2B5EF4-FFF2-40B4-BE49-F238E27FC236}">
                <a16:creationId xmlns:a16="http://schemas.microsoft.com/office/drawing/2014/main" id="{7B146995-E23B-46BC-AE7A-CE3378E6BA02}"/>
              </a:ext>
            </a:extLst>
          </p:cNvPr>
          <p:cNvSpPr txBox="1"/>
          <p:nvPr/>
        </p:nvSpPr>
        <p:spPr>
          <a:xfrm>
            <a:off x="1027161" y="3994860"/>
            <a:ext cx="4547025" cy="415498"/>
          </a:xfrm>
          <a:prstGeom prst="rect">
            <a:avLst/>
          </a:prstGeom>
          <a:noFill/>
        </p:spPr>
        <p:txBody>
          <a:bodyPr wrap="square">
            <a:spAutoFit/>
          </a:bodyPr>
          <a:lstStyle/>
          <a:p>
            <a:pPr defTabSz="914400">
              <a:defRPr/>
            </a:pPr>
            <a:r>
              <a:rPr lang="en-GB" sz="1050" b="1" dirty="0">
                <a:solidFill>
                  <a:schemeClr val="bg2"/>
                </a:solidFill>
                <a:latin typeface="+mj-lt"/>
                <a:cs typeface="Arial" panose="020B0604020202020204" pitchFamily="34" charset="0"/>
              </a:rPr>
              <a:t>Virtual meetings on MS Teams </a:t>
            </a:r>
            <a:r>
              <a:rPr lang="en-GB" sz="1050" dirty="0">
                <a:solidFill>
                  <a:srgbClr val="002060"/>
                </a:solidFill>
                <a:latin typeface="+mj-lt"/>
                <a:cs typeface="Arial" panose="020B0604020202020204" pitchFamily="34" charset="0"/>
              </a:rPr>
              <a:t>enabling broader and more regular attendance across system leadership, allowing trust and relationships to build over time. </a:t>
            </a:r>
          </a:p>
        </p:txBody>
      </p:sp>
      <p:sp>
        <p:nvSpPr>
          <p:cNvPr id="38" name="Rectangle: Rounded Corners 37">
            <a:extLst>
              <a:ext uri="{FF2B5EF4-FFF2-40B4-BE49-F238E27FC236}">
                <a16:creationId xmlns:a16="http://schemas.microsoft.com/office/drawing/2014/main" id="{BB46896F-DF15-45C1-B7A4-BA9F8B189B0A}"/>
              </a:ext>
            </a:extLst>
          </p:cNvPr>
          <p:cNvSpPr/>
          <p:nvPr/>
        </p:nvSpPr>
        <p:spPr>
          <a:xfrm>
            <a:off x="5891803" y="1704808"/>
            <a:ext cx="6106510" cy="417914"/>
          </a:xfrm>
          <a:prstGeom prst="roundRect">
            <a:avLst>
              <a:gd name="adj" fmla="val 21784"/>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marL="144000" lvl="1" defTabSz="533400">
              <a:lnSpc>
                <a:spcPts val="1400"/>
              </a:lnSpc>
              <a:spcBef>
                <a:spcPct val="0"/>
              </a:spcBef>
              <a:spcAft>
                <a:spcPct val="35000"/>
              </a:spcAft>
            </a:pPr>
            <a:r>
              <a:rPr lang="en-GB" sz="1050" dirty="0">
                <a:latin typeface="+mj-lt"/>
                <a:cs typeface="Arial" panose="020B0604020202020204" pitchFamily="34" charset="0"/>
              </a:rPr>
              <a:t>Issues are resolved more quickly, often through joint solutions.</a:t>
            </a:r>
            <a:endParaRPr lang="en-GB" sz="1050" kern="1200" dirty="0">
              <a:latin typeface="+mj-lt"/>
              <a:cs typeface="Arial" panose="020B0604020202020204" pitchFamily="34" charset="0"/>
            </a:endParaRPr>
          </a:p>
        </p:txBody>
      </p:sp>
      <p:sp>
        <p:nvSpPr>
          <p:cNvPr id="39" name="Rectangle: Rounded Corners 38">
            <a:extLst>
              <a:ext uri="{FF2B5EF4-FFF2-40B4-BE49-F238E27FC236}">
                <a16:creationId xmlns:a16="http://schemas.microsoft.com/office/drawing/2014/main" id="{36C648CE-F74B-4DB3-95D6-085E76172E2D}"/>
              </a:ext>
            </a:extLst>
          </p:cNvPr>
          <p:cNvSpPr/>
          <p:nvPr/>
        </p:nvSpPr>
        <p:spPr>
          <a:xfrm>
            <a:off x="5891803" y="2144465"/>
            <a:ext cx="6106510" cy="417914"/>
          </a:xfrm>
          <a:prstGeom prst="roundRect">
            <a:avLst>
              <a:gd name="adj" fmla="val 21784"/>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marL="144000" lvl="1" defTabSz="533400">
              <a:lnSpc>
                <a:spcPts val="1400"/>
              </a:lnSpc>
              <a:spcBef>
                <a:spcPct val="0"/>
              </a:spcBef>
              <a:spcAft>
                <a:spcPct val="35000"/>
              </a:spcAft>
            </a:pPr>
            <a:r>
              <a:rPr lang="en-GB" sz="1050" dirty="0">
                <a:solidFill>
                  <a:schemeClr val="bg1"/>
                </a:solidFill>
                <a:latin typeface="+mj-lt"/>
                <a:cs typeface="Arial" panose="020B0604020202020204" pitchFamily="34" charset="0"/>
              </a:rPr>
              <a:t>Increased trust between partners and the development of strong, productive relationships within a framework of g</a:t>
            </a:r>
            <a:r>
              <a:rPr lang="en-GB" sz="1050" kern="1200" dirty="0">
                <a:latin typeface="+mj-lt"/>
                <a:cs typeface="Arial" panose="020B0604020202020204" pitchFamily="34" charset="0"/>
              </a:rPr>
              <a:t>enuinely equal partnership.</a:t>
            </a:r>
            <a:endParaRPr lang="en-GB" sz="1050" dirty="0">
              <a:solidFill>
                <a:schemeClr val="bg1"/>
              </a:solidFill>
              <a:latin typeface="+mj-lt"/>
              <a:cs typeface="Arial" panose="020B0604020202020204" pitchFamily="34" charset="0"/>
            </a:endParaRPr>
          </a:p>
        </p:txBody>
      </p:sp>
      <p:sp>
        <p:nvSpPr>
          <p:cNvPr id="40" name="Rectangle: Rounded Corners 39">
            <a:extLst>
              <a:ext uri="{FF2B5EF4-FFF2-40B4-BE49-F238E27FC236}">
                <a16:creationId xmlns:a16="http://schemas.microsoft.com/office/drawing/2014/main" id="{A07DA663-465A-459D-AC7A-5680A675468E}"/>
              </a:ext>
            </a:extLst>
          </p:cNvPr>
          <p:cNvSpPr/>
          <p:nvPr/>
        </p:nvSpPr>
        <p:spPr>
          <a:xfrm>
            <a:off x="5891803" y="2593340"/>
            <a:ext cx="6106510" cy="417914"/>
          </a:xfrm>
          <a:prstGeom prst="roundRect">
            <a:avLst>
              <a:gd name="adj" fmla="val 23490"/>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marL="144000" lvl="1" defTabSz="533400">
              <a:lnSpc>
                <a:spcPts val="1400"/>
              </a:lnSpc>
              <a:spcBef>
                <a:spcPct val="0"/>
              </a:spcBef>
              <a:spcAft>
                <a:spcPct val="35000"/>
              </a:spcAft>
            </a:pPr>
            <a:r>
              <a:rPr lang="en-GB" sz="1050" dirty="0">
                <a:latin typeface="+mj-lt"/>
                <a:cs typeface="Arial" panose="020B0604020202020204" pitchFamily="34" charset="0"/>
              </a:rPr>
              <a:t>Rapid mobilisation and sharing of support where it is most needed.</a:t>
            </a:r>
            <a:endParaRPr lang="en-GB" sz="1050" kern="1200" dirty="0">
              <a:latin typeface="+mj-lt"/>
              <a:cs typeface="Arial" panose="020B0604020202020204" pitchFamily="34" charset="0"/>
            </a:endParaRPr>
          </a:p>
        </p:txBody>
      </p:sp>
      <p:sp>
        <p:nvSpPr>
          <p:cNvPr id="44" name="TextBox 43">
            <a:extLst>
              <a:ext uri="{FF2B5EF4-FFF2-40B4-BE49-F238E27FC236}">
                <a16:creationId xmlns:a16="http://schemas.microsoft.com/office/drawing/2014/main" id="{895D3832-C658-466E-8027-E2CAEEEC0CBA}"/>
              </a:ext>
            </a:extLst>
          </p:cNvPr>
          <p:cNvSpPr txBox="1"/>
          <p:nvPr/>
        </p:nvSpPr>
        <p:spPr>
          <a:xfrm>
            <a:off x="5897918" y="1394410"/>
            <a:ext cx="6091805" cy="307777"/>
          </a:xfrm>
          <a:prstGeom prst="rect">
            <a:avLst/>
          </a:prstGeom>
          <a:noFill/>
        </p:spPr>
        <p:txBody>
          <a:bodyPr wrap="square">
            <a:spAutoFit/>
          </a:bodyPr>
          <a:lstStyle/>
          <a:p>
            <a:r>
              <a:rPr lang="en-GB" sz="1400" b="1" dirty="0">
                <a:solidFill>
                  <a:srgbClr val="002060"/>
                </a:solidFill>
                <a:latin typeface="+mj-lt"/>
                <a:cs typeface="Arial" panose="020B0604020202020204" pitchFamily="34" charset="0"/>
              </a:rPr>
              <a:t>Impact</a:t>
            </a:r>
          </a:p>
        </p:txBody>
      </p:sp>
      <p:sp>
        <p:nvSpPr>
          <p:cNvPr id="46" name="Rectangle: Rounded Corners 45">
            <a:extLst>
              <a:ext uri="{FF2B5EF4-FFF2-40B4-BE49-F238E27FC236}">
                <a16:creationId xmlns:a16="http://schemas.microsoft.com/office/drawing/2014/main" id="{DCD96824-C66F-422D-85CC-0CF7C411030A}"/>
              </a:ext>
            </a:extLst>
          </p:cNvPr>
          <p:cNvSpPr/>
          <p:nvPr/>
        </p:nvSpPr>
        <p:spPr>
          <a:xfrm>
            <a:off x="337854" y="3561347"/>
            <a:ext cx="5326345" cy="2945985"/>
          </a:xfrm>
          <a:prstGeom prst="roundRect">
            <a:avLst>
              <a:gd name="adj" fmla="val 4419"/>
            </a:avLst>
          </a:prstGeom>
          <a:noFill/>
          <a:ln w="3810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lIns="72000" rIns="72000" rtlCol="0" anchor="ctr"/>
          <a:lstStyle/>
          <a:p>
            <a:pPr algn="ctr"/>
            <a:endParaRPr lang="en-GB" sz="1400" dirty="0"/>
          </a:p>
        </p:txBody>
      </p:sp>
      <p:sp>
        <p:nvSpPr>
          <p:cNvPr id="60" name="Round Diagonal Corner of Rectangle 2">
            <a:extLst>
              <a:ext uri="{FF2B5EF4-FFF2-40B4-BE49-F238E27FC236}">
                <a16:creationId xmlns:a16="http://schemas.microsoft.com/office/drawing/2014/main" id="{D9764256-480A-4B83-A824-D809AA32C761}"/>
              </a:ext>
            </a:extLst>
          </p:cNvPr>
          <p:cNvSpPr/>
          <p:nvPr/>
        </p:nvSpPr>
        <p:spPr>
          <a:xfrm>
            <a:off x="337853" y="1720002"/>
            <a:ext cx="5326345" cy="1708998"/>
          </a:xfrm>
          <a:prstGeom prst="round2DiagRect">
            <a:avLst>
              <a:gd name="adj1" fmla="val 0"/>
              <a:gd name="adj2" fmla="val 0"/>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GB" sz="1100" dirty="0">
                <a:solidFill>
                  <a:sysClr val="windowText" lastClr="000000"/>
                </a:solidFill>
              </a:rPr>
              <a:t>The Harrow Health &amp; Care Executive (HHACE) was formed in February 2020, just before the start of the pandemic, after a review of the Harrow ICP and the decision of the Joint Management Board in Harrow to institute a weekly meeting of system leaders to oversee the next 100 days of partnership development. HHACE swiftly became instrumental to Harrow’s response to the pandemic, including around shielding, managing capacity and flow, and latterly the vaccination programme. More recently, HHACE has returned to looking at key areas of system transformation, ranging from improving support for children &amp; young people, care homes, and the frail elderly, to targeting key enablers such as integrated education, training, and digital development.</a:t>
            </a:r>
          </a:p>
        </p:txBody>
      </p:sp>
      <p:sp>
        <p:nvSpPr>
          <p:cNvPr id="23" name="TextBox 22">
            <a:extLst>
              <a:ext uri="{FF2B5EF4-FFF2-40B4-BE49-F238E27FC236}">
                <a16:creationId xmlns:a16="http://schemas.microsoft.com/office/drawing/2014/main" id="{3A4CA1C8-EE7F-45DB-B792-08A12907E888}"/>
              </a:ext>
            </a:extLst>
          </p:cNvPr>
          <p:cNvSpPr txBox="1"/>
          <p:nvPr/>
        </p:nvSpPr>
        <p:spPr>
          <a:xfrm>
            <a:off x="5847603" y="3889669"/>
            <a:ext cx="6146171" cy="307777"/>
          </a:xfrm>
          <a:prstGeom prst="rect">
            <a:avLst/>
          </a:prstGeom>
          <a:noFill/>
        </p:spPr>
        <p:txBody>
          <a:bodyPr wrap="square">
            <a:spAutoFit/>
          </a:bodyPr>
          <a:lstStyle/>
          <a:p>
            <a:pPr algn="ctr"/>
            <a:r>
              <a:rPr lang="en-GB" sz="1400" b="1" dirty="0">
                <a:solidFill>
                  <a:srgbClr val="002060"/>
                </a:solidFill>
                <a:latin typeface="+mj-lt"/>
                <a:cs typeface="Arial" panose="020B0604020202020204" pitchFamily="34" charset="0"/>
              </a:rPr>
              <a:t>The Health &amp; Care Executive’s membership has been critical to its success</a:t>
            </a:r>
          </a:p>
        </p:txBody>
      </p:sp>
      <p:sp>
        <p:nvSpPr>
          <p:cNvPr id="43" name="TextBox 42">
            <a:extLst>
              <a:ext uri="{FF2B5EF4-FFF2-40B4-BE49-F238E27FC236}">
                <a16:creationId xmlns:a16="http://schemas.microsoft.com/office/drawing/2014/main" id="{298B17C9-4519-4C4E-8E59-1DDDD81B98AF}"/>
              </a:ext>
            </a:extLst>
          </p:cNvPr>
          <p:cNvSpPr txBox="1"/>
          <p:nvPr/>
        </p:nvSpPr>
        <p:spPr>
          <a:xfrm>
            <a:off x="330333" y="1414324"/>
            <a:ext cx="5390626" cy="307777"/>
          </a:xfrm>
          <a:prstGeom prst="rect">
            <a:avLst/>
          </a:prstGeom>
          <a:noFill/>
        </p:spPr>
        <p:txBody>
          <a:bodyPr wrap="square">
            <a:spAutoFit/>
          </a:bodyPr>
          <a:lstStyle/>
          <a:p>
            <a:r>
              <a:rPr lang="en-GB" sz="1400" b="1" dirty="0">
                <a:solidFill>
                  <a:srgbClr val="002060"/>
                </a:solidFill>
                <a:latin typeface="+mj-lt"/>
                <a:cs typeface="Arial" panose="020B0604020202020204" pitchFamily="34" charset="0"/>
              </a:rPr>
              <a:t>Context</a:t>
            </a:r>
          </a:p>
        </p:txBody>
      </p:sp>
      <p:sp>
        <p:nvSpPr>
          <p:cNvPr id="45" name="TextBox 44">
            <a:extLst>
              <a:ext uri="{FF2B5EF4-FFF2-40B4-BE49-F238E27FC236}">
                <a16:creationId xmlns:a16="http://schemas.microsoft.com/office/drawing/2014/main" id="{6977A735-16D8-48CF-9AC0-93E4F1B9E57F}"/>
              </a:ext>
            </a:extLst>
          </p:cNvPr>
          <p:cNvSpPr txBox="1"/>
          <p:nvPr/>
        </p:nvSpPr>
        <p:spPr>
          <a:xfrm>
            <a:off x="1027161" y="5148155"/>
            <a:ext cx="4454600" cy="415498"/>
          </a:xfrm>
          <a:prstGeom prst="rect">
            <a:avLst/>
          </a:prstGeom>
          <a:noFill/>
        </p:spPr>
        <p:txBody>
          <a:bodyPr wrap="square">
            <a:spAutoFit/>
          </a:bodyPr>
          <a:lstStyle/>
          <a:p>
            <a:pPr defTabSz="914400">
              <a:defRPr/>
            </a:pPr>
            <a:r>
              <a:rPr lang="en-GB" sz="1050" b="1" dirty="0">
                <a:solidFill>
                  <a:schemeClr val="bg2"/>
                </a:solidFill>
                <a:latin typeface="+mj-lt"/>
                <a:cs typeface="Arial" panose="020B0604020202020204" pitchFamily="34" charset="0"/>
              </a:rPr>
              <a:t>Actions are reviewed and closed weekly</a:t>
            </a:r>
            <a:r>
              <a:rPr lang="en-GB" sz="1050" dirty="0">
                <a:solidFill>
                  <a:srgbClr val="002060"/>
                </a:solidFill>
                <a:latin typeface="+mj-lt"/>
                <a:cs typeface="Arial" panose="020B0604020202020204" pitchFamily="34" charset="0"/>
              </a:rPr>
              <a:t>, and standing items are agreed to ensure key messages are communicated clearly outside the virtual room.</a:t>
            </a:r>
          </a:p>
        </p:txBody>
      </p:sp>
      <p:sp>
        <p:nvSpPr>
          <p:cNvPr id="53" name="TextBox 52">
            <a:extLst>
              <a:ext uri="{FF2B5EF4-FFF2-40B4-BE49-F238E27FC236}">
                <a16:creationId xmlns:a16="http://schemas.microsoft.com/office/drawing/2014/main" id="{228DB314-FAAA-4262-BD90-DF79F0B4B8E7}"/>
              </a:ext>
            </a:extLst>
          </p:cNvPr>
          <p:cNvSpPr txBox="1"/>
          <p:nvPr/>
        </p:nvSpPr>
        <p:spPr>
          <a:xfrm>
            <a:off x="1027161" y="5631062"/>
            <a:ext cx="4584753" cy="738664"/>
          </a:xfrm>
          <a:prstGeom prst="rect">
            <a:avLst/>
          </a:prstGeom>
          <a:noFill/>
        </p:spPr>
        <p:txBody>
          <a:bodyPr wrap="square">
            <a:spAutoFit/>
          </a:bodyPr>
          <a:lstStyle/>
          <a:p>
            <a:pPr defTabSz="914400">
              <a:defRPr/>
            </a:pPr>
            <a:r>
              <a:rPr lang="en-GB" sz="1050" b="1" dirty="0">
                <a:solidFill>
                  <a:schemeClr val="bg2"/>
                </a:solidFill>
                <a:latin typeface="+mj-lt"/>
                <a:cs typeface="Arial" panose="020B0604020202020204" pitchFamily="34" charset="0"/>
              </a:rPr>
              <a:t>Continuous learning and reflection. </a:t>
            </a:r>
            <a:r>
              <a:rPr lang="en-GB" sz="1050" dirty="0">
                <a:solidFill>
                  <a:srgbClr val="002060"/>
                </a:solidFill>
                <a:latin typeface="+mj-lt"/>
                <a:cs typeface="Arial" panose="020B0604020202020204" pitchFamily="34" charset="0"/>
              </a:rPr>
              <a:t>Meetings conclude with a brief reflection on the meeting itself, what has gone well and what might need to change in the coming weeks. Meetings continuously evolve and draw strength from the ability to adapt to local priorities and to survive membership changes.  </a:t>
            </a:r>
          </a:p>
        </p:txBody>
      </p:sp>
      <p:pic>
        <p:nvPicPr>
          <p:cNvPr id="4" name="Graphic 3" descr="Checklist with solid fill">
            <a:extLst>
              <a:ext uri="{FF2B5EF4-FFF2-40B4-BE49-F238E27FC236}">
                <a16:creationId xmlns:a16="http://schemas.microsoft.com/office/drawing/2014/main" id="{6F3B6451-70F8-434D-9900-235938A39BF4}"/>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514292" y="5148155"/>
            <a:ext cx="468000" cy="468000"/>
          </a:xfrm>
          <a:prstGeom prst="rect">
            <a:avLst/>
          </a:prstGeom>
        </p:spPr>
      </p:pic>
      <p:pic>
        <p:nvPicPr>
          <p:cNvPr id="13" name="Graphic 12" descr="Online meeting with solid fill">
            <a:extLst>
              <a:ext uri="{FF2B5EF4-FFF2-40B4-BE49-F238E27FC236}">
                <a16:creationId xmlns:a16="http://schemas.microsoft.com/office/drawing/2014/main" id="{B9C401CD-D6FC-4EBC-B20A-95C0CBD2509E}"/>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514292" y="3976133"/>
            <a:ext cx="468000" cy="468000"/>
          </a:xfrm>
          <a:prstGeom prst="rect">
            <a:avLst/>
          </a:prstGeom>
        </p:spPr>
      </p:pic>
      <p:pic>
        <p:nvPicPr>
          <p:cNvPr id="19" name="Graphic 18" descr="Group brainstorm with solid fill">
            <a:extLst>
              <a:ext uri="{FF2B5EF4-FFF2-40B4-BE49-F238E27FC236}">
                <a16:creationId xmlns:a16="http://schemas.microsoft.com/office/drawing/2014/main" id="{FDCB8960-1952-43C1-94D2-1CD460F7ECE9}"/>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514292" y="5716048"/>
            <a:ext cx="468000" cy="468000"/>
          </a:xfrm>
          <a:prstGeom prst="rect">
            <a:avLst/>
          </a:prstGeom>
        </p:spPr>
      </p:pic>
      <p:sp>
        <p:nvSpPr>
          <p:cNvPr id="55" name="TextBox 54">
            <a:extLst>
              <a:ext uri="{FF2B5EF4-FFF2-40B4-BE49-F238E27FC236}">
                <a16:creationId xmlns:a16="http://schemas.microsoft.com/office/drawing/2014/main" id="{10D71BFC-6A0F-4854-BC85-B2007C14C4E7}"/>
              </a:ext>
            </a:extLst>
          </p:cNvPr>
          <p:cNvSpPr txBox="1"/>
          <p:nvPr/>
        </p:nvSpPr>
        <p:spPr>
          <a:xfrm>
            <a:off x="1027161" y="4496450"/>
            <a:ext cx="4480805" cy="577081"/>
          </a:xfrm>
          <a:prstGeom prst="rect">
            <a:avLst/>
          </a:prstGeom>
          <a:noFill/>
        </p:spPr>
        <p:txBody>
          <a:bodyPr wrap="square">
            <a:spAutoFit/>
          </a:bodyPr>
          <a:lstStyle/>
          <a:p>
            <a:pPr defTabSz="914400">
              <a:defRPr/>
            </a:pPr>
            <a:r>
              <a:rPr lang="en-GB" sz="1050" dirty="0">
                <a:solidFill>
                  <a:srgbClr val="002060"/>
                </a:solidFill>
                <a:latin typeface="+mj-lt"/>
                <a:cs typeface="Arial" panose="020B0604020202020204" pitchFamily="34" charset="0"/>
              </a:rPr>
              <a:t>Meetings are opened by the </a:t>
            </a:r>
            <a:r>
              <a:rPr lang="en-GB" sz="1050" b="1" dirty="0">
                <a:solidFill>
                  <a:schemeClr val="bg2"/>
                </a:solidFill>
                <a:latin typeface="+mj-lt"/>
                <a:cs typeface="Arial" panose="020B0604020202020204" pitchFamily="34" charset="0"/>
              </a:rPr>
              <a:t>Chair</a:t>
            </a:r>
            <a:r>
              <a:rPr lang="en-GB" sz="1050" dirty="0">
                <a:solidFill>
                  <a:srgbClr val="002060"/>
                </a:solidFill>
                <a:latin typeface="+mj-lt"/>
                <a:cs typeface="Arial" panose="020B0604020202020204" pitchFamily="34" charset="0"/>
              </a:rPr>
              <a:t> </a:t>
            </a:r>
            <a:r>
              <a:rPr lang="en-GB" sz="1050" b="1" dirty="0">
                <a:solidFill>
                  <a:schemeClr val="bg2"/>
                </a:solidFill>
                <a:latin typeface="+mj-lt"/>
                <a:cs typeface="Arial" panose="020B0604020202020204" pitchFamily="34" charset="0"/>
              </a:rPr>
              <a:t>reminding all participants of the purpose </a:t>
            </a:r>
            <a:r>
              <a:rPr lang="en-GB" sz="1050" dirty="0">
                <a:solidFill>
                  <a:srgbClr val="002060"/>
                </a:solidFill>
                <a:latin typeface="+mj-lt"/>
                <a:cs typeface="Arial" panose="020B0604020202020204" pitchFamily="34" charset="0"/>
              </a:rPr>
              <a:t>of the meeting; to bring together system leaders to make decisions in the interests of all the people of Harrow. </a:t>
            </a:r>
          </a:p>
        </p:txBody>
      </p:sp>
      <p:sp>
        <p:nvSpPr>
          <p:cNvPr id="57" name="Oval 56" descr="Map compass with solid fill">
            <a:extLst>
              <a:ext uri="{FF2B5EF4-FFF2-40B4-BE49-F238E27FC236}">
                <a16:creationId xmlns:a16="http://schemas.microsoft.com/office/drawing/2014/main" id="{6081BF7B-F97A-433E-AF24-270C98BE23DF}"/>
              </a:ext>
            </a:extLst>
          </p:cNvPr>
          <p:cNvSpPr/>
          <p:nvPr/>
        </p:nvSpPr>
        <p:spPr>
          <a:xfrm>
            <a:off x="514292" y="4570832"/>
            <a:ext cx="468000" cy="461046"/>
          </a:xfrm>
          <a:prstGeom prst="ellipse">
            <a:avLst/>
          </a:prstGeom>
          <a: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rcRect/>
            <a:stretch>
              <a:fillRect/>
            </a:stretch>
          </a:blipFill>
          <a:ln>
            <a:noFill/>
          </a:ln>
        </p:spPr>
        <p:style>
          <a:lnRef idx="2">
            <a:schemeClr val="accent2">
              <a:shade val="80000"/>
              <a:hueOff val="0"/>
              <a:satOff val="0"/>
              <a:lumOff val="0"/>
              <a:alphaOff val="0"/>
            </a:schemeClr>
          </a:lnRef>
          <a:fillRef idx="1">
            <a:scrgbClr r="0" g="0" b="0"/>
          </a:fillRef>
          <a:effectRef idx="0">
            <a:schemeClr val="accent2">
              <a:tint val="40000"/>
              <a:hueOff val="0"/>
              <a:satOff val="0"/>
              <a:lumOff val="0"/>
              <a:alphaOff val="0"/>
            </a:schemeClr>
          </a:effectRef>
          <a:fontRef idx="minor">
            <a:schemeClr val="lt1">
              <a:hueOff val="0"/>
              <a:satOff val="0"/>
              <a:lumOff val="0"/>
              <a:alphaOff val="0"/>
            </a:schemeClr>
          </a:fontRef>
        </p:style>
      </p:sp>
      <p:sp>
        <p:nvSpPr>
          <p:cNvPr id="58" name="Rectangle: Rounded Corners 57">
            <a:extLst>
              <a:ext uri="{FF2B5EF4-FFF2-40B4-BE49-F238E27FC236}">
                <a16:creationId xmlns:a16="http://schemas.microsoft.com/office/drawing/2014/main" id="{D9521CF2-EC1E-4CFF-8777-02D80E1F14E8}"/>
              </a:ext>
            </a:extLst>
          </p:cNvPr>
          <p:cNvSpPr/>
          <p:nvPr/>
        </p:nvSpPr>
        <p:spPr>
          <a:xfrm>
            <a:off x="5891803" y="3037455"/>
            <a:ext cx="6106510" cy="667243"/>
          </a:xfrm>
          <a:prstGeom prst="roundRect">
            <a:avLst>
              <a:gd name="adj" fmla="val 21784"/>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lIns="0" rIns="36000" rtlCol="0" anchor="ctr"/>
          <a:lstStyle/>
          <a:p>
            <a:pPr marL="144000" lvl="1" defTabSz="533400">
              <a:lnSpc>
                <a:spcPts val="1400"/>
              </a:lnSpc>
              <a:spcBef>
                <a:spcPct val="0"/>
              </a:spcBef>
              <a:spcAft>
                <a:spcPct val="35000"/>
              </a:spcAft>
            </a:pPr>
            <a:r>
              <a:rPr lang="en-GB" sz="1050" kern="1200" dirty="0">
                <a:latin typeface="+mj-lt"/>
                <a:cs typeface="Arial" panose="020B0604020202020204" pitchFamily="34" charset="0"/>
              </a:rPr>
              <a:t>In the formal one-year “reflect and review” process, 100% of respondents from across the system responded to “I believe the Harrow Health &amp; Care Executive has been effective in improving joint-working over the last 12 months…” with either ‘Agree’ or ‘Strongly Agree’. </a:t>
            </a:r>
          </a:p>
        </p:txBody>
      </p:sp>
      <p:sp>
        <p:nvSpPr>
          <p:cNvPr id="59" name="Arrow: Pentagon 58">
            <a:extLst>
              <a:ext uri="{FF2B5EF4-FFF2-40B4-BE49-F238E27FC236}">
                <a16:creationId xmlns:a16="http://schemas.microsoft.com/office/drawing/2014/main" id="{888CBB74-2D9E-4AB9-8D81-751B4F73B20A}"/>
              </a:ext>
            </a:extLst>
          </p:cNvPr>
          <p:cNvSpPr/>
          <p:nvPr/>
        </p:nvSpPr>
        <p:spPr>
          <a:xfrm>
            <a:off x="6184472" y="4226150"/>
            <a:ext cx="5669674" cy="569403"/>
          </a:xfrm>
          <a:prstGeom prst="homePlate">
            <a:avLst>
              <a:gd name="adj" fmla="val 0"/>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lIns="288000" rIns="144000" rtlCol="0" anchor="ctr"/>
          <a:lstStyle/>
          <a:p>
            <a:r>
              <a:rPr lang="en-GB" sz="1200" dirty="0"/>
              <a:t>Co-chairing arrangements and strong council attendance mean the meeting feels like a joint enterprise grounded in Harrow as a place. </a:t>
            </a:r>
          </a:p>
        </p:txBody>
      </p:sp>
      <p:sp>
        <p:nvSpPr>
          <p:cNvPr id="66" name="Arrow: Pentagon 65">
            <a:extLst>
              <a:ext uri="{FF2B5EF4-FFF2-40B4-BE49-F238E27FC236}">
                <a16:creationId xmlns:a16="http://schemas.microsoft.com/office/drawing/2014/main" id="{0CB3C755-6CBD-48A1-9FBE-7E723A668A23}"/>
              </a:ext>
            </a:extLst>
          </p:cNvPr>
          <p:cNvSpPr/>
          <p:nvPr/>
        </p:nvSpPr>
        <p:spPr>
          <a:xfrm>
            <a:off x="6184472" y="4830383"/>
            <a:ext cx="5669674" cy="569403"/>
          </a:xfrm>
          <a:prstGeom prst="homePlate">
            <a:avLst>
              <a:gd name="adj" fmla="val 0"/>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lIns="288000" rIns="144000" rtlCol="0" anchor="ctr"/>
          <a:lstStyle/>
          <a:p>
            <a:r>
              <a:rPr lang="en-GB" sz="1200" dirty="0"/>
              <a:t>VCSE-led and focused items are a regular part of the Friday agenda and a strong VCSE voice forms a core part of the decision-making process.</a:t>
            </a:r>
          </a:p>
        </p:txBody>
      </p:sp>
      <p:sp>
        <p:nvSpPr>
          <p:cNvPr id="69" name="Arrow: Pentagon 68">
            <a:extLst>
              <a:ext uri="{FF2B5EF4-FFF2-40B4-BE49-F238E27FC236}">
                <a16:creationId xmlns:a16="http://schemas.microsoft.com/office/drawing/2014/main" id="{4D76BF6C-68BE-44E7-9B03-8D77BD5D35A4}"/>
              </a:ext>
            </a:extLst>
          </p:cNvPr>
          <p:cNvSpPr/>
          <p:nvPr/>
        </p:nvSpPr>
        <p:spPr>
          <a:xfrm>
            <a:off x="6184472" y="5434616"/>
            <a:ext cx="5669674" cy="569403"/>
          </a:xfrm>
          <a:prstGeom prst="homePlate">
            <a:avLst>
              <a:gd name="adj" fmla="val 0"/>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lIns="288000" rIns="144000" rtlCol="0" anchor="ctr"/>
          <a:lstStyle/>
          <a:p>
            <a:r>
              <a:rPr lang="en-GB" sz="1200" dirty="0"/>
              <a:t>Major NHS Trust are all represented in the room at a very senior level, even though the leaders in question have roles which span multiple boroughs. </a:t>
            </a:r>
          </a:p>
        </p:txBody>
      </p:sp>
      <p:sp>
        <p:nvSpPr>
          <p:cNvPr id="72" name="Arrow: Pentagon 71">
            <a:extLst>
              <a:ext uri="{FF2B5EF4-FFF2-40B4-BE49-F238E27FC236}">
                <a16:creationId xmlns:a16="http://schemas.microsoft.com/office/drawing/2014/main" id="{7A15E07E-8EBC-4DBB-8B57-41D14A7CE012}"/>
              </a:ext>
            </a:extLst>
          </p:cNvPr>
          <p:cNvSpPr/>
          <p:nvPr/>
        </p:nvSpPr>
        <p:spPr>
          <a:xfrm>
            <a:off x="6184472" y="6038850"/>
            <a:ext cx="5669674" cy="569403"/>
          </a:xfrm>
          <a:prstGeom prst="homePlate">
            <a:avLst>
              <a:gd name="adj" fmla="val 0"/>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lIns="288000" rIns="144000" rtlCol="0" anchor="ctr"/>
          <a:lstStyle/>
          <a:p>
            <a:r>
              <a:rPr lang="en-GB" sz="1200" dirty="0"/>
              <a:t>PCN clinical directors co-lead major workstreams that sit underneath the ICP and (as well as the GP Federation) regularly attend and contribute to meetings.</a:t>
            </a:r>
          </a:p>
        </p:txBody>
      </p:sp>
      <p:sp>
        <p:nvSpPr>
          <p:cNvPr id="63" name="Oval 62">
            <a:extLst>
              <a:ext uri="{FF2B5EF4-FFF2-40B4-BE49-F238E27FC236}">
                <a16:creationId xmlns:a16="http://schemas.microsoft.com/office/drawing/2014/main" id="{4D9288F9-EAA4-422B-B0AE-AFE6382F0ACF}"/>
              </a:ext>
            </a:extLst>
          </p:cNvPr>
          <p:cNvSpPr/>
          <p:nvPr/>
        </p:nvSpPr>
        <p:spPr>
          <a:xfrm>
            <a:off x="5928991" y="4244975"/>
            <a:ext cx="508236" cy="532800"/>
          </a:xfrm>
          <a:prstGeom prst="ellipse">
            <a:avLst/>
          </a:prstGeom>
          <a:solidFill>
            <a:schemeClr val="bg1"/>
          </a:solidFill>
          <a:ln w="381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lIns="72000" rIns="72000" rtlCol="0" anchor="ctr"/>
          <a:lstStyle/>
          <a:p>
            <a:pPr algn="ctr"/>
            <a:endParaRPr lang="en-GB" sz="1400" dirty="0"/>
          </a:p>
        </p:txBody>
      </p:sp>
      <p:sp>
        <p:nvSpPr>
          <p:cNvPr id="33" name="TextBox 32">
            <a:extLst>
              <a:ext uri="{FF2B5EF4-FFF2-40B4-BE49-F238E27FC236}">
                <a16:creationId xmlns:a16="http://schemas.microsoft.com/office/drawing/2014/main" id="{CDED91FB-45E2-4ABD-9137-70CB03A912B5}"/>
              </a:ext>
            </a:extLst>
          </p:cNvPr>
          <p:cNvSpPr txBox="1"/>
          <p:nvPr/>
        </p:nvSpPr>
        <p:spPr>
          <a:xfrm>
            <a:off x="10918204" y="6661272"/>
            <a:ext cx="1273796" cy="246221"/>
          </a:xfrm>
          <a:prstGeom prst="rect">
            <a:avLst/>
          </a:prstGeom>
          <a:noFill/>
        </p:spPr>
        <p:txBody>
          <a:bodyPr wrap="square">
            <a:spAutoFit/>
          </a:bodyPr>
          <a:lstStyle/>
          <a:p>
            <a:r>
              <a:rPr lang="en-US" sz="1000" i="1" dirty="0"/>
              <a:t>Sources: Contributor</a:t>
            </a:r>
          </a:p>
        </p:txBody>
      </p:sp>
      <p:sp>
        <p:nvSpPr>
          <p:cNvPr id="42" name="Rectangle 41">
            <a:extLst>
              <a:ext uri="{FF2B5EF4-FFF2-40B4-BE49-F238E27FC236}">
                <a16:creationId xmlns:a16="http://schemas.microsoft.com/office/drawing/2014/main" id="{213A6070-4781-4883-9F07-B15385603437}"/>
              </a:ext>
            </a:extLst>
          </p:cNvPr>
          <p:cNvSpPr/>
          <p:nvPr/>
        </p:nvSpPr>
        <p:spPr>
          <a:xfrm>
            <a:off x="10917922" y="0"/>
            <a:ext cx="1274077" cy="335908"/>
          </a:xfrm>
          <a:prstGeom prst="rect">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rIns="72000" rtlCol="0" anchor="ctr"/>
          <a:lstStyle/>
          <a:p>
            <a:pPr algn="ctr"/>
            <a:r>
              <a:rPr lang="en-GB" sz="1400" dirty="0"/>
              <a:t>Case studies</a:t>
            </a:r>
          </a:p>
        </p:txBody>
      </p:sp>
      <p:sp>
        <p:nvSpPr>
          <p:cNvPr id="47" name="Flowchart: Connector 46">
            <a:extLst>
              <a:ext uri="{FF2B5EF4-FFF2-40B4-BE49-F238E27FC236}">
                <a16:creationId xmlns:a16="http://schemas.microsoft.com/office/drawing/2014/main" id="{B2023B34-0794-4A8E-9C9B-7BBBD34CE39D}"/>
              </a:ext>
            </a:extLst>
          </p:cNvPr>
          <p:cNvSpPr/>
          <p:nvPr/>
        </p:nvSpPr>
        <p:spPr>
          <a:xfrm>
            <a:off x="11022697" y="570427"/>
            <a:ext cx="664478" cy="639255"/>
          </a:xfrm>
          <a:prstGeom prst="flowChartConnector">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GB" sz="2400" b="1" dirty="0"/>
              <a:t>C3</a:t>
            </a:r>
          </a:p>
        </p:txBody>
      </p:sp>
      <p:sp>
        <p:nvSpPr>
          <p:cNvPr id="41" name="Oval 40">
            <a:extLst>
              <a:ext uri="{FF2B5EF4-FFF2-40B4-BE49-F238E27FC236}">
                <a16:creationId xmlns:a16="http://schemas.microsoft.com/office/drawing/2014/main" id="{26B10311-0772-4730-9558-6C3D7BB7BFD9}"/>
              </a:ext>
            </a:extLst>
          </p:cNvPr>
          <p:cNvSpPr/>
          <p:nvPr/>
        </p:nvSpPr>
        <p:spPr>
          <a:xfrm>
            <a:off x="5928991" y="4847309"/>
            <a:ext cx="508236" cy="536400"/>
          </a:xfrm>
          <a:prstGeom prst="ellipse">
            <a:avLst/>
          </a:prstGeom>
          <a:solidFill>
            <a:schemeClr val="bg1"/>
          </a:solidFill>
          <a:ln w="381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lIns="72000" rIns="72000" rtlCol="0" anchor="ctr"/>
          <a:lstStyle/>
          <a:p>
            <a:pPr algn="ctr"/>
            <a:endParaRPr lang="en-GB" sz="1400" dirty="0"/>
          </a:p>
        </p:txBody>
      </p:sp>
      <p:sp>
        <p:nvSpPr>
          <p:cNvPr id="48" name="Oval 47">
            <a:extLst>
              <a:ext uri="{FF2B5EF4-FFF2-40B4-BE49-F238E27FC236}">
                <a16:creationId xmlns:a16="http://schemas.microsoft.com/office/drawing/2014/main" id="{68677420-D727-4332-9A63-39428F0712FD}"/>
              </a:ext>
            </a:extLst>
          </p:cNvPr>
          <p:cNvSpPr/>
          <p:nvPr/>
        </p:nvSpPr>
        <p:spPr>
          <a:xfrm>
            <a:off x="5928991" y="5454198"/>
            <a:ext cx="508236" cy="532800"/>
          </a:xfrm>
          <a:prstGeom prst="ellipse">
            <a:avLst/>
          </a:prstGeom>
          <a:solidFill>
            <a:schemeClr val="bg1"/>
          </a:solidFill>
          <a:ln w="381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lIns="72000" rIns="72000" rtlCol="0" anchor="ctr"/>
          <a:lstStyle/>
          <a:p>
            <a:pPr algn="ctr"/>
            <a:endParaRPr lang="en-GB" sz="1400" dirty="0"/>
          </a:p>
        </p:txBody>
      </p:sp>
      <p:sp>
        <p:nvSpPr>
          <p:cNvPr id="49" name="Oval 48">
            <a:extLst>
              <a:ext uri="{FF2B5EF4-FFF2-40B4-BE49-F238E27FC236}">
                <a16:creationId xmlns:a16="http://schemas.microsoft.com/office/drawing/2014/main" id="{47B2A8DB-EF52-4325-9D83-25FEC0E3814D}"/>
              </a:ext>
            </a:extLst>
          </p:cNvPr>
          <p:cNvSpPr/>
          <p:nvPr/>
        </p:nvSpPr>
        <p:spPr>
          <a:xfrm>
            <a:off x="5928991" y="6058633"/>
            <a:ext cx="508236" cy="532800"/>
          </a:xfrm>
          <a:prstGeom prst="ellipse">
            <a:avLst/>
          </a:prstGeom>
          <a:solidFill>
            <a:schemeClr val="bg1"/>
          </a:solidFill>
          <a:ln w="381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lIns="72000" rIns="72000" rtlCol="0" anchor="ctr"/>
          <a:lstStyle/>
          <a:p>
            <a:pPr algn="ctr"/>
            <a:endParaRPr lang="en-GB" sz="1400" dirty="0"/>
          </a:p>
        </p:txBody>
      </p:sp>
      <p:sp>
        <p:nvSpPr>
          <p:cNvPr id="34" name="TextBox 33">
            <a:extLst>
              <a:ext uri="{FF2B5EF4-FFF2-40B4-BE49-F238E27FC236}">
                <a16:creationId xmlns:a16="http://schemas.microsoft.com/office/drawing/2014/main" id="{72BED097-40A2-4C78-9A4C-90834DD50B77}"/>
              </a:ext>
            </a:extLst>
          </p:cNvPr>
          <p:cNvSpPr txBox="1"/>
          <p:nvPr/>
        </p:nvSpPr>
        <p:spPr>
          <a:xfrm>
            <a:off x="5916505" y="4241566"/>
            <a:ext cx="492767" cy="449460"/>
          </a:xfrm>
          <a:prstGeom prst="rect">
            <a:avLst/>
          </a:prstGeom>
          <a:noFill/>
        </p:spPr>
        <p:txBody>
          <a:bodyPr wrap="square" rtlCol="0">
            <a:spAutoFit/>
          </a:bodyPr>
          <a:lstStyle/>
          <a:p>
            <a:pPr algn="ctr"/>
            <a:r>
              <a:rPr lang="en-US" sz="2800" b="1" dirty="0">
                <a:solidFill>
                  <a:schemeClr val="accent6"/>
                </a:solidFill>
                <a:latin typeface="Arial Rounded MT Bold" panose="020F0704030504030204" pitchFamily="34" charset="0"/>
              </a:rPr>
              <a:t>1</a:t>
            </a:r>
            <a:endParaRPr lang="en-GB" sz="2800" b="1" dirty="0">
              <a:solidFill>
                <a:schemeClr val="accent6"/>
              </a:solidFill>
              <a:latin typeface="Arial Rounded MT Bold" panose="020F0704030504030204" pitchFamily="34" charset="0"/>
            </a:endParaRPr>
          </a:p>
        </p:txBody>
      </p:sp>
      <p:sp>
        <p:nvSpPr>
          <p:cNvPr id="35" name="TextBox 34">
            <a:extLst>
              <a:ext uri="{FF2B5EF4-FFF2-40B4-BE49-F238E27FC236}">
                <a16:creationId xmlns:a16="http://schemas.microsoft.com/office/drawing/2014/main" id="{6B7D198D-14EF-499D-9C06-DCC9C0C79ACE}"/>
              </a:ext>
            </a:extLst>
          </p:cNvPr>
          <p:cNvSpPr txBox="1"/>
          <p:nvPr/>
        </p:nvSpPr>
        <p:spPr>
          <a:xfrm>
            <a:off x="5919680" y="4853698"/>
            <a:ext cx="492767" cy="449460"/>
          </a:xfrm>
          <a:prstGeom prst="rect">
            <a:avLst/>
          </a:prstGeom>
          <a:noFill/>
        </p:spPr>
        <p:txBody>
          <a:bodyPr wrap="square" rtlCol="0">
            <a:spAutoFit/>
          </a:bodyPr>
          <a:lstStyle/>
          <a:p>
            <a:pPr algn="ctr"/>
            <a:r>
              <a:rPr lang="en-US" sz="2800" b="1" dirty="0">
                <a:solidFill>
                  <a:schemeClr val="accent6"/>
                </a:solidFill>
                <a:latin typeface="Arial Rounded MT Bold" panose="020F0704030504030204" pitchFamily="34" charset="0"/>
              </a:rPr>
              <a:t>2</a:t>
            </a:r>
            <a:endParaRPr lang="en-GB" sz="2800" b="1" dirty="0">
              <a:solidFill>
                <a:schemeClr val="accent6"/>
              </a:solidFill>
              <a:latin typeface="Arial Rounded MT Bold" panose="020F0704030504030204" pitchFamily="34" charset="0"/>
            </a:endParaRPr>
          </a:p>
        </p:txBody>
      </p:sp>
      <p:sp>
        <p:nvSpPr>
          <p:cNvPr id="36" name="TextBox 35">
            <a:extLst>
              <a:ext uri="{FF2B5EF4-FFF2-40B4-BE49-F238E27FC236}">
                <a16:creationId xmlns:a16="http://schemas.microsoft.com/office/drawing/2014/main" id="{A12469B3-F036-4EE4-B4F4-0EE22FECEAA2}"/>
              </a:ext>
            </a:extLst>
          </p:cNvPr>
          <p:cNvSpPr txBox="1"/>
          <p:nvPr/>
        </p:nvSpPr>
        <p:spPr>
          <a:xfrm>
            <a:off x="5919680" y="5460914"/>
            <a:ext cx="492767" cy="449460"/>
          </a:xfrm>
          <a:prstGeom prst="rect">
            <a:avLst/>
          </a:prstGeom>
          <a:noFill/>
        </p:spPr>
        <p:txBody>
          <a:bodyPr wrap="square" rtlCol="0">
            <a:spAutoFit/>
          </a:bodyPr>
          <a:lstStyle/>
          <a:p>
            <a:pPr algn="ctr"/>
            <a:r>
              <a:rPr lang="en-US" sz="2800" b="1" dirty="0">
                <a:solidFill>
                  <a:schemeClr val="accent6"/>
                </a:solidFill>
                <a:latin typeface="Arial Rounded MT Bold" panose="020F0704030504030204" pitchFamily="34" charset="0"/>
              </a:rPr>
              <a:t>3</a:t>
            </a:r>
            <a:endParaRPr lang="en-GB" sz="2800" b="1" dirty="0">
              <a:solidFill>
                <a:schemeClr val="accent6"/>
              </a:solidFill>
              <a:latin typeface="Arial Rounded MT Bold" panose="020F0704030504030204" pitchFamily="34" charset="0"/>
            </a:endParaRPr>
          </a:p>
        </p:txBody>
      </p:sp>
      <p:sp>
        <p:nvSpPr>
          <p:cNvPr id="37" name="TextBox 36">
            <a:extLst>
              <a:ext uri="{FF2B5EF4-FFF2-40B4-BE49-F238E27FC236}">
                <a16:creationId xmlns:a16="http://schemas.microsoft.com/office/drawing/2014/main" id="{91A47D89-FA6A-4296-A97E-7CA09160F3AE}"/>
              </a:ext>
            </a:extLst>
          </p:cNvPr>
          <p:cNvSpPr txBox="1"/>
          <p:nvPr/>
        </p:nvSpPr>
        <p:spPr>
          <a:xfrm>
            <a:off x="5906980" y="6062455"/>
            <a:ext cx="492767" cy="523220"/>
          </a:xfrm>
          <a:prstGeom prst="rect">
            <a:avLst/>
          </a:prstGeom>
          <a:noFill/>
        </p:spPr>
        <p:txBody>
          <a:bodyPr wrap="square" rtlCol="0">
            <a:spAutoFit/>
          </a:bodyPr>
          <a:lstStyle/>
          <a:p>
            <a:pPr algn="ctr"/>
            <a:r>
              <a:rPr lang="en-US" sz="2800" b="1" dirty="0">
                <a:solidFill>
                  <a:schemeClr val="accent6"/>
                </a:solidFill>
                <a:latin typeface="Arial Rounded MT Bold" panose="020F0704030504030204" pitchFamily="34" charset="0"/>
              </a:rPr>
              <a:t>4</a:t>
            </a:r>
            <a:endParaRPr lang="en-GB" sz="2800" b="1" dirty="0">
              <a:solidFill>
                <a:schemeClr val="accent6"/>
              </a:solidFill>
              <a:latin typeface="Arial Rounded MT Bold" panose="020F0704030504030204" pitchFamily="34" charset="0"/>
            </a:endParaRPr>
          </a:p>
        </p:txBody>
      </p:sp>
    </p:spTree>
    <p:extLst>
      <p:ext uri="{BB962C8B-B14F-4D97-AF65-F5344CB8AC3E}">
        <p14:creationId xmlns:p14="http://schemas.microsoft.com/office/powerpoint/2010/main" val="227895177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8631A845-8489-4089-A091-62758E7623AC}"/>
              </a:ext>
            </a:extLst>
          </p:cNvPr>
          <p:cNvSpPr>
            <a:spLocks noGrp="1"/>
          </p:cNvSpPr>
          <p:nvPr>
            <p:ph type="body" sz="quarter" idx="18"/>
          </p:nvPr>
        </p:nvSpPr>
        <p:spPr/>
        <p:txBody>
          <a:bodyPr/>
          <a:lstStyle/>
          <a:p>
            <a:r>
              <a:rPr lang="en-GB" dirty="0"/>
              <a:t>Our approach</a:t>
            </a:r>
          </a:p>
        </p:txBody>
      </p:sp>
      <p:sp>
        <p:nvSpPr>
          <p:cNvPr id="5" name="TextBox 4">
            <a:extLst>
              <a:ext uri="{FF2B5EF4-FFF2-40B4-BE49-F238E27FC236}">
                <a16:creationId xmlns:a16="http://schemas.microsoft.com/office/drawing/2014/main" id="{78F0A633-1FB0-4F40-BDFE-930D5DB36BA8}"/>
              </a:ext>
            </a:extLst>
          </p:cNvPr>
          <p:cNvSpPr txBox="1"/>
          <p:nvPr/>
        </p:nvSpPr>
        <p:spPr>
          <a:xfrm>
            <a:off x="337855" y="1361909"/>
            <a:ext cx="10739720" cy="5627181"/>
          </a:xfrm>
          <a:prstGeom prst="rect">
            <a:avLst/>
          </a:prstGeom>
          <a:noFill/>
        </p:spPr>
        <p:txBody>
          <a:bodyPr wrap="square" lIns="91440" tIns="45720" rIns="91440" bIns="45720" rtlCol="0" anchor="t">
            <a:spAutoFit/>
          </a:bodyPr>
          <a:lstStyle/>
          <a:p>
            <a:pPr marL="0" marR="0" lvl="0" indent="0" algn="just" defTabSz="457200" rtl="0" eaLnBrk="1" fontAlgn="auto" latinLnBrk="0" hangingPunct="1">
              <a:spcAft>
                <a:spcPts val="800"/>
              </a:spcAft>
              <a:buClrTx/>
              <a:buSzTx/>
              <a:buFontTx/>
              <a:buNone/>
              <a:tabLst>
                <a:tab pos="457200" algn="l"/>
              </a:tabLst>
              <a:defRPr/>
            </a:pPr>
            <a:r>
              <a:rPr kumimoji="0" lang="en-GB" sz="1200" b="1" i="0" u="none" strike="noStrike" kern="1200" cap="none" spc="0" normalizeH="0" baseline="0" dirty="0">
                <a:ln>
                  <a:noFill/>
                </a:ln>
                <a:solidFill>
                  <a:srgbClr val="000000"/>
                </a:solidFill>
                <a:effectLst/>
                <a:uLnTx/>
                <a:uFillTx/>
                <a:latin typeface="Calibri"/>
                <a:ea typeface="Calibri" panose="020F0502020204030204" pitchFamily="34" charset="0"/>
                <a:cs typeface="Times New Roman"/>
              </a:rPr>
              <a:t>Report summary</a:t>
            </a:r>
          </a:p>
          <a:p>
            <a:pPr marL="0" marR="0" lvl="0" indent="0" algn="just" defTabSz="457200" rtl="0" eaLnBrk="1" fontAlgn="auto" latinLnBrk="0" hangingPunct="1">
              <a:spcAft>
                <a:spcPts val="800"/>
              </a:spcAft>
              <a:buClrTx/>
              <a:buSzTx/>
              <a:buFontTx/>
              <a:buNone/>
              <a:tabLst>
                <a:tab pos="457200" algn="l"/>
              </a:tabLst>
              <a:defRPr/>
            </a:pPr>
            <a:r>
              <a:rPr kumimoji="0" lang="en-GB" sz="1200" b="0" i="0" u="none" strike="noStrike" kern="1200" cap="none" spc="0" normalizeH="0" baseline="0" dirty="0">
                <a:ln>
                  <a:noFill/>
                </a:ln>
                <a:solidFill>
                  <a:srgbClr val="000000"/>
                </a:solidFill>
                <a:effectLst/>
                <a:uLnTx/>
                <a:uFillTx/>
                <a:latin typeface="Calibri"/>
                <a:ea typeface="Calibri" panose="020F0502020204030204" pitchFamily="34" charset="0"/>
                <a:cs typeface="Times New Roman"/>
              </a:rPr>
              <a:t>The purpose of this report is to gather and synthesize experiences and analysis of partnership working in health and care across London, building on experiences both prior to and during the pandemic, as a basis for accelerating progress as we develop our Integrated Care Systems and </a:t>
            </a:r>
            <a:r>
              <a:rPr lang="en-GB" sz="1200" dirty="0">
                <a:solidFill>
                  <a:srgbClr val="000000"/>
                </a:solidFill>
                <a:latin typeface="Calibri"/>
                <a:ea typeface="Calibri" panose="020F0502020204030204" pitchFamily="34" charset="0"/>
                <a:cs typeface="Times New Roman"/>
              </a:rPr>
              <a:t>partnerships</a:t>
            </a:r>
            <a:r>
              <a:rPr kumimoji="0" lang="en-GB" sz="1200" b="0" i="0" u="none" strike="noStrike" kern="1200" cap="none" spc="0" normalizeH="0" baseline="0" dirty="0">
                <a:ln>
                  <a:noFill/>
                </a:ln>
                <a:solidFill>
                  <a:srgbClr val="000000"/>
                </a:solidFill>
                <a:effectLst/>
                <a:uLnTx/>
                <a:uFillTx/>
                <a:latin typeface="Calibri"/>
                <a:ea typeface="Calibri" panose="020F0502020204030204" pitchFamily="34" charset="0"/>
                <a:cs typeface="Times New Roman"/>
              </a:rPr>
              <a:t>.  The intention was to identify practical next steps to support place-based and system working and, in doing so, to strengthen and improve the experience and outcomes of health and care for all Londoners, in line with the London Vision, London Recovery Programme, Recovery Missions, Health Inequalities Strategy, recent NHSE/I guidance (2020-21) and DHSC White Paper on “Working together to improve health and social care for all” (2021).</a:t>
            </a:r>
          </a:p>
          <a:p>
            <a:pPr marL="0" marR="0" lvl="0" indent="0" algn="just" defTabSz="457200" rtl="0" eaLnBrk="1" fontAlgn="auto" latinLnBrk="0" hangingPunct="1">
              <a:spcAft>
                <a:spcPts val="800"/>
              </a:spcAft>
              <a:buClrTx/>
              <a:buSzTx/>
              <a:buFontTx/>
              <a:buNone/>
              <a:tabLst>
                <a:tab pos="457200" algn="l"/>
              </a:tabLst>
              <a:defRPr/>
            </a:pPr>
            <a:endParaRPr kumimoji="0" lang="en-GB" sz="500" b="0" i="0" u="none" strike="noStrike" kern="1200" cap="none" spc="0" normalizeH="0" baseline="0" dirty="0">
              <a:ln>
                <a:noFill/>
              </a:ln>
              <a:solidFill>
                <a:srgbClr val="000000"/>
              </a:solidFill>
              <a:effectLst/>
              <a:uLnTx/>
              <a:uFillTx/>
              <a:latin typeface="Calibri"/>
              <a:ea typeface="Calibri" panose="020F0502020204030204" pitchFamily="34" charset="0"/>
              <a:cs typeface="Times New Roman"/>
            </a:endParaRPr>
          </a:p>
          <a:p>
            <a:pPr marL="0" marR="0" lvl="0" indent="0" algn="just" defTabSz="457200" rtl="0" eaLnBrk="1" fontAlgn="auto" latinLnBrk="0" hangingPunct="1">
              <a:spcAft>
                <a:spcPts val="800"/>
              </a:spcAft>
              <a:buClrTx/>
              <a:buSzTx/>
              <a:buFontTx/>
              <a:buNone/>
              <a:tabLst>
                <a:tab pos="457200" algn="l"/>
              </a:tabLst>
              <a:defRPr/>
            </a:pPr>
            <a:endParaRPr lang="en-GB" sz="1200" dirty="0">
              <a:solidFill>
                <a:srgbClr val="000000"/>
              </a:solidFill>
              <a:latin typeface="Calibri"/>
              <a:ea typeface="Calibri" panose="020F0502020204030204" pitchFamily="34" charset="0"/>
              <a:cs typeface="Times New Roman"/>
            </a:endParaRPr>
          </a:p>
          <a:p>
            <a:pPr marL="0" marR="0" lvl="0" indent="0" algn="just" defTabSz="457200" rtl="0" eaLnBrk="1" fontAlgn="auto" latinLnBrk="0" hangingPunct="1">
              <a:spcAft>
                <a:spcPts val="800"/>
              </a:spcAft>
              <a:buClrTx/>
              <a:buSzTx/>
              <a:buFontTx/>
              <a:buNone/>
              <a:tabLst>
                <a:tab pos="457200" algn="l"/>
              </a:tabLst>
              <a:defRPr/>
            </a:pPr>
            <a:endParaRPr kumimoji="0" lang="en-GB" sz="1200" b="0" i="0" u="none" strike="noStrike" kern="1200" cap="none" spc="0" normalizeH="0" baseline="0" dirty="0">
              <a:ln>
                <a:noFill/>
              </a:ln>
              <a:solidFill>
                <a:srgbClr val="000000"/>
              </a:solidFill>
              <a:effectLst/>
              <a:uLnTx/>
              <a:uFillTx/>
              <a:latin typeface="Calibri"/>
              <a:ea typeface="Calibri" panose="020F0502020204030204" pitchFamily="34" charset="0"/>
              <a:cs typeface="Times New Roman"/>
            </a:endParaRPr>
          </a:p>
          <a:p>
            <a:pPr marL="0" marR="0" lvl="0" indent="0" algn="just" defTabSz="457200" rtl="0" eaLnBrk="1" fontAlgn="auto" latinLnBrk="0" hangingPunct="1">
              <a:spcAft>
                <a:spcPts val="800"/>
              </a:spcAft>
              <a:buClrTx/>
              <a:buSzTx/>
              <a:buFontTx/>
              <a:buNone/>
              <a:tabLst>
                <a:tab pos="457200" algn="l"/>
              </a:tabLst>
              <a:defRPr/>
            </a:pPr>
            <a:endParaRPr kumimoji="0" lang="en-GB" sz="1200" b="0" i="0" u="none" strike="noStrike" kern="1200" cap="none" spc="0" normalizeH="0" baseline="0" dirty="0">
              <a:ln>
                <a:noFill/>
              </a:ln>
              <a:solidFill>
                <a:srgbClr val="000000"/>
              </a:solidFill>
              <a:effectLst/>
              <a:uLnTx/>
              <a:uFillTx/>
              <a:latin typeface="Calibri"/>
              <a:ea typeface="Calibri" panose="020F0502020204030204" pitchFamily="34" charset="0"/>
              <a:cs typeface="Times New Roman"/>
            </a:endParaRPr>
          </a:p>
          <a:p>
            <a:pPr marL="0" marR="0" lvl="0" indent="0" algn="just" defTabSz="457200" rtl="0" eaLnBrk="1" fontAlgn="auto" latinLnBrk="0" hangingPunct="1">
              <a:spcAft>
                <a:spcPts val="800"/>
              </a:spcAft>
              <a:buClrTx/>
              <a:buSzTx/>
              <a:buFontTx/>
              <a:buNone/>
              <a:tabLst>
                <a:tab pos="457200" algn="l"/>
              </a:tabLst>
              <a:defRPr/>
            </a:pPr>
            <a:r>
              <a:rPr lang="en-GB" sz="1200" b="1" dirty="0">
                <a:solidFill>
                  <a:srgbClr val="000000"/>
                </a:solidFill>
                <a:latin typeface="Calibri"/>
                <a:cs typeface="Times New Roman"/>
              </a:rPr>
              <a:t>Critical literature review</a:t>
            </a:r>
          </a:p>
          <a:p>
            <a:pPr marL="0" marR="0" lvl="0" indent="0" algn="just" defTabSz="457200" rtl="0" eaLnBrk="1" fontAlgn="auto" latinLnBrk="0" hangingPunct="1">
              <a:spcAft>
                <a:spcPts val="800"/>
              </a:spcAft>
              <a:buClrTx/>
              <a:buSzTx/>
              <a:buFontTx/>
              <a:buNone/>
              <a:tabLst>
                <a:tab pos="457200" algn="l"/>
              </a:tabLst>
              <a:defRPr/>
            </a:pPr>
            <a:r>
              <a:rPr lang="en-GB" sz="1200" dirty="0">
                <a:solidFill>
                  <a:srgbClr val="000000"/>
                </a:solidFill>
                <a:latin typeface="Calibri"/>
                <a:ea typeface="Calibri" panose="020F0502020204030204" pitchFamily="34" charset="0"/>
                <a:cs typeface="Times New Roman"/>
              </a:rPr>
              <a:t>There is a long history of integrated working in London.  A key focus for this report was building on existing experiences and learning.  This involved starting with a critical literature review covering the period immediately prior to the COVID-19 pandemic (2018 - 2020) as well as existing research looking at the challenges and changes that have occurred across the London region since (i.e. 2020 – 2021).  The critical literature review covers national and regional publications and policy developments, as well as locally-produced documents produced at a sub-regional and borough level.  A full list of the sources consulted and the key findings is included in Appendix B of this pack.</a:t>
            </a:r>
          </a:p>
          <a:p>
            <a:pPr marL="0" marR="0" lvl="0" indent="0" algn="just" defTabSz="457200" rtl="0" eaLnBrk="1" fontAlgn="auto" latinLnBrk="0" hangingPunct="1">
              <a:spcAft>
                <a:spcPts val="800"/>
              </a:spcAft>
              <a:buClrTx/>
              <a:buSzTx/>
              <a:buFontTx/>
              <a:buNone/>
              <a:tabLst>
                <a:tab pos="457200" algn="l"/>
              </a:tabLst>
              <a:defRPr/>
            </a:pPr>
            <a:r>
              <a:rPr kumimoji="0" lang="en-GB" sz="1200" b="1" i="0" u="none" strike="noStrike" kern="1200" cap="none" spc="0" normalizeH="0" baseline="0" dirty="0">
                <a:ln>
                  <a:noFill/>
                </a:ln>
                <a:solidFill>
                  <a:srgbClr val="000000"/>
                </a:solidFill>
                <a:effectLst/>
                <a:uLnTx/>
                <a:uFillTx/>
                <a:latin typeface="Calibri"/>
                <a:ea typeface="Calibri" panose="020F0502020204030204" pitchFamily="34" charset="0"/>
                <a:cs typeface="Times New Roman"/>
              </a:rPr>
              <a:t>Stakeholder engagement</a:t>
            </a:r>
          </a:p>
          <a:p>
            <a:pPr marL="0" marR="0" lvl="0" indent="0" algn="just" defTabSz="457200" rtl="0" eaLnBrk="1" fontAlgn="auto" latinLnBrk="0" hangingPunct="1">
              <a:spcAft>
                <a:spcPts val="800"/>
              </a:spcAft>
              <a:buClrTx/>
              <a:buSzTx/>
              <a:buFontTx/>
              <a:buNone/>
              <a:tabLst>
                <a:tab pos="457200" algn="l"/>
              </a:tabLst>
              <a:defRPr/>
            </a:pPr>
            <a:r>
              <a:rPr kumimoji="0" lang="en-GB" sz="1200" b="0" i="0" u="none" strike="noStrike" kern="1200" cap="none" spc="0" normalizeH="0" baseline="0" dirty="0">
                <a:ln>
                  <a:noFill/>
                </a:ln>
                <a:solidFill>
                  <a:srgbClr val="000000"/>
                </a:solidFill>
                <a:effectLst/>
                <a:uLnTx/>
                <a:uFillTx/>
                <a:latin typeface="Calibri"/>
                <a:ea typeface="Calibri" panose="020F0502020204030204" pitchFamily="34" charset="0"/>
                <a:cs typeface="Times New Roman"/>
              </a:rPr>
              <a:t>Primary research commenced in early May 2021. This included engagement with key health and care forums and groups across London,</a:t>
            </a:r>
            <a:r>
              <a:rPr lang="en-GB" sz="1200" dirty="0">
                <a:solidFill>
                  <a:srgbClr val="000000"/>
                </a:solidFill>
                <a:latin typeface="Calibri"/>
                <a:ea typeface="Calibri" panose="020F0502020204030204" pitchFamily="34" charset="0"/>
                <a:cs typeface="Times New Roman"/>
              </a:rPr>
              <a:t> and </a:t>
            </a:r>
            <a:r>
              <a:rPr kumimoji="0" lang="en-GB" sz="1200" b="0" i="0" u="none" strike="noStrike" kern="1200" cap="none" spc="0" normalizeH="0" baseline="0" dirty="0">
                <a:ln>
                  <a:noFill/>
                </a:ln>
                <a:solidFill>
                  <a:srgbClr val="000000"/>
                </a:solidFill>
                <a:effectLst/>
                <a:uLnTx/>
                <a:uFillTx/>
                <a:latin typeface="Calibri"/>
                <a:ea typeface="Calibri" panose="020F0502020204030204" pitchFamily="34" charset="0"/>
                <a:cs typeface="Times New Roman"/>
              </a:rPr>
              <a:t>29 individual system leaders. Engagement has been supported by five meetings of a dedicated Task &amp; Finish Group with representatives from across the London Health and Social Care Partners.  In total, over 100 individuals at all levels of London’s health and care system and from across London’s diverse communities contributed to the findings of this report. </a:t>
            </a:r>
          </a:p>
          <a:p>
            <a:pPr marL="0" marR="0" lvl="0" indent="0" algn="just" defTabSz="457200" rtl="0" eaLnBrk="1" fontAlgn="auto" latinLnBrk="0" hangingPunct="1">
              <a:spcAft>
                <a:spcPts val="800"/>
              </a:spcAft>
              <a:buClrTx/>
              <a:buSzTx/>
              <a:buFontTx/>
              <a:buNone/>
              <a:tabLst>
                <a:tab pos="457200" algn="l"/>
              </a:tabLst>
              <a:defRPr/>
            </a:pPr>
            <a:r>
              <a:rPr kumimoji="0" lang="en-GB" sz="1200" b="0" i="0" u="none" strike="noStrike" kern="1200" cap="none" spc="0" normalizeH="0" baseline="0" dirty="0">
                <a:ln>
                  <a:noFill/>
                </a:ln>
                <a:solidFill>
                  <a:srgbClr val="000000"/>
                </a:solidFill>
                <a:effectLst/>
                <a:uLnTx/>
                <a:uFillTx/>
                <a:latin typeface="Calibri"/>
                <a:ea typeface="+mn-ea"/>
                <a:cs typeface="Times New Roman"/>
              </a:rPr>
              <a:t>Core contributions have come from London ADASS, London’s five CCG Chairs, Chief Executives of London’s NHS Providers, London’s Council Officers, Elected Members, the GLA, London’s local Healthwatch organisations, Healthy London Partnership, London Councils, London Health &amp; Wellbeing Board Chairs Network, London’s five ICSs and Place-based leadership teams, London’s Directors of Public Health, Public Health England, NHS England &amp; Improvement Regional Team, VCSE leaders from across London and the London VCSE Network.</a:t>
            </a:r>
          </a:p>
        </p:txBody>
      </p:sp>
      <p:graphicFrame>
        <p:nvGraphicFramePr>
          <p:cNvPr id="2" name="Diagram 1">
            <a:extLst>
              <a:ext uri="{FF2B5EF4-FFF2-40B4-BE49-F238E27FC236}">
                <a16:creationId xmlns:a16="http://schemas.microsoft.com/office/drawing/2014/main" id="{CB083BD4-E0E2-4AFC-A601-2973BF4879E3}"/>
              </a:ext>
            </a:extLst>
          </p:cNvPr>
          <p:cNvGraphicFramePr/>
          <p:nvPr>
            <p:extLst>
              <p:ext uri="{D42A27DB-BD31-4B8C-83A1-F6EECF244321}">
                <p14:modId xmlns:p14="http://schemas.microsoft.com/office/powerpoint/2010/main" val="3932049757"/>
              </p:ext>
            </p:extLst>
          </p:nvPr>
        </p:nvGraphicFramePr>
        <p:xfrm>
          <a:off x="337855" y="2857448"/>
          <a:ext cx="10645588" cy="66685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 name="Rectangle 5">
            <a:extLst>
              <a:ext uri="{FF2B5EF4-FFF2-40B4-BE49-F238E27FC236}">
                <a16:creationId xmlns:a16="http://schemas.microsoft.com/office/drawing/2014/main" id="{0B6C651A-7DAF-4EC6-B84B-86A8BDFB4403}"/>
              </a:ext>
            </a:extLst>
          </p:cNvPr>
          <p:cNvSpPr/>
          <p:nvPr/>
        </p:nvSpPr>
        <p:spPr>
          <a:xfrm>
            <a:off x="10490791" y="0"/>
            <a:ext cx="1701209" cy="33590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rIns="72000" rtlCol="0" anchor="ctr"/>
          <a:lstStyle/>
          <a:p>
            <a:r>
              <a:rPr lang="en-GB" sz="1400" dirty="0"/>
              <a:t>Executive Summary</a:t>
            </a:r>
          </a:p>
        </p:txBody>
      </p:sp>
    </p:spTree>
    <p:extLst>
      <p:ext uri="{BB962C8B-B14F-4D97-AF65-F5344CB8AC3E}">
        <p14:creationId xmlns:p14="http://schemas.microsoft.com/office/powerpoint/2010/main" val="1190451086"/>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9AE6E077-1DF3-48BC-8928-7E5CE940A3D4}"/>
              </a:ext>
            </a:extLst>
          </p:cNvPr>
          <p:cNvSpPr>
            <a:spLocks noGrp="1"/>
          </p:cNvSpPr>
          <p:nvPr>
            <p:ph type="body" sz="quarter" idx="18"/>
          </p:nvPr>
        </p:nvSpPr>
        <p:spPr>
          <a:xfrm>
            <a:off x="337856" y="428625"/>
            <a:ext cx="9729012" cy="744538"/>
          </a:xfrm>
        </p:spPr>
        <p:txBody>
          <a:bodyPr>
            <a:normAutofit fontScale="92500" lnSpcReduction="10000"/>
          </a:bodyPr>
          <a:lstStyle/>
          <a:p>
            <a:r>
              <a:rPr lang="en-GB" dirty="0">
                <a:solidFill>
                  <a:schemeClr val="bg2"/>
                </a:solidFill>
              </a:rPr>
              <a:t>In practice: </a:t>
            </a:r>
            <a:r>
              <a:rPr lang="en-GB" sz="2800" dirty="0"/>
              <a:t>Jointly developing and delivering the ‘right place to live’: Royal Borough of Kingston</a:t>
            </a:r>
          </a:p>
        </p:txBody>
      </p:sp>
      <p:sp>
        <p:nvSpPr>
          <p:cNvPr id="6" name="TextBox 5">
            <a:extLst>
              <a:ext uri="{FF2B5EF4-FFF2-40B4-BE49-F238E27FC236}">
                <a16:creationId xmlns:a16="http://schemas.microsoft.com/office/drawing/2014/main" id="{3186EB7E-8DA3-40CC-BECA-B7CB71DF5555}"/>
              </a:ext>
            </a:extLst>
          </p:cNvPr>
          <p:cNvSpPr txBox="1"/>
          <p:nvPr/>
        </p:nvSpPr>
        <p:spPr>
          <a:xfrm>
            <a:off x="369994" y="3526190"/>
            <a:ext cx="5326345" cy="307777"/>
          </a:xfrm>
          <a:prstGeom prst="rect">
            <a:avLst/>
          </a:prstGeom>
          <a:noFill/>
        </p:spPr>
        <p:txBody>
          <a:bodyPr wrap="square">
            <a:spAutoFit/>
          </a:bodyPr>
          <a:lstStyle/>
          <a:p>
            <a:r>
              <a:rPr lang="en-GB" sz="1400" b="1" dirty="0">
                <a:solidFill>
                  <a:srgbClr val="002060"/>
                </a:solidFill>
                <a:latin typeface="+mj-lt"/>
                <a:cs typeface="Arial" panose="020B0604020202020204" pitchFamily="34" charset="0"/>
              </a:rPr>
              <a:t>Principles</a:t>
            </a:r>
          </a:p>
        </p:txBody>
      </p:sp>
      <p:sp>
        <p:nvSpPr>
          <p:cNvPr id="31" name="TextBox 30">
            <a:extLst>
              <a:ext uri="{FF2B5EF4-FFF2-40B4-BE49-F238E27FC236}">
                <a16:creationId xmlns:a16="http://schemas.microsoft.com/office/drawing/2014/main" id="{7B146995-E23B-46BC-AE7A-CE3378E6BA02}"/>
              </a:ext>
            </a:extLst>
          </p:cNvPr>
          <p:cNvSpPr txBox="1"/>
          <p:nvPr/>
        </p:nvSpPr>
        <p:spPr>
          <a:xfrm>
            <a:off x="1019346" y="3849073"/>
            <a:ext cx="4584753" cy="577081"/>
          </a:xfrm>
          <a:prstGeom prst="rect">
            <a:avLst/>
          </a:prstGeom>
          <a:noFill/>
        </p:spPr>
        <p:txBody>
          <a:bodyPr wrap="square">
            <a:spAutoFit/>
          </a:bodyPr>
          <a:lstStyle/>
          <a:p>
            <a:pPr defTabSz="914400">
              <a:defRPr/>
            </a:pPr>
            <a:r>
              <a:rPr lang="en-GB" sz="1050" b="1" dirty="0">
                <a:solidFill>
                  <a:schemeClr val="bg2"/>
                </a:solidFill>
                <a:latin typeface="+mj-lt"/>
                <a:cs typeface="Arial" panose="020B0604020202020204" pitchFamily="34" charset="0"/>
              </a:rPr>
              <a:t>Making the best use of existing accommodation</a:t>
            </a:r>
            <a:r>
              <a:rPr lang="en-GB" sz="1050" dirty="0">
                <a:solidFill>
                  <a:srgbClr val="002060"/>
                </a:solidFill>
                <a:latin typeface="+mj-lt"/>
                <a:cs typeface="Arial" panose="020B0604020202020204" pitchFamily="34" charset="0"/>
              </a:rPr>
              <a:t>, both supported and sheltered, and, as far as possible, making existing mainstream housing suited to the requirements of older and disabled people.</a:t>
            </a:r>
          </a:p>
        </p:txBody>
      </p:sp>
      <p:sp>
        <p:nvSpPr>
          <p:cNvPr id="38" name="Rectangle: Rounded Corners 37">
            <a:extLst>
              <a:ext uri="{FF2B5EF4-FFF2-40B4-BE49-F238E27FC236}">
                <a16:creationId xmlns:a16="http://schemas.microsoft.com/office/drawing/2014/main" id="{BB46896F-DF15-45C1-B7A4-BA9F8B189B0A}"/>
              </a:ext>
            </a:extLst>
          </p:cNvPr>
          <p:cNvSpPr/>
          <p:nvPr/>
        </p:nvSpPr>
        <p:spPr>
          <a:xfrm>
            <a:off x="5811007" y="1698087"/>
            <a:ext cx="6106510" cy="417914"/>
          </a:xfrm>
          <a:prstGeom prst="roundRect">
            <a:avLst>
              <a:gd name="adj" fmla="val 21784"/>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lIns="0" rIns="36000" rtlCol="0" anchor="ctr"/>
          <a:lstStyle/>
          <a:p>
            <a:pPr marL="144000" lvl="1" defTabSz="533400">
              <a:lnSpc>
                <a:spcPts val="1400"/>
              </a:lnSpc>
              <a:spcBef>
                <a:spcPct val="0"/>
              </a:spcBef>
              <a:spcAft>
                <a:spcPct val="35000"/>
              </a:spcAft>
            </a:pPr>
            <a:r>
              <a:rPr lang="en-GB" sz="1050" dirty="0">
                <a:latin typeface="+mj-lt"/>
                <a:cs typeface="Arial" panose="020B0604020202020204" pitchFamily="34" charset="0"/>
              </a:rPr>
              <a:t>Development of over 1,000 homes aimed at meeting the housing and wider support needs of low income families and people at risk of homelessness.</a:t>
            </a:r>
            <a:endParaRPr lang="en-GB" sz="1050" kern="1200" dirty="0">
              <a:latin typeface="+mj-lt"/>
              <a:cs typeface="Arial" panose="020B0604020202020204" pitchFamily="34" charset="0"/>
            </a:endParaRPr>
          </a:p>
        </p:txBody>
      </p:sp>
      <p:sp>
        <p:nvSpPr>
          <p:cNvPr id="39" name="Rectangle: Rounded Corners 38">
            <a:extLst>
              <a:ext uri="{FF2B5EF4-FFF2-40B4-BE49-F238E27FC236}">
                <a16:creationId xmlns:a16="http://schemas.microsoft.com/office/drawing/2014/main" id="{36C648CE-F74B-4DB3-95D6-085E76172E2D}"/>
              </a:ext>
            </a:extLst>
          </p:cNvPr>
          <p:cNvSpPr/>
          <p:nvPr/>
        </p:nvSpPr>
        <p:spPr>
          <a:xfrm>
            <a:off x="5811007" y="2144681"/>
            <a:ext cx="6106510" cy="417914"/>
          </a:xfrm>
          <a:prstGeom prst="roundRect">
            <a:avLst>
              <a:gd name="adj" fmla="val 21784"/>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lIns="0" rIns="36000" rtlCol="0" anchor="ctr"/>
          <a:lstStyle/>
          <a:p>
            <a:pPr marL="144000" lvl="1" defTabSz="533400">
              <a:lnSpc>
                <a:spcPts val="1400"/>
              </a:lnSpc>
              <a:spcBef>
                <a:spcPct val="0"/>
              </a:spcBef>
              <a:spcAft>
                <a:spcPct val="35000"/>
              </a:spcAft>
            </a:pPr>
            <a:r>
              <a:rPr lang="en-GB" sz="1050" dirty="0">
                <a:solidFill>
                  <a:schemeClr val="bg1"/>
                </a:solidFill>
                <a:latin typeface="+mj-lt"/>
                <a:cs typeface="Arial" panose="020B0604020202020204" pitchFamily="34" charset="0"/>
              </a:rPr>
              <a:t>Change to the Council’s approach to housing for older people and those adults and children with care/support needs.</a:t>
            </a:r>
          </a:p>
        </p:txBody>
      </p:sp>
      <p:sp>
        <p:nvSpPr>
          <p:cNvPr id="40" name="Rectangle: Rounded Corners 39">
            <a:extLst>
              <a:ext uri="{FF2B5EF4-FFF2-40B4-BE49-F238E27FC236}">
                <a16:creationId xmlns:a16="http://schemas.microsoft.com/office/drawing/2014/main" id="{A07DA663-465A-459D-AC7A-5680A675468E}"/>
              </a:ext>
            </a:extLst>
          </p:cNvPr>
          <p:cNvSpPr/>
          <p:nvPr/>
        </p:nvSpPr>
        <p:spPr>
          <a:xfrm>
            <a:off x="5811007" y="2599875"/>
            <a:ext cx="6106510" cy="627277"/>
          </a:xfrm>
          <a:prstGeom prst="roundRect">
            <a:avLst>
              <a:gd name="adj" fmla="val 13583"/>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lIns="0" rIns="36000" rtlCol="0" anchor="ctr"/>
          <a:lstStyle/>
          <a:p>
            <a:pPr marL="144000" lvl="1" defTabSz="533400">
              <a:lnSpc>
                <a:spcPts val="1400"/>
              </a:lnSpc>
              <a:spcBef>
                <a:spcPct val="0"/>
              </a:spcBef>
              <a:spcAft>
                <a:spcPct val="35000"/>
              </a:spcAft>
            </a:pPr>
            <a:r>
              <a:rPr lang="en-GB" sz="1050" dirty="0">
                <a:latin typeface="+mj-lt"/>
                <a:cs typeface="Arial" panose="020B0604020202020204" pitchFamily="34" charset="0"/>
              </a:rPr>
              <a:t>Innovative designs becoming mainstream, including housing that enables multi-generational living, housing that offers care-ready living environments, and housing that uses technology and spaces to encourage community-led development of places.</a:t>
            </a:r>
          </a:p>
        </p:txBody>
      </p:sp>
      <p:sp>
        <p:nvSpPr>
          <p:cNvPr id="41" name="Rectangle: Rounded Corners 40">
            <a:extLst>
              <a:ext uri="{FF2B5EF4-FFF2-40B4-BE49-F238E27FC236}">
                <a16:creationId xmlns:a16="http://schemas.microsoft.com/office/drawing/2014/main" id="{CCAFC4E7-6C24-430E-91B6-0ADC0141EC3A}"/>
              </a:ext>
            </a:extLst>
          </p:cNvPr>
          <p:cNvSpPr/>
          <p:nvPr/>
        </p:nvSpPr>
        <p:spPr>
          <a:xfrm>
            <a:off x="5811008" y="3264432"/>
            <a:ext cx="6106510" cy="417914"/>
          </a:xfrm>
          <a:prstGeom prst="roundRect">
            <a:avLst>
              <a:gd name="adj" fmla="val 21784"/>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lIns="0" rIns="36000" rtlCol="0" anchor="ctr"/>
          <a:lstStyle/>
          <a:p>
            <a:pPr marL="144000" lvl="1" defTabSz="533400">
              <a:lnSpc>
                <a:spcPts val="1400"/>
              </a:lnSpc>
              <a:spcBef>
                <a:spcPct val="0"/>
              </a:spcBef>
              <a:spcAft>
                <a:spcPct val="35000"/>
              </a:spcAft>
            </a:pPr>
            <a:r>
              <a:rPr lang="en-GB" sz="1050" kern="1200" dirty="0">
                <a:latin typeface="+mj-lt"/>
                <a:cs typeface="Arial" panose="020B0604020202020204" pitchFamily="34" charset="0"/>
              </a:rPr>
              <a:t>Council assisted directly to build the right mix of housing products and types to better meet local housing need highlighted by COVID-19.</a:t>
            </a:r>
          </a:p>
        </p:txBody>
      </p:sp>
      <p:sp>
        <p:nvSpPr>
          <p:cNvPr id="44" name="TextBox 43">
            <a:extLst>
              <a:ext uri="{FF2B5EF4-FFF2-40B4-BE49-F238E27FC236}">
                <a16:creationId xmlns:a16="http://schemas.microsoft.com/office/drawing/2014/main" id="{895D3832-C658-466E-8027-E2CAEEEC0CBA}"/>
              </a:ext>
            </a:extLst>
          </p:cNvPr>
          <p:cNvSpPr txBox="1"/>
          <p:nvPr/>
        </p:nvSpPr>
        <p:spPr>
          <a:xfrm>
            <a:off x="5825712" y="1390104"/>
            <a:ext cx="6091805" cy="307777"/>
          </a:xfrm>
          <a:prstGeom prst="rect">
            <a:avLst/>
          </a:prstGeom>
          <a:noFill/>
        </p:spPr>
        <p:txBody>
          <a:bodyPr wrap="square">
            <a:spAutoFit/>
          </a:bodyPr>
          <a:lstStyle/>
          <a:p>
            <a:r>
              <a:rPr lang="en-GB" sz="1400" b="1" dirty="0">
                <a:solidFill>
                  <a:srgbClr val="002060"/>
                </a:solidFill>
                <a:latin typeface="+mj-lt"/>
                <a:cs typeface="Arial" panose="020B0604020202020204" pitchFamily="34" charset="0"/>
              </a:rPr>
              <a:t>Impact</a:t>
            </a:r>
          </a:p>
        </p:txBody>
      </p:sp>
      <p:sp>
        <p:nvSpPr>
          <p:cNvPr id="46" name="Rectangle: Rounded Corners 45">
            <a:extLst>
              <a:ext uri="{FF2B5EF4-FFF2-40B4-BE49-F238E27FC236}">
                <a16:creationId xmlns:a16="http://schemas.microsoft.com/office/drawing/2014/main" id="{DCD96824-C66F-422D-85CC-0CF7C411030A}"/>
              </a:ext>
            </a:extLst>
          </p:cNvPr>
          <p:cNvSpPr/>
          <p:nvPr/>
        </p:nvSpPr>
        <p:spPr>
          <a:xfrm>
            <a:off x="337854" y="3477198"/>
            <a:ext cx="5326345" cy="3047187"/>
          </a:xfrm>
          <a:prstGeom prst="roundRect">
            <a:avLst>
              <a:gd name="adj" fmla="val 4686"/>
            </a:avLst>
          </a:prstGeom>
          <a:noFill/>
          <a:ln w="3810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lIns="72000" rIns="72000" rtlCol="0" anchor="ctr"/>
          <a:lstStyle/>
          <a:p>
            <a:pPr algn="ctr"/>
            <a:endParaRPr lang="en-GB" sz="1400" dirty="0"/>
          </a:p>
        </p:txBody>
      </p:sp>
      <p:sp>
        <p:nvSpPr>
          <p:cNvPr id="60" name="Round Diagonal Corner of Rectangle 2">
            <a:extLst>
              <a:ext uri="{FF2B5EF4-FFF2-40B4-BE49-F238E27FC236}">
                <a16:creationId xmlns:a16="http://schemas.microsoft.com/office/drawing/2014/main" id="{D9764256-480A-4B83-A824-D809AA32C761}"/>
              </a:ext>
            </a:extLst>
          </p:cNvPr>
          <p:cNvSpPr/>
          <p:nvPr/>
        </p:nvSpPr>
        <p:spPr>
          <a:xfrm>
            <a:off x="337853" y="1720002"/>
            <a:ext cx="5326345" cy="1610587"/>
          </a:xfrm>
          <a:prstGeom prst="round2DiagRect">
            <a:avLst>
              <a:gd name="adj1" fmla="val 0"/>
              <a:gd name="adj2" fmla="val 0"/>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GB" sz="1100" dirty="0">
                <a:solidFill>
                  <a:sysClr val="windowText" lastClr="000000"/>
                </a:solidFill>
              </a:rPr>
              <a:t>The Royal Borough of Kingston (RBK) is a relatively affluent part of Greater London but the impact of COVID-19 has brought into focus local disparities and those struggling to survive in an area with high living costs and a limited supply of affordable housing.  In response, the local authority has initiated a programme spanning housing, regeneration, social care, property and development, and NHS partners. The programme aims to use council-owned assets to develop and deliver a housing transformation programme, “Right Place to Live”. The provision of good quality, supported and specialist housing is about ensuring all of Kingston’s residents can live well, whilst addressing determinants of health and wellbeing and inequality.</a:t>
            </a:r>
          </a:p>
        </p:txBody>
      </p:sp>
      <p:sp>
        <p:nvSpPr>
          <p:cNvPr id="43" name="TextBox 42">
            <a:extLst>
              <a:ext uri="{FF2B5EF4-FFF2-40B4-BE49-F238E27FC236}">
                <a16:creationId xmlns:a16="http://schemas.microsoft.com/office/drawing/2014/main" id="{298B17C9-4519-4C4E-8E59-1DDDD81B98AF}"/>
              </a:ext>
            </a:extLst>
          </p:cNvPr>
          <p:cNvSpPr txBox="1"/>
          <p:nvPr/>
        </p:nvSpPr>
        <p:spPr>
          <a:xfrm>
            <a:off x="337854" y="1396825"/>
            <a:ext cx="5390626" cy="307777"/>
          </a:xfrm>
          <a:prstGeom prst="rect">
            <a:avLst/>
          </a:prstGeom>
          <a:noFill/>
        </p:spPr>
        <p:txBody>
          <a:bodyPr wrap="square">
            <a:spAutoFit/>
          </a:bodyPr>
          <a:lstStyle/>
          <a:p>
            <a:r>
              <a:rPr lang="en-GB" sz="1400" b="1" dirty="0">
                <a:solidFill>
                  <a:srgbClr val="002060"/>
                </a:solidFill>
                <a:latin typeface="+mj-lt"/>
                <a:cs typeface="Arial" panose="020B0604020202020204" pitchFamily="34" charset="0"/>
              </a:rPr>
              <a:t>Context</a:t>
            </a:r>
          </a:p>
        </p:txBody>
      </p:sp>
      <p:sp>
        <p:nvSpPr>
          <p:cNvPr id="45" name="TextBox 44">
            <a:extLst>
              <a:ext uri="{FF2B5EF4-FFF2-40B4-BE49-F238E27FC236}">
                <a16:creationId xmlns:a16="http://schemas.microsoft.com/office/drawing/2014/main" id="{6977A735-16D8-48CF-9AC0-93E4F1B9E57F}"/>
              </a:ext>
            </a:extLst>
          </p:cNvPr>
          <p:cNvSpPr txBox="1"/>
          <p:nvPr/>
        </p:nvSpPr>
        <p:spPr>
          <a:xfrm>
            <a:off x="1019346" y="4825906"/>
            <a:ext cx="4584753" cy="415498"/>
          </a:xfrm>
          <a:prstGeom prst="rect">
            <a:avLst/>
          </a:prstGeom>
          <a:noFill/>
        </p:spPr>
        <p:txBody>
          <a:bodyPr wrap="square">
            <a:spAutoFit/>
          </a:bodyPr>
          <a:lstStyle/>
          <a:p>
            <a:pPr defTabSz="914400">
              <a:defRPr/>
            </a:pPr>
            <a:r>
              <a:rPr lang="en-GB" sz="1050" dirty="0">
                <a:solidFill>
                  <a:srgbClr val="002060"/>
                </a:solidFill>
                <a:latin typeface="+mj-lt"/>
                <a:cs typeface="Arial" panose="020B0604020202020204" pitchFamily="34" charset="0"/>
              </a:rPr>
              <a:t>Development of a range of new-build supported and specialist housing over the next 10 years </a:t>
            </a:r>
            <a:r>
              <a:rPr lang="en-GB" sz="1050" b="1" dirty="0">
                <a:solidFill>
                  <a:schemeClr val="bg2"/>
                </a:solidFill>
                <a:latin typeface="+mj-lt"/>
                <a:cs typeface="Arial" panose="020B0604020202020204" pitchFamily="34" charset="0"/>
              </a:rPr>
              <a:t>that reflects and addresses identified needs</a:t>
            </a:r>
            <a:r>
              <a:rPr lang="en-GB" sz="1050" dirty="0">
                <a:solidFill>
                  <a:srgbClr val="002060"/>
                </a:solidFill>
                <a:latin typeface="+mj-lt"/>
                <a:cs typeface="Arial" panose="020B0604020202020204" pitchFamily="34" charset="0"/>
              </a:rPr>
              <a:t>.</a:t>
            </a:r>
          </a:p>
        </p:txBody>
      </p:sp>
      <p:sp>
        <p:nvSpPr>
          <p:cNvPr id="53" name="TextBox 52">
            <a:extLst>
              <a:ext uri="{FF2B5EF4-FFF2-40B4-BE49-F238E27FC236}">
                <a16:creationId xmlns:a16="http://schemas.microsoft.com/office/drawing/2014/main" id="{228DB314-FAAA-4262-BD90-DF79F0B4B8E7}"/>
              </a:ext>
            </a:extLst>
          </p:cNvPr>
          <p:cNvSpPr txBox="1"/>
          <p:nvPr/>
        </p:nvSpPr>
        <p:spPr>
          <a:xfrm>
            <a:off x="1019346" y="5266634"/>
            <a:ext cx="4584753" cy="577081"/>
          </a:xfrm>
          <a:prstGeom prst="rect">
            <a:avLst/>
          </a:prstGeom>
          <a:noFill/>
        </p:spPr>
        <p:txBody>
          <a:bodyPr wrap="square">
            <a:spAutoFit/>
          </a:bodyPr>
          <a:lstStyle/>
          <a:p>
            <a:pPr defTabSz="914400">
              <a:defRPr/>
            </a:pPr>
            <a:r>
              <a:rPr lang="en-GB" sz="1050" dirty="0">
                <a:solidFill>
                  <a:srgbClr val="002060"/>
                </a:solidFill>
                <a:latin typeface="+mj-lt"/>
                <a:cs typeface="Arial" panose="020B0604020202020204" pitchFamily="34" charset="0"/>
              </a:rPr>
              <a:t>Ensuring that support and care services, both within supported housing and for people living in mainstream housing, are effective in </a:t>
            </a:r>
            <a:r>
              <a:rPr lang="en-GB" sz="1050" b="1" dirty="0">
                <a:solidFill>
                  <a:schemeClr val="bg2"/>
                </a:solidFill>
                <a:latin typeface="+mj-lt"/>
                <a:cs typeface="Arial" panose="020B0604020202020204" pitchFamily="34" charset="0"/>
              </a:rPr>
              <a:t>promoting people’s wellbeing and independence</a:t>
            </a:r>
            <a:r>
              <a:rPr lang="en-GB" sz="1050" dirty="0">
                <a:solidFill>
                  <a:schemeClr val="bg2"/>
                </a:solidFill>
                <a:latin typeface="+mj-lt"/>
                <a:cs typeface="Arial" panose="020B0604020202020204" pitchFamily="34" charset="0"/>
              </a:rPr>
              <a:t>. </a:t>
            </a:r>
          </a:p>
        </p:txBody>
      </p:sp>
      <p:sp>
        <p:nvSpPr>
          <p:cNvPr id="55" name="TextBox 54">
            <a:extLst>
              <a:ext uri="{FF2B5EF4-FFF2-40B4-BE49-F238E27FC236}">
                <a16:creationId xmlns:a16="http://schemas.microsoft.com/office/drawing/2014/main" id="{10D71BFC-6A0F-4854-BC85-B2007C14C4E7}"/>
              </a:ext>
            </a:extLst>
          </p:cNvPr>
          <p:cNvSpPr txBox="1"/>
          <p:nvPr/>
        </p:nvSpPr>
        <p:spPr>
          <a:xfrm>
            <a:off x="997214" y="4399520"/>
            <a:ext cx="4584753" cy="415498"/>
          </a:xfrm>
          <a:prstGeom prst="rect">
            <a:avLst/>
          </a:prstGeom>
          <a:noFill/>
        </p:spPr>
        <p:txBody>
          <a:bodyPr wrap="square">
            <a:spAutoFit/>
          </a:bodyPr>
          <a:lstStyle/>
          <a:p>
            <a:pPr defTabSz="914400">
              <a:defRPr/>
            </a:pPr>
            <a:r>
              <a:rPr lang="en-GB" sz="1050" b="1" dirty="0">
                <a:solidFill>
                  <a:schemeClr val="bg2"/>
                </a:solidFill>
                <a:latin typeface="+mj-lt"/>
                <a:cs typeface="Arial" panose="020B0604020202020204" pitchFamily="34" charset="0"/>
              </a:rPr>
              <a:t>Harnessing RBK assets and key partners including the NHS and other local “anchor” institutions to tackle inequalities</a:t>
            </a:r>
            <a:r>
              <a:rPr lang="en-GB" sz="1050" dirty="0">
                <a:solidFill>
                  <a:srgbClr val="002060"/>
                </a:solidFill>
                <a:latin typeface="+mj-lt"/>
                <a:cs typeface="Arial" panose="020B0604020202020204" pitchFamily="34" charset="0"/>
              </a:rPr>
              <a:t>.</a:t>
            </a:r>
          </a:p>
        </p:txBody>
      </p:sp>
      <p:pic>
        <p:nvPicPr>
          <p:cNvPr id="66" name="Graphic 65" descr="Handshake with solid fill">
            <a:extLst>
              <a:ext uri="{FF2B5EF4-FFF2-40B4-BE49-F238E27FC236}">
                <a16:creationId xmlns:a16="http://schemas.microsoft.com/office/drawing/2014/main" id="{280C45FB-063F-439C-A5FC-D4F56679D4CB}"/>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556541" y="4363471"/>
            <a:ext cx="468000" cy="468000"/>
          </a:xfrm>
          <a:prstGeom prst="rect">
            <a:avLst/>
          </a:prstGeom>
        </p:spPr>
      </p:pic>
      <p:pic>
        <p:nvPicPr>
          <p:cNvPr id="67" name="Graphic 66" descr="Bullseye">
            <a:extLst>
              <a:ext uri="{FF2B5EF4-FFF2-40B4-BE49-F238E27FC236}">
                <a16:creationId xmlns:a16="http://schemas.microsoft.com/office/drawing/2014/main" id="{BBB2F0A3-63AC-4751-8F09-41B7598E5CD3}"/>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556541" y="4833622"/>
            <a:ext cx="432000" cy="432000"/>
          </a:xfrm>
          <a:prstGeom prst="rect">
            <a:avLst/>
          </a:prstGeom>
        </p:spPr>
      </p:pic>
      <p:pic>
        <p:nvPicPr>
          <p:cNvPr id="15" name="Graphic 14" descr="Woman with cane with solid fill">
            <a:extLst>
              <a:ext uri="{FF2B5EF4-FFF2-40B4-BE49-F238E27FC236}">
                <a16:creationId xmlns:a16="http://schemas.microsoft.com/office/drawing/2014/main" id="{A82AF769-4896-47F3-B3D2-07D1C310677D}"/>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551346" y="5332199"/>
            <a:ext cx="468000" cy="468000"/>
          </a:xfrm>
          <a:prstGeom prst="rect">
            <a:avLst/>
          </a:prstGeom>
        </p:spPr>
      </p:pic>
      <p:pic>
        <p:nvPicPr>
          <p:cNvPr id="20" name="Graphic 19" descr="City with solid fill">
            <a:extLst>
              <a:ext uri="{FF2B5EF4-FFF2-40B4-BE49-F238E27FC236}">
                <a16:creationId xmlns:a16="http://schemas.microsoft.com/office/drawing/2014/main" id="{A1CA77A6-D491-4C12-A3B1-E6578A675379}"/>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540197" y="3842435"/>
            <a:ext cx="468000" cy="468000"/>
          </a:xfrm>
          <a:prstGeom prst="rect">
            <a:avLst/>
          </a:prstGeom>
        </p:spPr>
      </p:pic>
      <p:sp>
        <p:nvSpPr>
          <p:cNvPr id="68" name="TextBox 67">
            <a:extLst>
              <a:ext uri="{FF2B5EF4-FFF2-40B4-BE49-F238E27FC236}">
                <a16:creationId xmlns:a16="http://schemas.microsoft.com/office/drawing/2014/main" id="{6C22A127-0F99-42AA-B20E-0AD93090BD9F}"/>
              </a:ext>
            </a:extLst>
          </p:cNvPr>
          <p:cNvSpPr txBox="1"/>
          <p:nvPr/>
        </p:nvSpPr>
        <p:spPr>
          <a:xfrm>
            <a:off x="5821390" y="5848611"/>
            <a:ext cx="6085743" cy="761747"/>
          </a:xfrm>
          <a:prstGeom prst="rect">
            <a:avLst/>
          </a:prstGeom>
          <a:noFill/>
        </p:spPr>
        <p:txBody>
          <a:bodyPr wrap="square">
            <a:spAutoFit/>
          </a:bodyPr>
          <a:lstStyle/>
          <a:p>
            <a:r>
              <a:rPr lang="en-GB" sz="1050" dirty="0">
                <a:solidFill>
                  <a:srgbClr val="002060"/>
                </a:solidFill>
                <a:latin typeface="+mj-lt"/>
                <a:cs typeface="Arial" panose="020B0604020202020204" pitchFamily="34" charset="0"/>
              </a:rPr>
              <a:t>Right Place to Live is part of a long-term Council-wide transformation programme and so the project will be incorporated and ‘mainstreamed’ into the Council’s overall approach to modernising service delivery workstreams. The programme will also provide a replicable template for the Council when it comes to develop future housing strategies and delivery programmes in response to changing local needs.</a:t>
            </a:r>
          </a:p>
        </p:txBody>
      </p:sp>
      <p:sp>
        <p:nvSpPr>
          <p:cNvPr id="70" name="TextBox 69">
            <a:extLst>
              <a:ext uri="{FF2B5EF4-FFF2-40B4-BE49-F238E27FC236}">
                <a16:creationId xmlns:a16="http://schemas.microsoft.com/office/drawing/2014/main" id="{2E0B4237-F6F8-44E5-AEED-8535B1F313F2}"/>
              </a:ext>
            </a:extLst>
          </p:cNvPr>
          <p:cNvSpPr txBox="1"/>
          <p:nvPr/>
        </p:nvSpPr>
        <p:spPr>
          <a:xfrm>
            <a:off x="1019346" y="5860067"/>
            <a:ext cx="4584753" cy="577081"/>
          </a:xfrm>
          <a:prstGeom prst="rect">
            <a:avLst/>
          </a:prstGeom>
          <a:noFill/>
        </p:spPr>
        <p:txBody>
          <a:bodyPr wrap="square">
            <a:spAutoFit/>
          </a:bodyPr>
          <a:lstStyle/>
          <a:p>
            <a:pPr defTabSz="914400">
              <a:defRPr/>
            </a:pPr>
            <a:r>
              <a:rPr lang="en-GB" sz="1050" dirty="0">
                <a:solidFill>
                  <a:srgbClr val="002060"/>
                </a:solidFill>
                <a:latin typeface="+mj-lt"/>
                <a:cs typeface="Arial" panose="020B0604020202020204" pitchFamily="34" charset="0"/>
              </a:rPr>
              <a:t>Taking a </a:t>
            </a:r>
            <a:r>
              <a:rPr lang="en-GB" sz="1050" b="1" dirty="0">
                <a:solidFill>
                  <a:schemeClr val="bg2"/>
                </a:solidFill>
                <a:latin typeface="+mj-lt"/>
                <a:cs typeface="Arial" panose="020B0604020202020204" pitchFamily="34" charset="0"/>
              </a:rPr>
              <a:t>holistic, evidence-based approach to a housing programme </a:t>
            </a:r>
            <a:r>
              <a:rPr lang="en-GB" sz="1050" dirty="0">
                <a:solidFill>
                  <a:srgbClr val="002060"/>
                </a:solidFill>
                <a:latin typeface="+mj-lt"/>
                <a:cs typeface="Arial" panose="020B0604020202020204" pitchFamily="34" charset="0"/>
              </a:rPr>
              <a:t>which encapsulates the housing needs of a wide range of vulnerable households and citizens who have been particularly negatively affected by COVID-19. </a:t>
            </a:r>
          </a:p>
        </p:txBody>
      </p:sp>
      <p:pic>
        <p:nvPicPr>
          <p:cNvPr id="29" name="Graphic 28" descr="Circles with arrows with solid fill">
            <a:extLst>
              <a:ext uri="{FF2B5EF4-FFF2-40B4-BE49-F238E27FC236}">
                <a16:creationId xmlns:a16="http://schemas.microsoft.com/office/drawing/2014/main" id="{99EAF7A4-A3A0-48F6-B67A-4DBAD6B586F6}"/>
              </a:ext>
            </a:extLst>
          </p:cNvPr>
          <p:cNvPicPr>
            <a:picLocks noChangeAspect="1"/>
          </p:cNvPicPr>
          <p:nvPr/>
        </p:nvPicPr>
        <p:blipFill>
          <a:blip r:embed="rId11">
            <a:extLst>
              <a:ext uri="{96DAC541-7B7A-43D3-8B79-37D633B846F1}">
                <asvg:svgBlip xmlns:asvg="http://schemas.microsoft.com/office/drawing/2016/SVG/main" r:embed="rId12"/>
              </a:ext>
            </a:extLst>
          </a:blip>
          <a:stretch>
            <a:fillRect/>
          </a:stretch>
        </p:blipFill>
        <p:spPr>
          <a:xfrm>
            <a:off x="551346" y="5902443"/>
            <a:ext cx="468000" cy="468000"/>
          </a:xfrm>
          <a:prstGeom prst="rect">
            <a:avLst/>
          </a:prstGeom>
        </p:spPr>
      </p:pic>
      <p:pic>
        <p:nvPicPr>
          <p:cNvPr id="71" name="Graphic 70" descr="House with solid fill">
            <a:extLst>
              <a:ext uri="{FF2B5EF4-FFF2-40B4-BE49-F238E27FC236}">
                <a16:creationId xmlns:a16="http://schemas.microsoft.com/office/drawing/2014/main" id="{26D900FA-6090-42F9-964A-7CC5A084CB2B}"/>
              </a:ext>
            </a:extLst>
          </p:cNvPr>
          <p:cNvPicPr>
            <a:picLocks noChangeAspect="1"/>
          </p:cNvPicPr>
          <p:nvPr/>
        </p:nvPicPr>
        <p:blipFill>
          <a:blip r:embed="rId13">
            <a:extLst>
              <a:ext uri="{96DAC541-7B7A-43D3-8B79-37D633B846F1}">
                <asvg:svgBlip xmlns:asvg="http://schemas.microsoft.com/office/drawing/2016/SVG/main" r:embed="rId14"/>
              </a:ext>
            </a:extLst>
          </a:blip>
          <a:stretch>
            <a:fillRect/>
          </a:stretch>
        </p:blipFill>
        <p:spPr>
          <a:xfrm flipH="1">
            <a:off x="695346" y="6043746"/>
            <a:ext cx="180000" cy="180000"/>
          </a:xfrm>
          <a:prstGeom prst="rect">
            <a:avLst/>
          </a:prstGeom>
        </p:spPr>
      </p:pic>
      <p:sp>
        <p:nvSpPr>
          <p:cNvPr id="85" name="TextBox 84">
            <a:extLst>
              <a:ext uri="{FF2B5EF4-FFF2-40B4-BE49-F238E27FC236}">
                <a16:creationId xmlns:a16="http://schemas.microsoft.com/office/drawing/2014/main" id="{ABF845ED-F882-4480-8DFE-8DB88CE64BE4}"/>
              </a:ext>
            </a:extLst>
          </p:cNvPr>
          <p:cNvSpPr txBox="1"/>
          <p:nvPr/>
        </p:nvSpPr>
        <p:spPr>
          <a:xfrm>
            <a:off x="10918204" y="6661272"/>
            <a:ext cx="1273796" cy="246221"/>
          </a:xfrm>
          <a:prstGeom prst="rect">
            <a:avLst/>
          </a:prstGeom>
          <a:noFill/>
        </p:spPr>
        <p:txBody>
          <a:bodyPr wrap="square">
            <a:spAutoFit/>
          </a:bodyPr>
          <a:lstStyle/>
          <a:p>
            <a:r>
              <a:rPr lang="en-US" sz="1000" i="1" dirty="0"/>
              <a:t>Sources: Contributor</a:t>
            </a:r>
          </a:p>
        </p:txBody>
      </p:sp>
      <p:sp>
        <p:nvSpPr>
          <p:cNvPr id="86" name="Rectangle 85">
            <a:extLst>
              <a:ext uri="{FF2B5EF4-FFF2-40B4-BE49-F238E27FC236}">
                <a16:creationId xmlns:a16="http://schemas.microsoft.com/office/drawing/2014/main" id="{25B41602-35CD-4328-AA3E-F1769C230FFC}"/>
              </a:ext>
            </a:extLst>
          </p:cNvPr>
          <p:cNvSpPr/>
          <p:nvPr/>
        </p:nvSpPr>
        <p:spPr>
          <a:xfrm>
            <a:off x="10917922" y="0"/>
            <a:ext cx="1274077" cy="335908"/>
          </a:xfrm>
          <a:prstGeom prst="rect">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rIns="72000" rtlCol="0" anchor="ctr"/>
          <a:lstStyle/>
          <a:p>
            <a:pPr algn="ctr"/>
            <a:r>
              <a:rPr lang="en-GB" sz="1400" dirty="0"/>
              <a:t>Case studies</a:t>
            </a:r>
          </a:p>
        </p:txBody>
      </p:sp>
      <p:sp>
        <p:nvSpPr>
          <p:cNvPr id="87" name="Flowchart: Connector 86">
            <a:extLst>
              <a:ext uri="{FF2B5EF4-FFF2-40B4-BE49-F238E27FC236}">
                <a16:creationId xmlns:a16="http://schemas.microsoft.com/office/drawing/2014/main" id="{01ADA88C-56B6-47A6-8BB3-65A2D27523AA}"/>
              </a:ext>
            </a:extLst>
          </p:cNvPr>
          <p:cNvSpPr/>
          <p:nvPr/>
        </p:nvSpPr>
        <p:spPr>
          <a:xfrm>
            <a:off x="11022697" y="570427"/>
            <a:ext cx="664478" cy="639255"/>
          </a:xfrm>
          <a:prstGeom prst="flowChartConnector">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GB" sz="2400" b="1" dirty="0"/>
              <a:t>C4</a:t>
            </a:r>
          </a:p>
        </p:txBody>
      </p:sp>
      <p:sp>
        <p:nvSpPr>
          <p:cNvPr id="27" name="TextBox 26">
            <a:extLst>
              <a:ext uri="{FF2B5EF4-FFF2-40B4-BE49-F238E27FC236}">
                <a16:creationId xmlns:a16="http://schemas.microsoft.com/office/drawing/2014/main" id="{AE924B05-EB47-4514-A36A-C930BD32DC5F}"/>
              </a:ext>
            </a:extLst>
          </p:cNvPr>
          <p:cNvSpPr txBox="1"/>
          <p:nvPr/>
        </p:nvSpPr>
        <p:spPr>
          <a:xfrm>
            <a:off x="5722923" y="3805244"/>
            <a:ext cx="5195000" cy="307777"/>
          </a:xfrm>
          <a:prstGeom prst="rect">
            <a:avLst/>
          </a:prstGeom>
          <a:noFill/>
        </p:spPr>
        <p:txBody>
          <a:bodyPr wrap="square">
            <a:spAutoFit/>
          </a:bodyPr>
          <a:lstStyle/>
          <a:p>
            <a:pPr algn="ctr"/>
            <a:r>
              <a:rPr lang="en-US" sz="1400" b="1" dirty="0">
                <a:solidFill>
                  <a:srgbClr val="002060"/>
                </a:solidFill>
                <a:latin typeface="+mj-lt"/>
                <a:cs typeface="Arial" panose="020B0604020202020204" pitchFamily="34" charset="0"/>
              </a:rPr>
              <a:t>I</a:t>
            </a:r>
            <a:r>
              <a:rPr lang="en-GB" sz="1400" b="1" dirty="0">
                <a:solidFill>
                  <a:srgbClr val="002060"/>
                </a:solidFill>
                <a:latin typeface="+mj-lt"/>
                <a:cs typeface="Arial" panose="020B0604020202020204" pitchFamily="34" charset="0"/>
              </a:rPr>
              <a:t>n the long-term RBK seeks to develop homes and places which…</a:t>
            </a:r>
          </a:p>
        </p:txBody>
      </p:sp>
      <p:grpSp>
        <p:nvGrpSpPr>
          <p:cNvPr id="2" name="Group 1">
            <a:extLst>
              <a:ext uri="{FF2B5EF4-FFF2-40B4-BE49-F238E27FC236}">
                <a16:creationId xmlns:a16="http://schemas.microsoft.com/office/drawing/2014/main" id="{86E318CC-279E-4864-BE8D-AF1D1C9FA8BD}"/>
              </a:ext>
            </a:extLst>
          </p:cNvPr>
          <p:cNvGrpSpPr/>
          <p:nvPr/>
        </p:nvGrpSpPr>
        <p:grpSpPr>
          <a:xfrm>
            <a:off x="5885648" y="4207874"/>
            <a:ext cx="5762511" cy="1575993"/>
            <a:chOff x="12436589" y="4647753"/>
            <a:chExt cx="5762511" cy="1575993"/>
          </a:xfrm>
        </p:grpSpPr>
        <p:pic>
          <p:nvPicPr>
            <p:cNvPr id="28" name="Graphic 27" descr="Badge Tick with solid fill">
              <a:extLst>
                <a:ext uri="{FF2B5EF4-FFF2-40B4-BE49-F238E27FC236}">
                  <a16:creationId xmlns:a16="http://schemas.microsoft.com/office/drawing/2014/main" id="{4065CF34-531E-498C-A9A8-CB29E356B5D2}"/>
                </a:ext>
              </a:extLst>
            </p:cNvPr>
            <p:cNvPicPr>
              <a:picLocks noChangeAspect="1"/>
            </p:cNvPicPr>
            <p:nvPr/>
          </p:nvPicPr>
          <p:blipFill>
            <a:blip r:embed="rId15">
              <a:extLst>
                <a:ext uri="{96DAC541-7B7A-43D3-8B79-37D633B846F1}">
                  <asvg:svgBlip xmlns:asvg="http://schemas.microsoft.com/office/drawing/2016/SVG/main" r:embed="rId16"/>
                </a:ext>
              </a:extLst>
            </a:blip>
            <a:stretch>
              <a:fillRect/>
            </a:stretch>
          </p:blipFill>
          <p:spPr>
            <a:xfrm>
              <a:off x="12436589" y="4656949"/>
              <a:ext cx="270000" cy="270000"/>
            </a:xfrm>
            <a:prstGeom prst="rect">
              <a:avLst/>
            </a:prstGeom>
          </p:spPr>
        </p:pic>
        <p:sp>
          <p:nvSpPr>
            <p:cNvPr id="30" name="TextBox 29">
              <a:extLst>
                <a:ext uri="{FF2B5EF4-FFF2-40B4-BE49-F238E27FC236}">
                  <a16:creationId xmlns:a16="http://schemas.microsoft.com/office/drawing/2014/main" id="{56EF9FE5-0DB2-4FBD-973F-DCC8E61980ED}"/>
                </a:ext>
              </a:extLst>
            </p:cNvPr>
            <p:cNvSpPr txBox="1"/>
            <p:nvPr/>
          </p:nvSpPr>
          <p:spPr>
            <a:xfrm>
              <a:off x="12641906" y="4647753"/>
              <a:ext cx="5557194" cy="1574790"/>
            </a:xfrm>
            <a:prstGeom prst="rect">
              <a:avLst/>
            </a:prstGeom>
            <a:noFill/>
          </p:spPr>
          <p:txBody>
            <a:bodyPr wrap="square">
              <a:spAutoFit/>
            </a:bodyPr>
            <a:lstStyle>
              <a:defPPr>
                <a:defRPr lang="en-US"/>
              </a:defPPr>
              <a:lvl1pPr defTabSz="914400">
                <a:defRPr sz="1050">
                  <a:solidFill>
                    <a:srgbClr val="002060"/>
                  </a:solidFill>
                  <a:latin typeface="+mj-lt"/>
                  <a:cs typeface="Arial" panose="020B0604020202020204" pitchFamily="34" charset="0"/>
                </a:defRPr>
              </a:lvl1pPr>
            </a:lstStyle>
            <a:p>
              <a:pPr>
                <a:spcAft>
                  <a:spcPts val="800"/>
                </a:spcAft>
              </a:pPr>
              <a:r>
                <a:rPr lang="en-US" dirty="0">
                  <a:solidFill>
                    <a:schemeClr val="tx2">
                      <a:lumMod val="75000"/>
                    </a:schemeClr>
                  </a:solidFill>
                </a:rPr>
                <a:t>Are high quality, sustainable and carbon-neutral, encouraging increased biodiversity</a:t>
              </a:r>
            </a:p>
            <a:p>
              <a:pPr>
                <a:spcAft>
                  <a:spcPts val="800"/>
                </a:spcAft>
              </a:pPr>
              <a:r>
                <a:rPr lang="en-US" dirty="0">
                  <a:solidFill>
                    <a:schemeClr val="tx2">
                      <a:lumMod val="75000"/>
                    </a:schemeClr>
                  </a:solidFill>
                </a:rPr>
                <a:t>Make the best use of council and/or other public sector sites/assets</a:t>
              </a:r>
            </a:p>
            <a:p>
              <a:pPr>
                <a:spcAft>
                  <a:spcPts val="800"/>
                </a:spcAft>
              </a:pPr>
              <a:r>
                <a:rPr lang="en-US" dirty="0">
                  <a:solidFill>
                    <a:schemeClr val="tx2">
                      <a:lumMod val="75000"/>
                    </a:schemeClr>
                  </a:solidFill>
                </a:rPr>
                <a:t>Are care ready and digitally enabled homes/places</a:t>
              </a:r>
            </a:p>
            <a:p>
              <a:pPr>
                <a:spcAft>
                  <a:spcPts val="800"/>
                </a:spcAft>
              </a:pPr>
              <a:r>
                <a:rPr lang="en-US" dirty="0">
                  <a:solidFill>
                    <a:schemeClr val="tx2">
                      <a:lumMod val="75000"/>
                    </a:schemeClr>
                  </a:solidFill>
                </a:rPr>
                <a:t>Include tenures that reflect identified need and market requirements</a:t>
              </a:r>
            </a:p>
            <a:p>
              <a:pPr>
                <a:spcAft>
                  <a:spcPts val="800"/>
                </a:spcAft>
              </a:pPr>
              <a:r>
                <a:rPr lang="en-US" dirty="0">
                  <a:solidFill>
                    <a:schemeClr val="tx2">
                      <a:lumMod val="75000"/>
                    </a:schemeClr>
                  </a:solidFill>
                </a:rPr>
                <a:t>Incorporate health and wellbeing principles into housing design</a:t>
              </a:r>
            </a:p>
            <a:p>
              <a:pPr>
                <a:spcAft>
                  <a:spcPts val="800"/>
                </a:spcAft>
              </a:pPr>
              <a:r>
                <a:rPr lang="en-US" dirty="0">
                  <a:solidFill>
                    <a:schemeClr val="tx2">
                      <a:lumMod val="75000"/>
                    </a:schemeClr>
                  </a:solidFill>
                </a:rPr>
                <a:t>Contribute to economic and health wealth creation</a:t>
              </a:r>
            </a:p>
          </p:txBody>
        </p:sp>
        <p:pic>
          <p:nvPicPr>
            <p:cNvPr id="32" name="Graphic 31" descr="Badge Tick with solid fill">
              <a:extLst>
                <a:ext uri="{FF2B5EF4-FFF2-40B4-BE49-F238E27FC236}">
                  <a16:creationId xmlns:a16="http://schemas.microsoft.com/office/drawing/2014/main" id="{31559B75-5543-4C65-9F10-EC1B8F35D545}"/>
                </a:ext>
              </a:extLst>
            </p:cNvPr>
            <p:cNvPicPr>
              <a:picLocks noChangeAspect="1"/>
            </p:cNvPicPr>
            <p:nvPr/>
          </p:nvPicPr>
          <p:blipFill>
            <a:blip r:embed="rId15">
              <a:extLst>
                <a:ext uri="{96DAC541-7B7A-43D3-8B79-37D633B846F1}">
                  <asvg:svgBlip xmlns:asvg="http://schemas.microsoft.com/office/drawing/2016/SVG/main" r:embed="rId16"/>
                </a:ext>
              </a:extLst>
            </a:blip>
            <a:stretch>
              <a:fillRect/>
            </a:stretch>
          </p:blipFill>
          <p:spPr>
            <a:xfrm>
              <a:off x="12436589" y="4916308"/>
              <a:ext cx="270000" cy="270000"/>
            </a:xfrm>
            <a:prstGeom prst="rect">
              <a:avLst/>
            </a:prstGeom>
          </p:spPr>
        </p:pic>
        <p:pic>
          <p:nvPicPr>
            <p:cNvPr id="33" name="Graphic 32" descr="Badge Tick with solid fill">
              <a:extLst>
                <a:ext uri="{FF2B5EF4-FFF2-40B4-BE49-F238E27FC236}">
                  <a16:creationId xmlns:a16="http://schemas.microsoft.com/office/drawing/2014/main" id="{56AA81DB-580B-48D3-BA2D-F37DC2F6D813}"/>
                </a:ext>
              </a:extLst>
            </p:cNvPr>
            <p:cNvPicPr>
              <a:picLocks noChangeAspect="1"/>
            </p:cNvPicPr>
            <p:nvPr/>
          </p:nvPicPr>
          <p:blipFill>
            <a:blip r:embed="rId15">
              <a:extLst>
                <a:ext uri="{96DAC541-7B7A-43D3-8B79-37D633B846F1}">
                  <asvg:svgBlip xmlns:asvg="http://schemas.microsoft.com/office/drawing/2016/SVG/main" r:embed="rId16"/>
                </a:ext>
              </a:extLst>
            </a:blip>
            <a:stretch>
              <a:fillRect/>
            </a:stretch>
          </p:blipFill>
          <p:spPr>
            <a:xfrm>
              <a:off x="12436589" y="5175667"/>
              <a:ext cx="270000" cy="270000"/>
            </a:xfrm>
            <a:prstGeom prst="rect">
              <a:avLst/>
            </a:prstGeom>
          </p:spPr>
        </p:pic>
        <p:pic>
          <p:nvPicPr>
            <p:cNvPr id="34" name="Graphic 33" descr="Badge Tick with solid fill">
              <a:extLst>
                <a:ext uri="{FF2B5EF4-FFF2-40B4-BE49-F238E27FC236}">
                  <a16:creationId xmlns:a16="http://schemas.microsoft.com/office/drawing/2014/main" id="{6FB2B224-848E-4978-BCAA-1169A27503D9}"/>
                </a:ext>
              </a:extLst>
            </p:cNvPr>
            <p:cNvPicPr>
              <a:picLocks noChangeAspect="1"/>
            </p:cNvPicPr>
            <p:nvPr/>
          </p:nvPicPr>
          <p:blipFill>
            <a:blip r:embed="rId15">
              <a:extLst>
                <a:ext uri="{96DAC541-7B7A-43D3-8B79-37D633B846F1}">
                  <asvg:svgBlip xmlns:asvg="http://schemas.microsoft.com/office/drawing/2016/SVG/main" r:embed="rId16"/>
                </a:ext>
              </a:extLst>
            </a:blip>
            <a:stretch>
              <a:fillRect/>
            </a:stretch>
          </p:blipFill>
          <p:spPr>
            <a:xfrm>
              <a:off x="12436589" y="5435026"/>
              <a:ext cx="270000" cy="270000"/>
            </a:xfrm>
            <a:prstGeom prst="rect">
              <a:avLst/>
            </a:prstGeom>
          </p:spPr>
        </p:pic>
        <p:pic>
          <p:nvPicPr>
            <p:cNvPr id="35" name="Graphic 34" descr="Badge Tick with solid fill">
              <a:extLst>
                <a:ext uri="{FF2B5EF4-FFF2-40B4-BE49-F238E27FC236}">
                  <a16:creationId xmlns:a16="http://schemas.microsoft.com/office/drawing/2014/main" id="{F6E4D1A2-82A1-4746-8D89-F7BCAB811777}"/>
                </a:ext>
              </a:extLst>
            </p:cNvPr>
            <p:cNvPicPr>
              <a:picLocks noChangeAspect="1"/>
            </p:cNvPicPr>
            <p:nvPr/>
          </p:nvPicPr>
          <p:blipFill>
            <a:blip r:embed="rId15">
              <a:extLst>
                <a:ext uri="{96DAC541-7B7A-43D3-8B79-37D633B846F1}">
                  <asvg:svgBlip xmlns:asvg="http://schemas.microsoft.com/office/drawing/2016/SVG/main" r:embed="rId16"/>
                </a:ext>
              </a:extLst>
            </a:blip>
            <a:stretch>
              <a:fillRect/>
            </a:stretch>
          </p:blipFill>
          <p:spPr>
            <a:xfrm>
              <a:off x="12436589" y="5953746"/>
              <a:ext cx="270000" cy="270000"/>
            </a:xfrm>
            <a:prstGeom prst="rect">
              <a:avLst/>
            </a:prstGeom>
          </p:spPr>
        </p:pic>
        <p:pic>
          <p:nvPicPr>
            <p:cNvPr id="36" name="Graphic 35" descr="Badge Tick with solid fill">
              <a:extLst>
                <a:ext uri="{FF2B5EF4-FFF2-40B4-BE49-F238E27FC236}">
                  <a16:creationId xmlns:a16="http://schemas.microsoft.com/office/drawing/2014/main" id="{D5C5099D-F1AB-4BED-810E-A693B47FFA8D}"/>
                </a:ext>
              </a:extLst>
            </p:cNvPr>
            <p:cNvPicPr>
              <a:picLocks noChangeAspect="1"/>
            </p:cNvPicPr>
            <p:nvPr/>
          </p:nvPicPr>
          <p:blipFill>
            <a:blip r:embed="rId15">
              <a:extLst>
                <a:ext uri="{96DAC541-7B7A-43D3-8B79-37D633B846F1}">
                  <asvg:svgBlip xmlns:asvg="http://schemas.microsoft.com/office/drawing/2016/SVG/main" r:embed="rId16"/>
                </a:ext>
              </a:extLst>
            </a:blip>
            <a:stretch>
              <a:fillRect/>
            </a:stretch>
          </p:blipFill>
          <p:spPr>
            <a:xfrm>
              <a:off x="12436589" y="5694385"/>
              <a:ext cx="270000" cy="270000"/>
            </a:xfrm>
            <a:prstGeom prst="rect">
              <a:avLst/>
            </a:prstGeom>
          </p:spPr>
        </p:pic>
      </p:grpSp>
    </p:spTree>
    <p:extLst>
      <p:ext uri="{BB962C8B-B14F-4D97-AF65-F5344CB8AC3E}">
        <p14:creationId xmlns:p14="http://schemas.microsoft.com/office/powerpoint/2010/main" val="1842550044"/>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9AE6E077-1DF3-48BC-8928-7E5CE940A3D4}"/>
              </a:ext>
            </a:extLst>
          </p:cNvPr>
          <p:cNvSpPr>
            <a:spLocks noGrp="1"/>
          </p:cNvSpPr>
          <p:nvPr>
            <p:ph type="body" sz="quarter" idx="18"/>
          </p:nvPr>
        </p:nvSpPr>
        <p:spPr>
          <a:xfrm>
            <a:off x="337856" y="428625"/>
            <a:ext cx="10863544" cy="744538"/>
          </a:xfrm>
        </p:spPr>
        <p:txBody>
          <a:bodyPr>
            <a:normAutofit fontScale="92500" lnSpcReduction="10000"/>
          </a:bodyPr>
          <a:lstStyle/>
          <a:p>
            <a:r>
              <a:rPr lang="en-GB" dirty="0">
                <a:solidFill>
                  <a:schemeClr val="bg2"/>
                </a:solidFill>
              </a:rPr>
              <a:t>In practice: </a:t>
            </a:r>
            <a:r>
              <a:rPr lang="en-GB" dirty="0"/>
              <a:t>Camden Citizen Assemblies: setting expectations, not just recommendations</a:t>
            </a:r>
          </a:p>
        </p:txBody>
      </p:sp>
      <p:sp>
        <p:nvSpPr>
          <p:cNvPr id="6" name="TextBox 5">
            <a:extLst>
              <a:ext uri="{FF2B5EF4-FFF2-40B4-BE49-F238E27FC236}">
                <a16:creationId xmlns:a16="http://schemas.microsoft.com/office/drawing/2014/main" id="{3186EB7E-8DA3-40CC-BECA-B7CB71DF5555}"/>
              </a:ext>
            </a:extLst>
          </p:cNvPr>
          <p:cNvSpPr txBox="1"/>
          <p:nvPr/>
        </p:nvSpPr>
        <p:spPr>
          <a:xfrm>
            <a:off x="399287" y="3480051"/>
            <a:ext cx="5159245" cy="307777"/>
          </a:xfrm>
          <a:prstGeom prst="rect">
            <a:avLst/>
          </a:prstGeom>
          <a:noFill/>
        </p:spPr>
        <p:txBody>
          <a:bodyPr wrap="square">
            <a:spAutoFit/>
          </a:bodyPr>
          <a:lstStyle/>
          <a:p>
            <a:r>
              <a:rPr lang="en-GB" sz="1400" b="1" dirty="0">
                <a:solidFill>
                  <a:srgbClr val="002060"/>
                </a:solidFill>
                <a:latin typeface="+mj-lt"/>
                <a:cs typeface="Arial" panose="020B0604020202020204" pitchFamily="34" charset="0"/>
              </a:rPr>
              <a:t>Principles</a:t>
            </a:r>
          </a:p>
        </p:txBody>
      </p:sp>
      <p:sp>
        <p:nvSpPr>
          <p:cNvPr id="34" name="TextBox 33">
            <a:extLst>
              <a:ext uri="{FF2B5EF4-FFF2-40B4-BE49-F238E27FC236}">
                <a16:creationId xmlns:a16="http://schemas.microsoft.com/office/drawing/2014/main" id="{085859B8-6EB4-474F-B28C-155C87733E3E}"/>
              </a:ext>
            </a:extLst>
          </p:cNvPr>
          <p:cNvSpPr txBox="1"/>
          <p:nvPr/>
        </p:nvSpPr>
        <p:spPr>
          <a:xfrm>
            <a:off x="976569" y="3785803"/>
            <a:ext cx="4665342" cy="738664"/>
          </a:xfrm>
          <a:prstGeom prst="rect">
            <a:avLst/>
          </a:prstGeom>
          <a:noFill/>
        </p:spPr>
        <p:txBody>
          <a:bodyPr wrap="square">
            <a:spAutoFit/>
          </a:bodyPr>
          <a:lstStyle/>
          <a:p>
            <a:pPr defTabSz="914400">
              <a:defRPr/>
            </a:pPr>
            <a:r>
              <a:rPr lang="en-GB" sz="1050" b="1" dirty="0">
                <a:solidFill>
                  <a:schemeClr val="bg2"/>
                </a:solidFill>
                <a:latin typeface="+mj-lt"/>
                <a:cs typeface="Arial" panose="020B0604020202020204" pitchFamily="34" charset="0"/>
              </a:rPr>
              <a:t>A shared endeavour</a:t>
            </a:r>
            <a:r>
              <a:rPr lang="en-GB" sz="1050" b="1" dirty="0">
                <a:solidFill>
                  <a:srgbClr val="002060"/>
                </a:solidFill>
                <a:latin typeface="+mj-lt"/>
                <a:cs typeface="Arial" panose="020B0604020202020204" pitchFamily="34" charset="0"/>
              </a:rPr>
              <a:t>. </a:t>
            </a:r>
            <a:r>
              <a:rPr lang="en-GB" sz="1050" dirty="0">
                <a:solidFill>
                  <a:srgbClr val="002060"/>
                </a:solidFill>
                <a:latin typeface="+mj-lt"/>
                <a:cs typeface="Arial" panose="020B0604020202020204" pitchFamily="34" charset="0"/>
              </a:rPr>
              <a:t>Local health providers and Camden Council worked with a range of NHS and VCS partners to prepare for and deliver the assembly. Buy-in from partners was secured by investing time to understand what partners and stakeholders hoped to get out of the assembly process.</a:t>
            </a:r>
          </a:p>
        </p:txBody>
      </p:sp>
      <p:sp>
        <p:nvSpPr>
          <p:cNvPr id="38" name="Rectangle: Rounded Corners 37">
            <a:extLst>
              <a:ext uri="{FF2B5EF4-FFF2-40B4-BE49-F238E27FC236}">
                <a16:creationId xmlns:a16="http://schemas.microsoft.com/office/drawing/2014/main" id="{BB46896F-DF15-45C1-B7A4-BA9F8B189B0A}"/>
              </a:ext>
            </a:extLst>
          </p:cNvPr>
          <p:cNvSpPr/>
          <p:nvPr/>
        </p:nvSpPr>
        <p:spPr>
          <a:xfrm>
            <a:off x="5837702" y="1690697"/>
            <a:ext cx="6106510" cy="666630"/>
          </a:xfrm>
          <a:prstGeom prst="roundRect">
            <a:avLst>
              <a:gd name="adj" fmla="val 21784"/>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marL="144000" lvl="1" defTabSz="533400">
              <a:lnSpc>
                <a:spcPts val="1400"/>
              </a:lnSpc>
              <a:spcBef>
                <a:spcPct val="0"/>
              </a:spcBef>
              <a:spcAft>
                <a:spcPct val="35000"/>
              </a:spcAft>
            </a:pPr>
            <a:r>
              <a:rPr lang="en-GB" sz="1050" dirty="0">
                <a:latin typeface="+mj-lt"/>
                <a:cs typeface="Arial" panose="020B0604020202020204" pitchFamily="34" charset="0"/>
              </a:rPr>
              <a:t>Assembly members identified </a:t>
            </a:r>
            <a:r>
              <a:rPr lang="en-GB" sz="1050" b="1" dirty="0">
                <a:latin typeface="+mj-lt"/>
                <a:cs typeface="Arial" panose="020B0604020202020204" pitchFamily="34" charset="0"/>
              </a:rPr>
              <a:t>three priorities </a:t>
            </a:r>
            <a:r>
              <a:rPr lang="en-GB" sz="1050" dirty="0">
                <a:latin typeface="+mj-lt"/>
                <a:cs typeface="Arial" panose="020B0604020202020204" pitchFamily="34" charset="0"/>
              </a:rPr>
              <a:t>and a </a:t>
            </a:r>
            <a:r>
              <a:rPr lang="en-GB" sz="1050" b="1" dirty="0">
                <a:latin typeface="+mj-lt"/>
                <a:cs typeface="Arial" panose="020B0604020202020204" pitchFamily="34" charset="0"/>
              </a:rPr>
              <a:t>final set of expectations </a:t>
            </a:r>
            <a:r>
              <a:rPr lang="en-GB" sz="1050" dirty="0">
                <a:latin typeface="+mj-lt"/>
                <a:cs typeface="Arial" panose="020B0604020202020204" pitchFamily="34" charset="0"/>
              </a:rPr>
              <a:t>to </a:t>
            </a:r>
            <a:r>
              <a:rPr lang="en-GB" sz="1050" dirty="0"/>
              <a:t>guide the health and care system towards achieving</a:t>
            </a:r>
            <a:r>
              <a:rPr lang="en-GB" sz="1050" dirty="0">
                <a:latin typeface="+mj-lt"/>
                <a:cs typeface="Arial" panose="020B0604020202020204" pitchFamily="34" charset="0"/>
              </a:rPr>
              <a:t> them. These were used to inform the Health and Wellbeing Board’s Joint Health and Wellbeing Strategy.</a:t>
            </a:r>
          </a:p>
        </p:txBody>
      </p:sp>
      <p:sp>
        <p:nvSpPr>
          <p:cNvPr id="39" name="Rectangle: Rounded Corners 38">
            <a:extLst>
              <a:ext uri="{FF2B5EF4-FFF2-40B4-BE49-F238E27FC236}">
                <a16:creationId xmlns:a16="http://schemas.microsoft.com/office/drawing/2014/main" id="{36C648CE-F74B-4DB3-95D6-085E76172E2D}"/>
              </a:ext>
            </a:extLst>
          </p:cNvPr>
          <p:cNvSpPr/>
          <p:nvPr/>
        </p:nvSpPr>
        <p:spPr>
          <a:xfrm>
            <a:off x="5837702" y="2375905"/>
            <a:ext cx="6106510" cy="629422"/>
          </a:xfrm>
          <a:prstGeom prst="roundRect">
            <a:avLst>
              <a:gd name="adj" fmla="val 21784"/>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marL="144000" lvl="1" defTabSz="533400">
              <a:lnSpc>
                <a:spcPts val="1400"/>
              </a:lnSpc>
              <a:spcBef>
                <a:spcPct val="0"/>
              </a:spcBef>
              <a:spcAft>
                <a:spcPct val="35000"/>
              </a:spcAft>
            </a:pPr>
            <a:r>
              <a:rPr lang="en-GB" sz="1050" dirty="0">
                <a:latin typeface="+mj-lt"/>
                <a:cs typeface="Arial" panose="020B0604020202020204" pitchFamily="34" charset="0"/>
              </a:rPr>
              <a:t>Assembly members also considered the unique roles of the Council, NHS, VCS groups, and individuals themselves, and articulated specific expectations of all the major partners.</a:t>
            </a:r>
          </a:p>
        </p:txBody>
      </p:sp>
      <p:sp>
        <p:nvSpPr>
          <p:cNvPr id="40" name="Rectangle: Rounded Corners 39">
            <a:extLst>
              <a:ext uri="{FF2B5EF4-FFF2-40B4-BE49-F238E27FC236}">
                <a16:creationId xmlns:a16="http://schemas.microsoft.com/office/drawing/2014/main" id="{A07DA663-465A-459D-AC7A-5680A675468E}"/>
              </a:ext>
            </a:extLst>
          </p:cNvPr>
          <p:cNvSpPr/>
          <p:nvPr/>
        </p:nvSpPr>
        <p:spPr>
          <a:xfrm>
            <a:off x="5850403" y="3037513"/>
            <a:ext cx="6106510" cy="648000"/>
          </a:xfrm>
          <a:prstGeom prst="roundRect">
            <a:avLst>
              <a:gd name="adj" fmla="val 23490"/>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marL="144000" lvl="1" defTabSz="533400">
              <a:lnSpc>
                <a:spcPts val="1400"/>
              </a:lnSpc>
              <a:spcBef>
                <a:spcPct val="0"/>
              </a:spcBef>
              <a:spcAft>
                <a:spcPct val="35000"/>
              </a:spcAft>
            </a:pPr>
            <a:r>
              <a:rPr lang="en-GB" sz="1050" dirty="0">
                <a:latin typeface="+mj-lt"/>
                <a:cs typeface="Arial" panose="020B0604020202020204" pitchFamily="34" charset="0"/>
              </a:rPr>
              <a:t>Events were well-received by assembly members and described as “collaborative and “interesting”. More than 95% of assembly members who provided feedback </a:t>
            </a:r>
            <a:r>
              <a:rPr lang="en-GB" sz="1050" dirty="0"/>
              <a:t>stated they would recommend the events. Several assembly members intended to remain involved and to play a role in holding the Council to account.</a:t>
            </a:r>
            <a:endParaRPr lang="en-GB" sz="1050" dirty="0">
              <a:solidFill>
                <a:schemeClr val="tx1"/>
              </a:solidFill>
              <a:highlight>
                <a:srgbClr val="FFFF00"/>
              </a:highlight>
              <a:latin typeface="+mj-lt"/>
              <a:cs typeface="Arial" panose="020B0604020202020204" pitchFamily="34" charset="0"/>
            </a:endParaRPr>
          </a:p>
        </p:txBody>
      </p:sp>
      <p:sp>
        <p:nvSpPr>
          <p:cNvPr id="44" name="TextBox 43">
            <a:extLst>
              <a:ext uri="{FF2B5EF4-FFF2-40B4-BE49-F238E27FC236}">
                <a16:creationId xmlns:a16="http://schemas.microsoft.com/office/drawing/2014/main" id="{895D3832-C658-466E-8027-E2CAEEEC0CBA}"/>
              </a:ext>
            </a:extLst>
          </p:cNvPr>
          <p:cNvSpPr txBox="1"/>
          <p:nvPr/>
        </p:nvSpPr>
        <p:spPr>
          <a:xfrm>
            <a:off x="5852407" y="1375131"/>
            <a:ext cx="6091805" cy="307777"/>
          </a:xfrm>
          <a:prstGeom prst="rect">
            <a:avLst/>
          </a:prstGeom>
          <a:noFill/>
        </p:spPr>
        <p:txBody>
          <a:bodyPr wrap="square">
            <a:spAutoFit/>
          </a:bodyPr>
          <a:lstStyle/>
          <a:p>
            <a:r>
              <a:rPr lang="en-GB" sz="1400" b="1" dirty="0">
                <a:solidFill>
                  <a:srgbClr val="002060"/>
                </a:solidFill>
                <a:latin typeface="+mj-lt"/>
                <a:cs typeface="Arial" panose="020B0604020202020204" pitchFamily="34" charset="0"/>
              </a:rPr>
              <a:t>Impact</a:t>
            </a:r>
          </a:p>
        </p:txBody>
      </p:sp>
      <p:sp>
        <p:nvSpPr>
          <p:cNvPr id="60" name="Round Diagonal Corner of Rectangle 2">
            <a:extLst>
              <a:ext uri="{FF2B5EF4-FFF2-40B4-BE49-F238E27FC236}">
                <a16:creationId xmlns:a16="http://schemas.microsoft.com/office/drawing/2014/main" id="{D9764256-480A-4B83-A824-D809AA32C761}"/>
              </a:ext>
            </a:extLst>
          </p:cNvPr>
          <p:cNvSpPr/>
          <p:nvPr/>
        </p:nvSpPr>
        <p:spPr>
          <a:xfrm>
            <a:off x="337853" y="1720003"/>
            <a:ext cx="5326345" cy="1565410"/>
          </a:xfrm>
          <a:prstGeom prst="round2DiagRect">
            <a:avLst>
              <a:gd name="adj1" fmla="val 0"/>
              <a:gd name="adj2" fmla="val 0"/>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GB" sz="1100" dirty="0">
                <a:solidFill>
                  <a:sysClr val="windowText" lastClr="000000"/>
                </a:solidFill>
              </a:rPr>
              <a:t>In the context of the NHS Long Term Plan, and “Camden 2025”, a vision for the future where everyone contributes to achieving a safe, fair, creative and active community, local health and care partners have committed to putting the voice of residents at the heart of transformation across the borough. In 2020, the Health and Wellbeing Board sponsored a Health and Care Citizens’ Assembly made up of a representative cross-section of local residents. The objective was to build on the priorities of the vision and themes raised in a previous Neighbourhood Assembly; to give residents the power to help shape the local  Integrated Care Partnership’s common purpose; and to inform Camden’s new Joint Health and Wellbeing Strategy.</a:t>
            </a:r>
          </a:p>
        </p:txBody>
      </p:sp>
      <p:sp>
        <p:nvSpPr>
          <p:cNvPr id="23" name="TextBox 22">
            <a:extLst>
              <a:ext uri="{FF2B5EF4-FFF2-40B4-BE49-F238E27FC236}">
                <a16:creationId xmlns:a16="http://schemas.microsoft.com/office/drawing/2014/main" id="{3A4CA1C8-EE7F-45DB-B792-08A12907E888}"/>
              </a:ext>
            </a:extLst>
          </p:cNvPr>
          <p:cNvSpPr txBox="1"/>
          <p:nvPr/>
        </p:nvSpPr>
        <p:spPr>
          <a:xfrm>
            <a:off x="5823994" y="3954850"/>
            <a:ext cx="6146171" cy="307777"/>
          </a:xfrm>
          <a:prstGeom prst="rect">
            <a:avLst/>
          </a:prstGeom>
          <a:noFill/>
        </p:spPr>
        <p:txBody>
          <a:bodyPr wrap="square">
            <a:spAutoFit/>
          </a:bodyPr>
          <a:lstStyle/>
          <a:p>
            <a:r>
              <a:rPr lang="en-GB" sz="1400" b="1" dirty="0">
                <a:solidFill>
                  <a:srgbClr val="002060"/>
                </a:solidFill>
                <a:latin typeface="+mj-lt"/>
                <a:cs typeface="Arial" panose="020B0604020202020204" pitchFamily="34" charset="0"/>
              </a:rPr>
              <a:t>“What are residents’ expectations of health and care in Camden?”</a:t>
            </a:r>
          </a:p>
        </p:txBody>
      </p:sp>
      <p:sp>
        <p:nvSpPr>
          <p:cNvPr id="43" name="TextBox 42">
            <a:extLst>
              <a:ext uri="{FF2B5EF4-FFF2-40B4-BE49-F238E27FC236}">
                <a16:creationId xmlns:a16="http://schemas.microsoft.com/office/drawing/2014/main" id="{298B17C9-4519-4C4E-8E59-1DDDD81B98AF}"/>
              </a:ext>
            </a:extLst>
          </p:cNvPr>
          <p:cNvSpPr txBox="1"/>
          <p:nvPr/>
        </p:nvSpPr>
        <p:spPr>
          <a:xfrm>
            <a:off x="337854" y="1389241"/>
            <a:ext cx="5390626" cy="307777"/>
          </a:xfrm>
          <a:prstGeom prst="rect">
            <a:avLst/>
          </a:prstGeom>
          <a:noFill/>
        </p:spPr>
        <p:txBody>
          <a:bodyPr wrap="square">
            <a:spAutoFit/>
          </a:bodyPr>
          <a:lstStyle/>
          <a:p>
            <a:r>
              <a:rPr lang="en-GB" sz="1400" b="1" dirty="0">
                <a:solidFill>
                  <a:srgbClr val="002060"/>
                </a:solidFill>
                <a:latin typeface="+mj-lt"/>
                <a:cs typeface="Arial" panose="020B0604020202020204" pitchFamily="34" charset="0"/>
              </a:rPr>
              <a:t>Context</a:t>
            </a:r>
          </a:p>
        </p:txBody>
      </p:sp>
      <p:sp>
        <p:nvSpPr>
          <p:cNvPr id="45" name="TextBox 44">
            <a:extLst>
              <a:ext uri="{FF2B5EF4-FFF2-40B4-BE49-F238E27FC236}">
                <a16:creationId xmlns:a16="http://schemas.microsoft.com/office/drawing/2014/main" id="{A1B715FF-336E-47BA-85E9-D5F7E1FA5757}"/>
              </a:ext>
            </a:extLst>
          </p:cNvPr>
          <p:cNvSpPr txBox="1"/>
          <p:nvPr/>
        </p:nvSpPr>
        <p:spPr>
          <a:xfrm>
            <a:off x="976569" y="4583280"/>
            <a:ext cx="4665342" cy="738664"/>
          </a:xfrm>
          <a:prstGeom prst="rect">
            <a:avLst/>
          </a:prstGeom>
          <a:noFill/>
        </p:spPr>
        <p:txBody>
          <a:bodyPr wrap="square">
            <a:spAutoFit/>
          </a:bodyPr>
          <a:lstStyle>
            <a:defPPr>
              <a:defRPr lang="en-US"/>
            </a:defPPr>
            <a:lvl1pPr defTabSz="914400">
              <a:defRPr sz="1050">
                <a:solidFill>
                  <a:srgbClr val="002060"/>
                </a:solidFill>
                <a:latin typeface="+mj-lt"/>
                <a:cs typeface="Arial" panose="020B0604020202020204" pitchFamily="34" charset="0"/>
              </a:defRPr>
            </a:lvl1pPr>
          </a:lstStyle>
          <a:p>
            <a:r>
              <a:rPr lang="en-GB" dirty="0"/>
              <a:t>Citizen members of the assembly were engaged as </a:t>
            </a:r>
            <a:r>
              <a:rPr lang="en-GB" b="1" dirty="0">
                <a:solidFill>
                  <a:schemeClr val="bg2"/>
                </a:solidFill>
              </a:rPr>
              <a:t>Citizen Scientists </a:t>
            </a:r>
            <a:r>
              <a:rPr lang="en-GB" dirty="0"/>
              <a:t>to investigate the experiences of their family, friends and neighbours. </a:t>
            </a:r>
            <a:r>
              <a:rPr lang="en-GB" b="1" dirty="0">
                <a:solidFill>
                  <a:schemeClr val="bg2"/>
                </a:solidFill>
              </a:rPr>
              <a:t>Empowering members to reflect and explore beyond their own personal experiences </a:t>
            </a:r>
            <a:r>
              <a:rPr lang="en-GB" dirty="0"/>
              <a:t>has been an important part of participating in the assembly.</a:t>
            </a:r>
          </a:p>
        </p:txBody>
      </p:sp>
      <p:grpSp>
        <p:nvGrpSpPr>
          <p:cNvPr id="4" name="Group 3">
            <a:extLst>
              <a:ext uri="{FF2B5EF4-FFF2-40B4-BE49-F238E27FC236}">
                <a16:creationId xmlns:a16="http://schemas.microsoft.com/office/drawing/2014/main" id="{6125A4A0-0FDD-48E0-9FCE-CB345EE9C908}"/>
              </a:ext>
            </a:extLst>
          </p:cNvPr>
          <p:cNvGrpSpPr/>
          <p:nvPr/>
        </p:nvGrpSpPr>
        <p:grpSpPr>
          <a:xfrm>
            <a:off x="5844053" y="4333855"/>
            <a:ext cx="6100159" cy="2106374"/>
            <a:chOff x="5844053" y="4014817"/>
            <a:chExt cx="6100159" cy="2452050"/>
          </a:xfrm>
        </p:grpSpPr>
        <p:sp>
          <p:nvSpPr>
            <p:cNvPr id="48" name="Arrow: Pentagon 47">
              <a:extLst>
                <a:ext uri="{FF2B5EF4-FFF2-40B4-BE49-F238E27FC236}">
                  <a16:creationId xmlns:a16="http://schemas.microsoft.com/office/drawing/2014/main" id="{13C21989-86C1-4667-9FFF-291091345E45}"/>
                </a:ext>
              </a:extLst>
            </p:cNvPr>
            <p:cNvSpPr/>
            <p:nvPr/>
          </p:nvSpPr>
          <p:spPr>
            <a:xfrm>
              <a:off x="6173932" y="4014817"/>
              <a:ext cx="5770280" cy="744582"/>
            </a:xfrm>
            <a:prstGeom prst="homePlate">
              <a:avLst>
                <a:gd name="adj" fmla="val 0"/>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lIns="432000" rIns="180000" rtlCol="0" anchor="ctr"/>
            <a:lstStyle/>
            <a:p>
              <a:r>
                <a:rPr lang="en-US" sz="1200" b="1" dirty="0"/>
                <a:t>Reduce health inequalities </a:t>
              </a:r>
              <a:r>
                <a:rPr lang="en-US" sz="1200" dirty="0"/>
                <a:t>in the borough. Ensure that local services can tackle the impact of the pandemic on the most affected groups.</a:t>
              </a:r>
              <a:endParaRPr lang="en-GB" sz="1200" dirty="0"/>
            </a:p>
          </p:txBody>
        </p:sp>
        <p:sp>
          <p:nvSpPr>
            <p:cNvPr id="49" name="Oval 48">
              <a:extLst>
                <a:ext uri="{FF2B5EF4-FFF2-40B4-BE49-F238E27FC236}">
                  <a16:creationId xmlns:a16="http://schemas.microsoft.com/office/drawing/2014/main" id="{2E5E59E8-4682-45B8-A1D8-284159BC0981}"/>
                </a:ext>
              </a:extLst>
            </p:cNvPr>
            <p:cNvSpPr/>
            <p:nvPr/>
          </p:nvSpPr>
          <p:spPr>
            <a:xfrm>
              <a:off x="5844053" y="4036445"/>
              <a:ext cx="591118" cy="699863"/>
            </a:xfrm>
            <a:prstGeom prst="ellipse">
              <a:avLst/>
            </a:prstGeom>
            <a:solidFill>
              <a:schemeClr val="bg1"/>
            </a:solidFill>
            <a:ln w="381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lIns="72000" rIns="72000" rtlCol="0" anchor="ctr"/>
            <a:lstStyle/>
            <a:p>
              <a:pPr algn="ctr"/>
              <a:endParaRPr lang="en-GB" sz="1400" dirty="0"/>
            </a:p>
          </p:txBody>
        </p:sp>
        <p:sp>
          <p:nvSpPr>
            <p:cNvPr id="50" name="TextBox 49">
              <a:extLst>
                <a:ext uri="{FF2B5EF4-FFF2-40B4-BE49-F238E27FC236}">
                  <a16:creationId xmlns:a16="http://schemas.microsoft.com/office/drawing/2014/main" id="{BC732B21-E750-48EF-9CE1-2480C901CCF3}"/>
                </a:ext>
              </a:extLst>
            </p:cNvPr>
            <p:cNvSpPr txBox="1"/>
            <p:nvPr/>
          </p:nvSpPr>
          <p:spPr>
            <a:xfrm>
              <a:off x="5878903" y="4085754"/>
              <a:ext cx="492767" cy="523219"/>
            </a:xfrm>
            <a:prstGeom prst="rect">
              <a:avLst/>
            </a:prstGeom>
            <a:noFill/>
          </p:spPr>
          <p:txBody>
            <a:bodyPr wrap="square" rtlCol="0">
              <a:spAutoFit/>
            </a:bodyPr>
            <a:lstStyle/>
            <a:p>
              <a:pPr algn="ctr"/>
              <a:r>
                <a:rPr lang="en-US" sz="2800" b="1" dirty="0">
                  <a:solidFill>
                    <a:schemeClr val="accent6"/>
                  </a:solidFill>
                  <a:latin typeface="Arial Rounded MT Bold" panose="020F0704030504030204" pitchFamily="34" charset="0"/>
                </a:rPr>
                <a:t>1</a:t>
              </a:r>
              <a:endParaRPr lang="en-GB" sz="2800" b="1" dirty="0">
                <a:solidFill>
                  <a:schemeClr val="accent6"/>
                </a:solidFill>
                <a:latin typeface="Arial Rounded MT Bold" panose="020F0704030504030204" pitchFamily="34" charset="0"/>
              </a:endParaRPr>
            </a:p>
          </p:txBody>
        </p:sp>
        <p:sp>
          <p:nvSpPr>
            <p:cNvPr id="51" name="Arrow: Pentagon 50">
              <a:extLst>
                <a:ext uri="{FF2B5EF4-FFF2-40B4-BE49-F238E27FC236}">
                  <a16:creationId xmlns:a16="http://schemas.microsoft.com/office/drawing/2014/main" id="{BB05946C-C42D-4B00-A326-8F899484DBE9}"/>
                </a:ext>
              </a:extLst>
            </p:cNvPr>
            <p:cNvSpPr/>
            <p:nvPr/>
          </p:nvSpPr>
          <p:spPr>
            <a:xfrm>
              <a:off x="6173932" y="4879400"/>
              <a:ext cx="5770280" cy="744582"/>
            </a:xfrm>
            <a:prstGeom prst="homePlate">
              <a:avLst>
                <a:gd name="adj" fmla="val 0"/>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lIns="432000" rIns="180000" rtlCol="0" anchor="ctr"/>
            <a:lstStyle/>
            <a:p>
              <a:r>
                <a:rPr lang="en-US" sz="1200" b="1" dirty="0"/>
                <a:t>Ensure my family, friends, neighbours and I can stay healthy, safe, and well</a:t>
              </a:r>
              <a:r>
                <a:rPr lang="en-US" sz="1200" dirty="0"/>
                <a:t> in Camden, particularly our mental health and emotional wellbeing.</a:t>
              </a:r>
              <a:endParaRPr lang="en-GB" sz="1200" dirty="0"/>
            </a:p>
          </p:txBody>
        </p:sp>
        <p:sp>
          <p:nvSpPr>
            <p:cNvPr id="52" name="Oval 51">
              <a:extLst>
                <a:ext uri="{FF2B5EF4-FFF2-40B4-BE49-F238E27FC236}">
                  <a16:creationId xmlns:a16="http://schemas.microsoft.com/office/drawing/2014/main" id="{A1345122-FBE4-450A-A2FE-C1593E8A4ED6}"/>
                </a:ext>
              </a:extLst>
            </p:cNvPr>
            <p:cNvSpPr/>
            <p:nvPr/>
          </p:nvSpPr>
          <p:spPr>
            <a:xfrm>
              <a:off x="5844053" y="4901027"/>
              <a:ext cx="591118" cy="699863"/>
            </a:xfrm>
            <a:prstGeom prst="ellipse">
              <a:avLst/>
            </a:prstGeom>
            <a:solidFill>
              <a:schemeClr val="bg1"/>
            </a:solidFill>
            <a:ln w="381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lIns="72000" rIns="72000" rtlCol="0" anchor="ctr"/>
            <a:lstStyle/>
            <a:p>
              <a:pPr algn="ctr"/>
              <a:endParaRPr lang="en-GB" sz="1400" dirty="0"/>
            </a:p>
          </p:txBody>
        </p:sp>
        <p:sp>
          <p:nvSpPr>
            <p:cNvPr id="53" name="TextBox 52">
              <a:extLst>
                <a:ext uri="{FF2B5EF4-FFF2-40B4-BE49-F238E27FC236}">
                  <a16:creationId xmlns:a16="http://schemas.microsoft.com/office/drawing/2014/main" id="{E01706FF-9512-40E1-BAE7-F25D22157D44}"/>
                </a:ext>
              </a:extLst>
            </p:cNvPr>
            <p:cNvSpPr txBox="1"/>
            <p:nvPr/>
          </p:nvSpPr>
          <p:spPr>
            <a:xfrm>
              <a:off x="5878903" y="4950338"/>
              <a:ext cx="492767" cy="523220"/>
            </a:xfrm>
            <a:prstGeom prst="rect">
              <a:avLst/>
            </a:prstGeom>
            <a:noFill/>
          </p:spPr>
          <p:txBody>
            <a:bodyPr wrap="square" rtlCol="0">
              <a:spAutoFit/>
            </a:bodyPr>
            <a:lstStyle/>
            <a:p>
              <a:pPr algn="ctr"/>
              <a:r>
                <a:rPr lang="en-US" sz="2800" b="1" dirty="0">
                  <a:solidFill>
                    <a:schemeClr val="accent6"/>
                  </a:solidFill>
                  <a:latin typeface="Arial Rounded MT Bold" panose="020F0704030504030204" pitchFamily="34" charset="0"/>
                </a:rPr>
                <a:t>2</a:t>
              </a:r>
              <a:endParaRPr lang="en-GB" sz="2800" b="1" dirty="0">
                <a:solidFill>
                  <a:schemeClr val="accent6"/>
                </a:solidFill>
                <a:latin typeface="Arial Rounded MT Bold" panose="020F0704030504030204" pitchFamily="34" charset="0"/>
              </a:endParaRPr>
            </a:p>
          </p:txBody>
        </p:sp>
        <p:sp>
          <p:nvSpPr>
            <p:cNvPr id="54" name="Arrow: Pentagon 53">
              <a:extLst>
                <a:ext uri="{FF2B5EF4-FFF2-40B4-BE49-F238E27FC236}">
                  <a16:creationId xmlns:a16="http://schemas.microsoft.com/office/drawing/2014/main" id="{5430CF14-B110-4A7D-B34E-178CD6B45EC3}"/>
                </a:ext>
              </a:extLst>
            </p:cNvPr>
            <p:cNvSpPr/>
            <p:nvPr/>
          </p:nvSpPr>
          <p:spPr>
            <a:xfrm>
              <a:off x="6173932" y="5722285"/>
              <a:ext cx="5770280" cy="744582"/>
            </a:xfrm>
            <a:prstGeom prst="homePlate">
              <a:avLst>
                <a:gd name="adj" fmla="val 0"/>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lIns="432000" rIns="180000" rtlCol="0" anchor="ctr"/>
            <a:lstStyle/>
            <a:p>
              <a:r>
                <a:rPr lang="en-US" sz="1200" b="1" dirty="0"/>
                <a:t>Ensure local services work together </a:t>
              </a:r>
              <a:r>
                <a:rPr lang="en-US" sz="1200" dirty="0"/>
                <a:t>to meet the needs of residents and communicate effectively with residents.</a:t>
              </a:r>
              <a:endParaRPr lang="en-GB" sz="1200" dirty="0"/>
            </a:p>
          </p:txBody>
        </p:sp>
        <p:sp>
          <p:nvSpPr>
            <p:cNvPr id="55" name="Oval 54">
              <a:extLst>
                <a:ext uri="{FF2B5EF4-FFF2-40B4-BE49-F238E27FC236}">
                  <a16:creationId xmlns:a16="http://schemas.microsoft.com/office/drawing/2014/main" id="{A1117DD8-E352-41CB-8063-801D294EFAA0}"/>
                </a:ext>
              </a:extLst>
            </p:cNvPr>
            <p:cNvSpPr/>
            <p:nvPr/>
          </p:nvSpPr>
          <p:spPr>
            <a:xfrm>
              <a:off x="5850403" y="5738370"/>
              <a:ext cx="591118" cy="708244"/>
            </a:xfrm>
            <a:prstGeom prst="ellipse">
              <a:avLst/>
            </a:prstGeom>
            <a:solidFill>
              <a:schemeClr val="bg1"/>
            </a:solidFill>
            <a:ln w="381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lIns="72000" rIns="72000" rtlCol="0" anchor="ctr"/>
            <a:lstStyle/>
            <a:p>
              <a:pPr algn="ctr"/>
              <a:endParaRPr lang="en-GB" sz="1400" dirty="0"/>
            </a:p>
          </p:txBody>
        </p:sp>
        <p:sp>
          <p:nvSpPr>
            <p:cNvPr id="56" name="TextBox 55">
              <a:extLst>
                <a:ext uri="{FF2B5EF4-FFF2-40B4-BE49-F238E27FC236}">
                  <a16:creationId xmlns:a16="http://schemas.microsoft.com/office/drawing/2014/main" id="{616FB481-5E1D-4774-9EE4-055E39080F13}"/>
                </a:ext>
              </a:extLst>
            </p:cNvPr>
            <p:cNvSpPr txBox="1"/>
            <p:nvPr/>
          </p:nvSpPr>
          <p:spPr>
            <a:xfrm>
              <a:off x="5878903" y="5793223"/>
              <a:ext cx="492767" cy="523220"/>
            </a:xfrm>
            <a:prstGeom prst="rect">
              <a:avLst/>
            </a:prstGeom>
            <a:noFill/>
          </p:spPr>
          <p:txBody>
            <a:bodyPr wrap="square" rtlCol="0">
              <a:spAutoFit/>
            </a:bodyPr>
            <a:lstStyle/>
            <a:p>
              <a:pPr algn="ctr"/>
              <a:r>
                <a:rPr lang="en-US" sz="2800" b="1" dirty="0">
                  <a:solidFill>
                    <a:schemeClr val="accent6"/>
                  </a:solidFill>
                  <a:latin typeface="Arial Rounded MT Bold" panose="020F0704030504030204" pitchFamily="34" charset="0"/>
                </a:rPr>
                <a:t>3</a:t>
              </a:r>
              <a:endParaRPr lang="en-GB" sz="2800" b="1" dirty="0">
                <a:solidFill>
                  <a:schemeClr val="accent6"/>
                </a:solidFill>
                <a:latin typeface="Arial Rounded MT Bold" panose="020F0704030504030204" pitchFamily="34" charset="0"/>
              </a:endParaRPr>
            </a:p>
          </p:txBody>
        </p:sp>
      </p:grpSp>
      <p:sp>
        <p:nvSpPr>
          <p:cNvPr id="58" name="TextBox 57">
            <a:extLst>
              <a:ext uri="{FF2B5EF4-FFF2-40B4-BE49-F238E27FC236}">
                <a16:creationId xmlns:a16="http://schemas.microsoft.com/office/drawing/2014/main" id="{92EE43AA-2C7E-41EA-91EC-A824AC5B9480}"/>
              </a:ext>
            </a:extLst>
          </p:cNvPr>
          <p:cNvSpPr txBox="1"/>
          <p:nvPr/>
        </p:nvSpPr>
        <p:spPr>
          <a:xfrm>
            <a:off x="1003309" y="5367566"/>
            <a:ext cx="4584753" cy="415498"/>
          </a:xfrm>
          <a:prstGeom prst="rect">
            <a:avLst/>
          </a:prstGeom>
          <a:noFill/>
        </p:spPr>
        <p:txBody>
          <a:bodyPr wrap="square">
            <a:spAutoFit/>
          </a:bodyPr>
          <a:lstStyle/>
          <a:p>
            <a:pPr defTabSz="914400">
              <a:defRPr/>
            </a:pPr>
            <a:r>
              <a:rPr lang="en-GB" sz="1050" dirty="0">
                <a:solidFill>
                  <a:srgbClr val="002060"/>
                </a:solidFill>
                <a:latin typeface="+mj-lt"/>
                <a:cs typeface="Arial" panose="020B0604020202020204" pitchFamily="34" charset="0"/>
              </a:rPr>
              <a:t>A </a:t>
            </a:r>
            <a:r>
              <a:rPr lang="en-GB" sz="1050" b="1" dirty="0">
                <a:solidFill>
                  <a:schemeClr val="bg2"/>
                </a:solidFill>
                <a:latin typeface="+mj-lt"/>
                <a:cs typeface="Arial" panose="020B0604020202020204" pitchFamily="34" charset="0"/>
              </a:rPr>
              <a:t>clear shared purpose is essential</a:t>
            </a:r>
            <a:r>
              <a:rPr lang="en-GB" sz="1050" dirty="0">
                <a:solidFill>
                  <a:srgbClr val="002060"/>
                </a:solidFill>
                <a:latin typeface="+mj-lt"/>
                <a:cs typeface="Arial" panose="020B0604020202020204" pitchFamily="34" charset="0"/>
              </a:rPr>
              <a:t>,</a:t>
            </a:r>
            <a:r>
              <a:rPr lang="en-GB" sz="1050" b="1" dirty="0">
                <a:solidFill>
                  <a:schemeClr val="bg2"/>
                </a:solidFill>
                <a:latin typeface="+mj-lt"/>
                <a:cs typeface="Arial" panose="020B0604020202020204" pitchFamily="34" charset="0"/>
              </a:rPr>
              <a:t> </a:t>
            </a:r>
            <a:r>
              <a:rPr lang="en-GB" sz="1050" dirty="0">
                <a:solidFill>
                  <a:srgbClr val="002060"/>
                </a:solidFill>
                <a:latin typeface="+mj-lt"/>
                <a:cs typeface="Arial" panose="020B0604020202020204" pitchFamily="34" charset="0"/>
              </a:rPr>
              <a:t>and investing the time in understanding and generating this is critical. </a:t>
            </a:r>
          </a:p>
        </p:txBody>
      </p:sp>
      <p:sp>
        <p:nvSpPr>
          <p:cNvPr id="59" name="TextBox 58">
            <a:extLst>
              <a:ext uri="{FF2B5EF4-FFF2-40B4-BE49-F238E27FC236}">
                <a16:creationId xmlns:a16="http://schemas.microsoft.com/office/drawing/2014/main" id="{FB9659BA-9F77-4FED-8174-B263D13C8D67}"/>
              </a:ext>
            </a:extLst>
          </p:cNvPr>
          <p:cNvSpPr txBox="1"/>
          <p:nvPr/>
        </p:nvSpPr>
        <p:spPr>
          <a:xfrm>
            <a:off x="976569" y="5895512"/>
            <a:ext cx="4584753" cy="415498"/>
          </a:xfrm>
          <a:prstGeom prst="rect">
            <a:avLst/>
          </a:prstGeom>
          <a:noFill/>
        </p:spPr>
        <p:txBody>
          <a:bodyPr wrap="square">
            <a:spAutoFit/>
          </a:bodyPr>
          <a:lstStyle>
            <a:defPPr>
              <a:defRPr lang="en-US"/>
            </a:defPPr>
            <a:lvl1pPr defTabSz="914400">
              <a:defRPr sz="1050">
                <a:solidFill>
                  <a:srgbClr val="002060"/>
                </a:solidFill>
                <a:latin typeface="+mj-lt"/>
                <a:cs typeface="Arial" panose="020B0604020202020204" pitchFamily="34" charset="0"/>
              </a:defRPr>
            </a:lvl1pPr>
          </a:lstStyle>
          <a:p>
            <a:r>
              <a:rPr lang="en-GB" dirty="0"/>
              <a:t>The assembly </a:t>
            </a:r>
            <a:r>
              <a:rPr lang="en-GB" b="1" dirty="0">
                <a:solidFill>
                  <a:schemeClr val="bg2"/>
                </a:solidFill>
              </a:rPr>
              <a:t>allows the</a:t>
            </a:r>
            <a:r>
              <a:rPr lang="en-GB" dirty="0">
                <a:solidFill>
                  <a:schemeClr val="bg2"/>
                </a:solidFill>
              </a:rPr>
              <a:t> </a:t>
            </a:r>
            <a:r>
              <a:rPr lang="en-GB" b="1" dirty="0">
                <a:solidFill>
                  <a:schemeClr val="bg2"/>
                </a:solidFill>
              </a:rPr>
              <a:t>journey to shape the output:  </a:t>
            </a:r>
            <a:r>
              <a:rPr lang="en-GB" dirty="0"/>
              <a:t>a citizens’ assembly is a process and needs to shape what the final product is.</a:t>
            </a:r>
          </a:p>
        </p:txBody>
      </p:sp>
      <p:pic>
        <p:nvPicPr>
          <p:cNvPr id="75" name="Graphic 74" descr="Handshake with solid fill">
            <a:extLst>
              <a:ext uri="{FF2B5EF4-FFF2-40B4-BE49-F238E27FC236}">
                <a16:creationId xmlns:a16="http://schemas.microsoft.com/office/drawing/2014/main" id="{B424BFDA-D159-4BB8-B05C-FC22F19E3C21}"/>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526755" y="3934352"/>
            <a:ext cx="468000" cy="468000"/>
          </a:xfrm>
          <a:prstGeom prst="rect">
            <a:avLst/>
          </a:prstGeom>
        </p:spPr>
      </p:pic>
      <p:pic>
        <p:nvPicPr>
          <p:cNvPr id="20" name="Graphic 19" descr="Scientific Thought with solid fill">
            <a:extLst>
              <a:ext uri="{FF2B5EF4-FFF2-40B4-BE49-F238E27FC236}">
                <a16:creationId xmlns:a16="http://schemas.microsoft.com/office/drawing/2014/main" id="{BF555185-57C2-4679-83B5-C96D38390A48}"/>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527183" y="4714477"/>
            <a:ext cx="468000" cy="468000"/>
          </a:xfrm>
          <a:prstGeom prst="rect">
            <a:avLst/>
          </a:prstGeom>
        </p:spPr>
      </p:pic>
      <p:sp>
        <p:nvSpPr>
          <p:cNvPr id="76" name="Oval 75" descr="Map compass with solid fill">
            <a:extLst>
              <a:ext uri="{FF2B5EF4-FFF2-40B4-BE49-F238E27FC236}">
                <a16:creationId xmlns:a16="http://schemas.microsoft.com/office/drawing/2014/main" id="{AAA85EF0-E26E-4B9C-B7BB-32637BB80509}"/>
              </a:ext>
            </a:extLst>
          </p:cNvPr>
          <p:cNvSpPr/>
          <p:nvPr/>
        </p:nvSpPr>
        <p:spPr>
          <a:xfrm>
            <a:off x="514771" y="5346784"/>
            <a:ext cx="468000" cy="461046"/>
          </a:xfrm>
          <a:prstGeom prst="ellipse">
            <a:avLst/>
          </a:prstGeom>
          <a: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a:fillRect/>
            </a:stretch>
          </a:blipFill>
          <a:ln>
            <a:noFill/>
          </a:ln>
        </p:spPr>
        <p:style>
          <a:lnRef idx="2">
            <a:schemeClr val="accent2">
              <a:shade val="80000"/>
              <a:hueOff val="0"/>
              <a:satOff val="0"/>
              <a:lumOff val="0"/>
              <a:alphaOff val="0"/>
            </a:schemeClr>
          </a:lnRef>
          <a:fillRef idx="1">
            <a:scrgbClr r="0" g="0" b="0"/>
          </a:fillRef>
          <a:effectRef idx="0">
            <a:schemeClr val="accent2">
              <a:tint val="40000"/>
              <a:hueOff val="0"/>
              <a:satOff val="0"/>
              <a:lumOff val="0"/>
              <a:alphaOff val="0"/>
            </a:schemeClr>
          </a:effectRef>
          <a:fontRef idx="minor">
            <a:schemeClr val="lt1">
              <a:hueOff val="0"/>
              <a:satOff val="0"/>
              <a:lumOff val="0"/>
              <a:alphaOff val="0"/>
            </a:schemeClr>
          </a:fontRef>
        </p:style>
      </p:sp>
      <p:pic>
        <p:nvPicPr>
          <p:cNvPr id="25" name="Graphic 24" descr="Signpost with solid fill">
            <a:extLst>
              <a:ext uri="{FF2B5EF4-FFF2-40B4-BE49-F238E27FC236}">
                <a16:creationId xmlns:a16="http://schemas.microsoft.com/office/drawing/2014/main" id="{4F6892B0-B87F-4454-9E53-26F481B73484}"/>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513846" y="5888421"/>
            <a:ext cx="468000" cy="468000"/>
          </a:xfrm>
          <a:prstGeom prst="rect">
            <a:avLst/>
          </a:prstGeom>
        </p:spPr>
      </p:pic>
      <p:sp>
        <p:nvSpPr>
          <p:cNvPr id="30" name="TextBox 29">
            <a:extLst>
              <a:ext uri="{FF2B5EF4-FFF2-40B4-BE49-F238E27FC236}">
                <a16:creationId xmlns:a16="http://schemas.microsoft.com/office/drawing/2014/main" id="{D4B88885-C73A-449D-A3F5-85B1BED6EF1A}"/>
              </a:ext>
            </a:extLst>
          </p:cNvPr>
          <p:cNvSpPr txBox="1"/>
          <p:nvPr/>
        </p:nvSpPr>
        <p:spPr>
          <a:xfrm>
            <a:off x="7343775" y="6661272"/>
            <a:ext cx="4848225" cy="246221"/>
          </a:xfrm>
          <a:prstGeom prst="rect">
            <a:avLst/>
          </a:prstGeom>
          <a:noFill/>
        </p:spPr>
        <p:txBody>
          <a:bodyPr wrap="square">
            <a:spAutoFit/>
          </a:bodyPr>
          <a:lstStyle/>
          <a:p>
            <a:r>
              <a:rPr lang="en-US" sz="1000" i="1" dirty="0"/>
              <a:t>Sources: Contributor; </a:t>
            </a:r>
            <a:r>
              <a:rPr lang="en-US" sz="1000" i="1" dirty="0">
                <a:hlinkClick r:id="rId11"/>
              </a:rPr>
              <a:t>Camden Health and Care Citizens' Assembly - Final Report (Nov 2020) </a:t>
            </a:r>
            <a:endParaRPr lang="en-US" sz="1000" i="1" dirty="0"/>
          </a:p>
        </p:txBody>
      </p:sp>
      <p:sp>
        <p:nvSpPr>
          <p:cNvPr id="32" name="Rectangle: Rounded Corners 31">
            <a:extLst>
              <a:ext uri="{FF2B5EF4-FFF2-40B4-BE49-F238E27FC236}">
                <a16:creationId xmlns:a16="http://schemas.microsoft.com/office/drawing/2014/main" id="{9FACF377-11F0-4D99-96C4-FD6470B4DC3D}"/>
              </a:ext>
            </a:extLst>
          </p:cNvPr>
          <p:cNvSpPr/>
          <p:nvPr/>
        </p:nvSpPr>
        <p:spPr>
          <a:xfrm>
            <a:off x="337854" y="3429000"/>
            <a:ext cx="5326345" cy="2993831"/>
          </a:xfrm>
          <a:prstGeom prst="roundRect">
            <a:avLst>
              <a:gd name="adj" fmla="val 4558"/>
            </a:avLst>
          </a:prstGeom>
          <a:noFill/>
          <a:ln w="3810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lIns="72000" rIns="72000" rtlCol="0" anchor="ctr"/>
          <a:lstStyle/>
          <a:p>
            <a:pPr algn="ctr"/>
            <a:endParaRPr lang="en-GB" sz="1400" dirty="0"/>
          </a:p>
        </p:txBody>
      </p:sp>
      <p:sp>
        <p:nvSpPr>
          <p:cNvPr id="41" name="Rectangle 40">
            <a:extLst>
              <a:ext uri="{FF2B5EF4-FFF2-40B4-BE49-F238E27FC236}">
                <a16:creationId xmlns:a16="http://schemas.microsoft.com/office/drawing/2014/main" id="{DCC9BB54-3505-468D-8F6C-3A8DC2A33F27}"/>
              </a:ext>
            </a:extLst>
          </p:cNvPr>
          <p:cNvSpPr/>
          <p:nvPr/>
        </p:nvSpPr>
        <p:spPr>
          <a:xfrm>
            <a:off x="10917922" y="0"/>
            <a:ext cx="1274077" cy="335908"/>
          </a:xfrm>
          <a:prstGeom prst="rect">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rIns="72000" rtlCol="0" anchor="ctr"/>
          <a:lstStyle/>
          <a:p>
            <a:pPr algn="ctr"/>
            <a:r>
              <a:rPr lang="en-GB" sz="1400" dirty="0"/>
              <a:t>Case studies</a:t>
            </a:r>
          </a:p>
        </p:txBody>
      </p:sp>
      <p:sp>
        <p:nvSpPr>
          <p:cNvPr id="42" name="Flowchart: Connector 41">
            <a:extLst>
              <a:ext uri="{FF2B5EF4-FFF2-40B4-BE49-F238E27FC236}">
                <a16:creationId xmlns:a16="http://schemas.microsoft.com/office/drawing/2014/main" id="{CE7EE2F1-FCB2-43BB-BA7F-D97A8B0E9B07}"/>
              </a:ext>
            </a:extLst>
          </p:cNvPr>
          <p:cNvSpPr/>
          <p:nvPr/>
        </p:nvSpPr>
        <p:spPr>
          <a:xfrm>
            <a:off x="11022697" y="570427"/>
            <a:ext cx="664478" cy="639255"/>
          </a:xfrm>
          <a:prstGeom prst="flowChartConnector">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GB" sz="2400" b="1" dirty="0"/>
              <a:t>C5</a:t>
            </a:r>
          </a:p>
        </p:txBody>
      </p:sp>
    </p:spTree>
    <p:extLst>
      <p:ext uri="{BB962C8B-B14F-4D97-AF65-F5344CB8AC3E}">
        <p14:creationId xmlns:p14="http://schemas.microsoft.com/office/powerpoint/2010/main" val="423444241"/>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9AE6E077-1DF3-48BC-8928-7E5CE940A3D4}"/>
              </a:ext>
            </a:extLst>
          </p:cNvPr>
          <p:cNvSpPr>
            <a:spLocks noGrp="1"/>
          </p:cNvSpPr>
          <p:nvPr>
            <p:ph type="body" sz="quarter" idx="18"/>
          </p:nvPr>
        </p:nvSpPr>
        <p:spPr>
          <a:xfrm>
            <a:off x="337855" y="428625"/>
            <a:ext cx="10825445" cy="744538"/>
          </a:xfrm>
        </p:spPr>
        <p:txBody>
          <a:bodyPr>
            <a:normAutofit fontScale="92500" lnSpcReduction="10000"/>
          </a:bodyPr>
          <a:lstStyle/>
          <a:p>
            <a:r>
              <a:rPr lang="en-GB" dirty="0">
                <a:solidFill>
                  <a:schemeClr val="bg2"/>
                </a:solidFill>
              </a:rPr>
              <a:t>In practice: </a:t>
            </a:r>
            <a:r>
              <a:rPr lang="en-GB" dirty="0"/>
              <a:t>“Top-slicing” health budgets to fund partnership working and address inequalities: North Central London</a:t>
            </a:r>
          </a:p>
        </p:txBody>
      </p:sp>
      <p:sp>
        <p:nvSpPr>
          <p:cNvPr id="6" name="TextBox 5">
            <a:extLst>
              <a:ext uri="{FF2B5EF4-FFF2-40B4-BE49-F238E27FC236}">
                <a16:creationId xmlns:a16="http://schemas.microsoft.com/office/drawing/2014/main" id="{3186EB7E-8DA3-40CC-BECA-B7CB71DF5555}"/>
              </a:ext>
            </a:extLst>
          </p:cNvPr>
          <p:cNvSpPr txBox="1"/>
          <p:nvPr/>
        </p:nvSpPr>
        <p:spPr>
          <a:xfrm>
            <a:off x="397933" y="3124280"/>
            <a:ext cx="5266263" cy="307777"/>
          </a:xfrm>
          <a:prstGeom prst="rect">
            <a:avLst/>
          </a:prstGeom>
          <a:noFill/>
        </p:spPr>
        <p:txBody>
          <a:bodyPr wrap="square">
            <a:spAutoFit/>
          </a:bodyPr>
          <a:lstStyle/>
          <a:p>
            <a:r>
              <a:rPr lang="en-GB" sz="1400" b="1" dirty="0">
                <a:solidFill>
                  <a:srgbClr val="002060"/>
                </a:solidFill>
                <a:latin typeface="+mj-lt"/>
                <a:cs typeface="Arial" panose="020B0604020202020204" pitchFamily="34" charset="0"/>
              </a:rPr>
              <a:t>Principles</a:t>
            </a:r>
          </a:p>
        </p:txBody>
      </p:sp>
      <p:sp>
        <p:nvSpPr>
          <p:cNvPr id="34" name="TextBox 33">
            <a:extLst>
              <a:ext uri="{FF2B5EF4-FFF2-40B4-BE49-F238E27FC236}">
                <a16:creationId xmlns:a16="http://schemas.microsoft.com/office/drawing/2014/main" id="{085859B8-6EB4-474F-B28C-155C87733E3E}"/>
              </a:ext>
            </a:extLst>
          </p:cNvPr>
          <p:cNvSpPr txBox="1"/>
          <p:nvPr/>
        </p:nvSpPr>
        <p:spPr>
          <a:xfrm>
            <a:off x="1097588" y="3820568"/>
            <a:ext cx="4492015" cy="577081"/>
          </a:xfrm>
          <a:prstGeom prst="rect">
            <a:avLst/>
          </a:prstGeom>
          <a:noFill/>
        </p:spPr>
        <p:txBody>
          <a:bodyPr wrap="square">
            <a:spAutoFit/>
          </a:bodyPr>
          <a:lstStyle/>
          <a:p>
            <a:pPr defTabSz="914400">
              <a:defRPr/>
            </a:pPr>
            <a:r>
              <a:rPr lang="en-GB" sz="1050" b="1" dirty="0">
                <a:solidFill>
                  <a:schemeClr val="bg2"/>
                </a:solidFill>
                <a:latin typeface="+mj-lt"/>
                <a:cs typeface="Arial" panose="020B0604020202020204" pitchFamily="34" charset="0"/>
              </a:rPr>
              <a:t>80% will be allocated </a:t>
            </a:r>
            <a:r>
              <a:rPr lang="en-GB" sz="1050" dirty="0">
                <a:solidFill>
                  <a:srgbClr val="002060"/>
                </a:solidFill>
                <a:latin typeface="+mj-lt"/>
                <a:cs typeface="Arial" panose="020B0604020202020204" pitchFamily="34" charset="0"/>
              </a:rPr>
              <a:t>to ward, borough or NCL-wide projects that can be shown to have a </a:t>
            </a:r>
            <a:r>
              <a:rPr lang="en-GB" sz="1050" b="1" dirty="0">
                <a:solidFill>
                  <a:schemeClr val="bg2"/>
                </a:solidFill>
                <a:latin typeface="+mj-lt"/>
                <a:cs typeface="Arial" panose="020B0604020202020204" pitchFamily="34" charset="0"/>
              </a:rPr>
              <a:t>direct impact on the 20% Most Deprived Wards</a:t>
            </a:r>
            <a:r>
              <a:rPr lang="en-GB" sz="1050" dirty="0">
                <a:solidFill>
                  <a:srgbClr val="002060"/>
                </a:solidFill>
                <a:latin typeface="+mj-lt"/>
                <a:cs typeface="Arial" panose="020B0604020202020204" pitchFamily="34" charset="0"/>
              </a:rPr>
              <a:t>.  ICPs, provider alliances and provider partnerships may apply. </a:t>
            </a:r>
          </a:p>
        </p:txBody>
      </p:sp>
      <p:sp>
        <p:nvSpPr>
          <p:cNvPr id="46" name="Rectangle: Rounded Corners 45">
            <a:extLst>
              <a:ext uri="{FF2B5EF4-FFF2-40B4-BE49-F238E27FC236}">
                <a16:creationId xmlns:a16="http://schemas.microsoft.com/office/drawing/2014/main" id="{DCD96824-C66F-422D-85CC-0CF7C411030A}"/>
              </a:ext>
            </a:extLst>
          </p:cNvPr>
          <p:cNvSpPr/>
          <p:nvPr/>
        </p:nvSpPr>
        <p:spPr>
          <a:xfrm>
            <a:off x="337853" y="3085986"/>
            <a:ext cx="5326345" cy="3323897"/>
          </a:xfrm>
          <a:prstGeom prst="roundRect">
            <a:avLst>
              <a:gd name="adj" fmla="val 4060"/>
            </a:avLst>
          </a:prstGeom>
          <a:noFill/>
          <a:ln w="3810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lIns="72000" rIns="72000" rtlCol="0" anchor="ctr"/>
          <a:lstStyle/>
          <a:p>
            <a:pPr algn="ctr"/>
            <a:endParaRPr lang="en-GB" sz="1400" dirty="0"/>
          </a:p>
        </p:txBody>
      </p:sp>
      <p:sp>
        <p:nvSpPr>
          <p:cNvPr id="60" name="Round Diagonal Corner of Rectangle 2">
            <a:extLst>
              <a:ext uri="{FF2B5EF4-FFF2-40B4-BE49-F238E27FC236}">
                <a16:creationId xmlns:a16="http://schemas.microsoft.com/office/drawing/2014/main" id="{D9764256-480A-4B83-A824-D809AA32C761}"/>
              </a:ext>
            </a:extLst>
          </p:cNvPr>
          <p:cNvSpPr/>
          <p:nvPr/>
        </p:nvSpPr>
        <p:spPr>
          <a:xfrm>
            <a:off x="337853" y="1720003"/>
            <a:ext cx="5326345" cy="1274944"/>
          </a:xfrm>
          <a:prstGeom prst="round2DiagRect">
            <a:avLst>
              <a:gd name="adj1" fmla="val 0"/>
              <a:gd name="adj2" fmla="val 0"/>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GB" sz="1100" dirty="0">
                <a:solidFill>
                  <a:sysClr val="windowText" lastClr="000000"/>
                </a:solidFill>
              </a:rPr>
              <a:t>North Central London (NCL) is home to a wide variation in Deprivation Scores, with a 50% difference between the most and least deprived boroughs. This drives poor outcomes for populations across the footprint. In response to the latest NHS Planning Guidance, and to improve outcomes and achieve financial sustainability, NCL have created an Inequalities Investment Fund by top-slicing COVID-19 funding to provide greater and more targeted support to those deprived areas: to narrow health inequalities, and to fund approaches that deliver greater equity in resourcing across its five boroughs.</a:t>
            </a:r>
          </a:p>
        </p:txBody>
      </p:sp>
      <p:sp>
        <p:nvSpPr>
          <p:cNvPr id="23" name="TextBox 22">
            <a:extLst>
              <a:ext uri="{FF2B5EF4-FFF2-40B4-BE49-F238E27FC236}">
                <a16:creationId xmlns:a16="http://schemas.microsoft.com/office/drawing/2014/main" id="{3A4CA1C8-EE7F-45DB-B792-08A12907E888}"/>
              </a:ext>
            </a:extLst>
          </p:cNvPr>
          <p:cNvSpPr txBox="1"/>
          <p:nvPr/>
        </p:nvSpPr>
        <p:spPr>
          <a:xfrm>
            <a:off x="5728480" y="4499871"/>
            <a:ext cx="6146171" cy="307777"/>
          </a:xfrm>
          <a:prstGeom prst="rect">
            <a:avLst/>
          </a:prstGeom>
          <a:noFill/>
        </p:spPr>
        <p:txBody>
          <a:bodyPr wrap="square">
            <a:spAutoFit/>
          </a:bodyPr>
          <a:lstStyle/>
          <a:p>
            <a:pPr algn="ctr"/>
            <a:r>
              <a:rPr lang="en-GB" sz="1400" b="1" dirty="0">
                <a:solidFill>
                  <a:srgbClr val="002060"/>
                </a:solidFill>
                <a:latin typeface="+mj-lt"/>
                <a:cs typeface="Arial" panose="020B0604020202020204" pitchFamily="34" charset="0"/>
              </a:rPr>
              <a:t>Planning Guidance Five Priority Areas related to Inequalities (80% of funding)</a:t>
            </a:r>
          </a:p>
        </p:txBody>
      </p:sp>
      <p:sp>
        <p:nvSpPr>
          <p:cNvPr id="43" name="TextBox 42">
            <a:extLst>
              <a:ext uri="{FF2B5EF4-FFF2-40B4-BE49-F238E27FC236}">
                <a16:creationId xmlns:a16="http://schemas.microsoft.com/office/drawing/2014/main" id="{298B17C9-4519-4C4E-8E59-1DDDD81B98AF}"/>
              </a:ext>
            </a:extLst>
          </p:cNvPr>
          <p:cNvSpPr txBox="1"/>
          <p:nvPr/>
        </p:nvSpPr>
        <p:spPr>
          <a:xfrm>
            <a:off x="337854" y="1406997"/>
            <a:ext cx="5390626" cy="307777"/>
          </a:xfrm>
          <a:prstGeom prst="rect">
            <a:avLst/>
          </a:prstGeom>
          <a:noFill/>
        </p:spPr>
        <p:txBody>
          <a:bodyPr wrap="square">
            <a:spAutoFit/>
          </a:bodyPr>
          <a:lstStyle/>
          <a:p>
            <a:pPr algn="just"/>
            <a:r>
              <a:rPr lang="en-GB" sz="1400" b="1" dirty="0">
                <a:solidFill>
                  <a:srgbClr val="002060"/>
                </a:solidFill>
                <a:latin typeface="+mj-lt"/>
                <a:cs typeface="Arial" panose="020B0604020202020204" pitchFamily="34" charset="0"/>
              </a:rPr>
              <a:t>Context</a:t>
            </a:r>
          </a:p>
        </p:txBody>
      </p:sp>
      <p:sp>
        <p:nvSpPr>
          <p:cNvPr id="48" name="Arrow: Pentagon 47">
            <a:extLst>
              <a:ext uri="{FF2B5EF4-FFF2-40B4-BE49-F238E27FC236}">
                <a16:creationId xmlns:a16="http://schemas.microsoft.com/office/drawing/2014/main" id="{13C21989-86C1-4667-9FFF-291091345E45}"/>
              </a:ext>
            </a:extLst>
          </p:cNvPr>
          <p:cNvSpPr/>
          <p:nvPr/>
        </p:nvSpPr>
        <p:spPr>
          <a:xfrm>
            <a:off x="6035815" y="4822306"/>
            <a:ext cx="5838836" cy="295996"/>
          </a:xfrm>
          <a:prstGeom prst="homePlate">
            <a:avLst>
              <a:gd name="adj" fmla="val 0"/>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lIns="180000" rIns="144000" rtlCol="0" anchor="ctr"/>
          <a:lstStyle/>
          <a:p>
            <a:r>
              <a:rPr lang="en-GB" sz="1200" b="1" dirty="0"/>
              <a:t>Restore NHS services inclusively</a:t>
            </a:r>
            <a:endParaRPr lang="en-GB" sz="1200" dirty="0"/>
          </a:p>
        </p:txBody>
      </p:sp>
      <p:sp>
        <p:nvSpPr>
          <p:cNvPr id="30" name="Arrow: Pentagon 29">
            <a:extLst>
              <a:ext uri="{FF2B5EF4-FFF2-40B4-BE49-F238E27FC236}">
                <a16:creationId xmlns:a16="http://schemas.microsoft.com/office/drawing/2014/main" id="{931B4DCA-BC18-49BB-9AB8-9BD54AB0EA44}"/>
              </a:ext>
            </a:extLst>
          </p:cNvPr>
          <p:cNvSpPr/>
          <p:nvPr/>
        </p:nvSpPr>
        <p:spPr>
          <a:xfrm>
            <a:off x="6035815" y="5188823"/>
            <a:ext cx="5838836" cy="295996"/>
          </a:xfrm>
          <a:prstGeom prst="homePlate">
            <a:avLst>
              <a:gd name="adj" fmla="val 0"/>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lIns="180000" rIns="144000" rtlCol="0" anchor="ctr"/>
          <a:lstStyle/>
          <a:p>
            <a:r>
              <a:rPr lang="en-GB" sz="1200" b="1" dirty="0"/>
              <a:t>Mitigate against digital exclusion</a:t>
            </a:r>
            <a:endParaRPr lang="en-GB" sz="1200" dirty="0"/>
          </a:p>
        </p:txBody>
      </p:sp>
      <p:sp>
        <p:nvSpPr>
          <p:cNvPr id="33" name="Arrow: Pentagon 32">
            <a:extLst>
              <a:ext uri="{FF2B5EF4-FFF2-40B4-BE49-F238E27FC236}">
                <a16:creationId xmlns:a16="http://schemas.microsoft.com/office/drawing/2014/main" id="{B68190AD-052C-45E6-9430-3422B7BA822B}"/>
              </a:ext>
            </a:extLst>
          </p:cNvPr>
          <p:cNvSpPr/>
          <p:nvPr/>
        </p:nvSpPr>
        <p:spPr>
          <a:xfrm>
            <a:off x="6035815" y="5555341"/>
            <a:ext cx="5838836" cy="295996"/>
          </a:xfrm>
          <a:prstGeom prst="homePlate">
            <a:avLst>
              <a:gd name="adj" fmla="val 0"/>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lIns="180000" rIns="144000" rtlCol="0" anchor="ctr"/>
          <a:lstStyle/>
          <a:p>
            <a:r>
              <a:rPr lang="en-GB" sz="1200" b="1" dirty="0"/>
              <a:t>Ensure datasets are complete and timely</a:t>
            </a:r>
            <a:endParaRPr lang="en-GB" sz="1200" dirty="0"/>
          </a:p>
        </p:txBody>
      </p:sp>
      <p:sp>
        <p:nvSpPr>
          <p:cNvPr id="37" name="Arrow: Pentagon 36">
            <a:extLst>
              <a:ext uri="{FF2B5EF4-FFF2-40B4-BE49-F238E27FC236}">
                <a16:creationId xmlns:a16="http://schemas.microsoft.com/office/drawing/2014/main" id="{E05E5EDC-058C-4D0E-B6EB-A583A5BBA4A1}"/>
              </a:ext>
            </a:extLst>
          </p:cNvPr>
          <p:cNvSpPr/>
          <p:nvPr/>
        </p:nvSpPr>
        <p:spPr>
          <a:xfrm>
            <a:off x="6035815" y="5921859"/>
            <a:ext cx="5838836" cy="295996"/>
          </a:xfrm>
          <a:prstGeom prst="homePlate">
            <a:avLst>
              <a:gd name="adj" fmla="val 0"/>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lIns="180000" rIns="144000" rtlCol="0" anchor="ctr"/>
          <a:lstStyle/>
          <a:p>
            <a:r>
              <a:rPr lang="en-GB" sz="1200" b="1" dirty="0"/>
              <a:t>Accelerate preventative programmes that proactively engage those at greatest risk</a:t>
            </a:r>
            <a:endParaRPr lang="en-GB" sz="1200" dirty="0"/>
          </a:p>
        </p:txBody>
      </p:sp>
      <p:sp>
        <p:nvSpPr>
          <p:cNvPr id="57" name="Arrow: Pentagon 56">
            <a:extLst>
              <a:ext uri="{FF2B5EF4-FFF2-40B4-BE49-F238E27FC236}">
                <a16:creationId xmlns:a16="http://schemas.microsoft.com/office/drawing/2014/main" id="{B7D785FB-728C-449F-81E9-D36EEFE39E4A}"/>
              </a:ext>
            </a:extLst>
          </p:cNvPr>
          <p:cNvSpPr/>
          <p:nvPr/>
        </p:nvSpPr>
        <p:spPr>
          <a:xfrm>
            <a:off x="6035815" y="6288376"/>
            <a:ext cx="5838836" cy="295996"/>
          </a:xfrm>
          <a:prstGeom prst="homePlate">
            <a:avLst>
              <a:gd name="adj" fmla="val 0"/>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lIns="180000" rIns="144000" rtlCol="0" anchor="ctr"/>
          <a:lstStyle/>
          <a:p>
            <a:r>
              <a:rPr lang="en-GB" sz="1200" b="1" dirty="0"/>
              <a:t>Strengthen leadership and accountability</a:t>
            </a:r>
            <a:endParaRPr lang="en-GB" sz="1200" dirty="0"/>
          </a:p>
        </p:txBody>
      </p:sp>
      <p:sp>
        <p:nvSpPr>
          <p:cNvPr id="61" name="Oval 60">
            <a:extLst>
              <a:ext uri="{FF2B5EF4-FFF2-40B4-BE49-F238E27FC236}">
                <a16:creationId xmlns:a16="http://schemas.microsoft.com/office/drawing/2014/main" id="{BEA3A19D-8A53-4B4C-9A87-70B672E6C595}"/>
              </a:ext>
            </a:extLst>
          </p:cNvPr>
          <p:cNvSpPr/>
          <p:nvPr/>
        </p:nvSpPr>
        <p:spPr>
          <a:xfrm>
            <a:off x="5891698" y="6301670"/>
            <a:ext cx="276733" cy="270000"/>
          </a:xfrm>
          <a:prstGeom prst="ellipse">
            <a:avLst/>
          </a:prstGeom>
          <a:solidFill>
            <a:schemeClr val="bg1"/>
          </a:solidFill>
          <a:ln w="285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lIns="72000" rIns="72000" rtlCol="0" anchor="ctr"/>
          <a:lstStyle/>
          <a:p>
            <a:pPr algn="ctr"/>
            <a:endParaRPr lang="en-GB" sz="1400" dirty="0"/>
          </a:p>
        </p:txBody>
      </p:sp>
      <p:sp>
        <p:nvSpPr>
          <p:cNvPr id="63" name="Rectangle: Rounded Corners 62">
            <a:extLst>
              <a:ext uri="{FF2B5EF4-FFF2-40B4-BE49-F238E27FC236}">
                <a16:creationId xmlns:a16="http://schemas.microsoft.com/office/drawing/2014/main" id="{39ABE514-28A4-476E-BAAA-48FEDFE5E0E2}"/>
              </a:ext>
            </a:extLst>
          </p:cNvPr>
          <p:cNvSpPr/>
          <p:nvPr/>
        </p:nvSpPr>
        <p:spPr>
          <a:xfrm>
            <a:off x="5874748" y="2186267"/>
            <a:ext cx="6106510" cy="417914"/>
          </a:xfrm>
          <a:prstGeom prst="roundRect">
            <a:avLst>
              <a:gd name="adj" fmla="val 21784"/>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marL="144000" lvl="1" defTabSz="533400">
              <a:lnSpc>
                <a:spcPts val="1400"/>
              </a:lnSpc>
              <a:spcBef>
                <a:spcPct val="0"/>
              </a:spcBef>
              <a:spcAft>
                <a:spcPct val="35000"/>
              </a:spcAft>
            </a:pPr>
            <a:r>
              <a:rPr lang="en-GB" sz="1050" dirty="0">
                <a:latin typeface="+mj-lt"/>
                <a:cs typeface="Arial" panose="020B0604020202020204" pitchFamily="34" charset="0"/>
              </a:rPr>
              <a:t>Expanded evidence base for </a:t>
            </a:r>
            <a:r>
              <a:rPr lang="en-GB" sz="1050" kern="1200" dirty="0">
                <a:latin typeface="+mj-lt"/>
                <a:cs typeface="Arial" panose="020B0604020202020204" pitchFamily="34" charset="0"/>
              </a:rPr>
              <a:t>how effective, measurable, high impact interventions can make a direct difference to systems, citizens and the financial position, to support the release of more funding.</a:t>
            </a:r>
          </a:p>
        </p:txBody>
      </p:sp>
      <p:sp>
        <p:nvSpPr>
          <p:cNvPr id="67" name="TextBox 66">
            <a:extLst>
              <a:ext uri="{FF2B5EF4-FFF2-40B4-BE49-F238E27FC236}">
                <a16:creationId xmlns:a16="http://schemas.microsoft.com/office/drawing/2014/main" id="{4FA99F65-A11C-417D-AA9E-BFD75A380E8C}"/>
              </a:ext>
            </a:extLst>
          </p:cNvPr>
          <p:cNvSpPr txBox="1"/>
          <p:nvPr/>
        </p:nvSpPr>
        <p:spPr>
          <a:xfrm>
            <a:off x="5889453" y="1398633"/>
            <a:ext cx="6091805" cy="307777"/>
          </a:xfrm>
          <a:prstGeom prst="rect">
            <a:avLst/>
          </a:prstGeom>
          <a:noFill/>
        </p:spPr>
        <p:txBody>
          <a:bodyPr wrap="square">
            <a:spAutoFit/>
          </a:bodyPr>
          <a:lstStyle/>
          <a:p>
            <a:r>
              <a:rPr lang="en-GB" sz="1400" b="1" dirty="0">
                <a:solidFill>
                  <a:srgbClr val="002060"/>
                </a:solidFill>
                <a:latin typeface="+mj-lt"/>
                <a:cs typeface="Arial" panose="020B0604020202020204" pitchFamily="34" charset="0"/>
              </a:rPr>
              <a:t>Impact</a:t>
            </a:r>
          </a:p>
        </p:txBody>
      </p:sp>
      <p:sp>
        <p:nvSpPr>
          <p:cNvPr id="71" name="TextBox 70">
            <a:extLst>
              <a:ext uri="{FF2B5EF4-FFF2-40B4-BE49-F238E27FC236}">
                <a16:creationId xmlns:a16="http://schemas.microsoft.com/office/drawing/2014/main" id="{F33EC66D-274A-4534-8006-25CDC850B009}"/>
              </a:ext>
            </a:extLst>
          </p:cNvPr>
          <p:cNvSpPr txBox="1"/>
          <p:nvPr/>
        </p:nvSpPr>
        <p:spPr>
          <a:xfrm>
            <a:off x="1097588" y="3419229"/>
            <a:ext cx="4492015" cy="415498"/>
          </a:xfrm>
          <a:prstGeom prst="rect">
            <a:avLst/>
          </a:prstGeom>
          <a:noFill/>
        </p:spPr>
        <p:txBody>
          <a:bodyPr wrap="square">
            <a:spAutoFit/>
          </a:bodyPr>
          <a:lstStyle/>
          <a:p>
            <a:pPr defTabSz="914400">
              <a:defRPr/>
            </a:pPr>
            <a:r>
              <a:rPr lang="en-GB" sz="1050" dirty="0">
                <a:solidFill>
                  <a:srgbClr val="002060"/>
                </a:solidFill>
                <a:latin typeface="+mj-lt"/>
                <a:cs typeface="Arial" panose="020B0604020202020204" pitchFamily="34" charset="0"/>
              </a:rPr>
              <a:t>An initial £2.5m Inequalities Investment Fund was generated by </a:t>
            </a:r>
            <a:r>
              <a:rPr lang="en-GB" sz="1050" b="1" dirty="0">
                <a:solidFill>
                  <a:schemeClr val="bg2"/>
                </a:solidFill>
                <a:latin typeface="+mj-lt"/>
                <a:cs typeface="Arial" panose="020B0604020202020204" pitchFamily="34" charset="0"/>
              </a:rPr>
              <a:t>top-slicing COVID-19 funding</a:t>
            </a:r>
            <a:r>
              <a:rPr lang="en-GB" sz="1050" dirty="0">
                <a:solidFill>
                  <a:srgbClr val="002060"/>
                </a:solidFill>
                <a:latin typeface="+mj-lt"/>
                <a:cs typeface="Arial" panose="020B0604020202020204" pitchFamily="34" charset="0"/>
              </a:rPr>
              <a:t>.</a:t>
            </a:r>
          </a:p>
        </p:txBody>
      </p:sp>
      <p:sp>
        <p:nvSpPr>
          <p:cNvPr id="73" name="TextBox 72">
            <a:extLst>
              <a:ext uri="{FF2B5EF4-FFF2-40B4-BE49-F238E27FC236}">
                <a16:creationId xmlns:a16="http://schemas.microsoft.com/office/drawing/2014/main" id="{59FF5023-6AAA-4E32-929E-99656931D2A3}"/>
              </a:ext>
            </a:extLst>
          </p:cNvPr>
          <p:cNvSpPr txBox="1"/>
          <p:nvPr/>
        </p:nvSpPr>
        <p:spPr>
          <a:xfrm>
            <a:off x="1097588" y="4848023"/>
            <a:ext cx="4492015" cy="415498"/>
          </a:xfrm>
          <a:prstGeom prst="rect">
            <a:avLst/>
          </a:prstGeom>
          <a:noFill/>
        </p:spPr>
        <p:txBody>
          <a:bodyPr wrap="square">
            <a:spAutoFit/>
          </a:bodyPr>
          <a:lstStyle/>
          <a:p>
            <a:pPr defTabSz="914400">
              <a:defRPr/>
            </a:pPr>
            <a:r>
              <a:rPr lang="en-GB" sz="1050" b="1" dirty="0">
                <a:solidFill>
                  <a:schemeClr val="bg2"/>
                </a:solidFill>
                <a:latin typeface="+mj-lt"/>
                <a:cs typeface="Arial" panose="020B0604020202020204" pitchFamily="34" charset="0"/>
              </a:rPr>
              <a:t>10% will be made available for borough ICPs, multiple ICPs or all ICPs </a:t>
            </a:r>
            <a:r>
              <a:rPr lang="en-GB" sz="1050" dirty="0">
                <a:solidFill>
                  <a:srgbClr val="002060"/>
                </a:solidFill>
                <a:latin typeface="+mj-lt"/>
                <a:cs typeface="Arial" panose="020B0604020202020204" pitchFamily="34" charset="0"/>
              </a:rPr>
              <a:t>to tackle local, multi-borough or NCL-wide inequalities.</a:t>
            </a:r>
          </a:p>
        </p:txBody>
      </p:sp>
      <p:sp>
        <p:nvSpPr>
          <p:cNvPr id="76" name="TextBox 75">
            <a:extLst>
              <a:ext uri="{FF2B5EF4-FFF2-40B4-BE49-F238E27FC236}">
                <a16:creationId xmlns:a16="http://schemas.microsoft.com/office/drawing/2014/main" id="{B42FF0FD-F4E8-42E0-9694-80F9821B478D}"/>
              </a:ext>
            </a:extLst>
          </p:cNvPr>
          <p:cNvSpPr txBox="1"/>
          <p:nvPr/>
        </p:nvSpPr>
        <p:spPr>
          <a:xfrm>
            <a:off x="1097588" y="4393015"/>
            <a:ext cx="4492015" cy="415498"/>
          </a:xfrm>
          <a:prstGeom prst="rect">
            <a:avLst/>
          </a:prstGeom>
          <a:noFill/>
        </p:spPr>
        <p:txBody>
          <a:bodyPr wrap="square">
            <a:spAutoFit/>
          </a:bodyPr>
          <a:lstStyle/>
          <a:p>
            <a:pPr defTabSz="914400">
              <a:defRPr/>
            </a:pPr>
            <a:r>
              <a:rPr lang="en-GB" sz="1050" b="1" dirty="0">
                <a:solidFill>
                  <a:schemeClr val="bg2"/>
                </a:solidFill>
                <a:latin typeface="+mj-lt"/>
                <a:cs typeface="Arial" panose="020B0604020202020204" pitchFamily="34" charset="0"/>
              </a:rPr>
              <a:t>IMD scores </a:t>
            </a:r>
            <a:r>
              <a:rPr lang="en-GB" sz="1050" dirty="0">
                <a:solidFill>
                  <a:srgbClr val="002060"/>
                </a:solidFill>
                <a:latin typeface="+mj-lt"/>
                <a:cs typeface="Arial" panose="020B0604020202020204" pitchFamily="34" charset="0"/>
              </a:rPr>
              <a:t>were used to identify the 20% Most Deprived Wards and to give a </a:t>
            </a:r>
            <a:r>
              <a:rPr lang="en-GB" sz="1050" b="1" dirty="0">
                <a:solidFill>
                  <a:schemeClr val="bg2"/>
                </a:solidFill>
                <a:latin typeface="+mj-lt"/>
                <a:cs typeface="Arial" panose="020B0604020202020204" pitchFamily="34" charset="0"/>
              </a:rPr>
              <a:t>weighted investment for each ward </a:t>
            </a:r>
            <a:r>
              <a:rPr lang="en-GB" sz="1050" dirty="0">
                <a:solidFill>
                  <a:srgbClr val="002060"/>
                </a:solidFill>
                <a:latin typeface="+mj-lt"/>
                <a:cs typeface="Arial" panose="020B0604020202020204" pitchFamily="34" charset="0"/>
              </a:rPr>
              <a:t>to address planning guidance priorities.</a:t>
            </a:r>
          </a:p>
        </p:txBody>
      </p:sp>
      <p:sp>
        <p:nvSpPr>
          <p:cNvPr id="77" name="TextBox 76">
            <a:extLst>
              <a:ext uri="{FF2B5EF4-FFF2-40B4-BE49-F238E27FC236}">
                <a16:creationId xmlns:a16="http://schemas.microsoft.com/office/drawing/2014/main" id="{A3493384-B73C-47F5-8340-8FAB8E013D71}"/>
              </a:ext>
            </a:extLst>
          </p:cNvPr>
          <p:cNvSpPr txBox="1"/>
          <p:nvPr/>
        </p:nvSpPr>
        <p:spPr>
          <a:xfrm>
            <a:off x="1097588" y="5268707"/>
            <a:ext cx="4492015" cy="577081"/>
          </a:xfrm>
          <a:prstGeom prst="rect">
            <a:avLst/>
          </a:prstGeom>
          <a:noFill/>
        </p:spPr>
        <p:txBody>
          <a:bodyPr wrap="square">
            <a:spAutoFit/>
          </a:bodyPr>
          <a:lstStyle/>
          <a:p>
            <a:pPr defTabSz="914400">
              <a:defRPr/>
            </a:pPr>
            <a:r>
              <a:rPr lang="en-GB" sz="1050" b="1" dirty="0">
                <a:solidFill>
                  <a:schemeClr val="bg2"/>
                </a:solidFill>
                <a:latin typeface="+mj-lt"/>
                <a:cs typeface="Arial" panose="020B0604020202020204" pitchFamily="34" charset="0"/>
              </a:rPr>
              <a:t>Funding criteria designed to identify high impact actions </a:t>
            </a:r>
            <a:r>
              <a:rPr lang="en-GB" sz="1050" dirty="0">
                <a:solidFill>
                  <a:srgbClr val="002060"/>
                </a:solidFill>
                <a:latin typeface="+mj-lt"/>
                <a:cs typeface="Arial" panose="020B0604020202020204" pitchFamily="34" charset="0"/>
              </a:rPr>
              <a:t>that will yield the greatest benefit for NCL’ communities and the system, drawing on it’s response to COVID-19, rich data, and evidence of interventions that can be scaled. </a:t>
            </a:r>
          </a:p>
        </p:txBody>
      </p:sp>
      <p:sp>
        <p:nvSpPr>
          <p:cNvPr id="78" name="TextBox 77">
            <a:extLst>
              <a:ext uri="{FF2B5EF4-FFF2-40B4-BE49-F238E27FC236}">
                <a16:creationId xmlns:a16="http://schemas.microsoft.com/office/drawing/2014/main" id="{7B75721E-F25B-49EE-BF0A-A7ECF0E704EC}"/>
              </a:ext>
            </a:extLst>
          </p:cNvPr>
          <p:cNvSpPr txBox="1"/>
          <p:nvPr/>
        </p:nvSpPr>
        <p:spPr>
          <a:xfrm>
            <a:off x="1097588" y="5873926"/>
            <a:ext cx="4492015" cy="415498"/>
          </a:xfrm>
          <a:prstGeom prst="rect">
            <a:avLst/>
          </a:prstGeom>
          <a:noFill/>
        </p:spPr>
        <p:txBody>
          <a:bodyPr wrap="square">
            <a:spAutoFit/>
          </a:bodyPr>
          <a:lstStyle/>
          <a:p>
            <a:pPr defTabSz="914400">
              <a:defRPr/>
            </a:pPr>
            <a:r>
              <a:rPr lang="en-GB" sz="1050" b="1" dirty="0">
                <a:solidFill>
                  <a:schemeClr val="bg2"/>
                </a:solidFill>
                <a:latin typeface="+mj-lt"/>
                <a:cs typeface="Arial" panose="020B0604020202020204" pitchFamily="34" charset="0"/>
              </a:rPr>
              <a:t>Not a short term ‘quick fix’, but a fund that will grow</a:t>
            </a:r>
            <a:r>
              <a:rPr lang="en-GB" sz="1050" b="1" dirty="0">
                <a:solidFill>
                  <a:srgbClr val="002060"/>
                </a:solidFill>
                <a:latin typeface="+mj-lt"/>
                <a:cs typeface="Arial" panose="020B0604020202020204" pitchFamily="34" charset="0"/>
              </a:rPr>
              <a:t>. </a:t>
            </a:r>
            <a:r>
              <a:rPr lang="en-GB" sz="1050" dirty="0">
                <a:solidFill>
                  <a:srgbClr val="002060"/>
                </a:solidFill>
                <a:latin typeface="+mj-lt"/>
                <a:cs typeface="Arial" panose="020B0604020202020204" pitchFamily="34" charset="0"/>
              </a:rPr>
              <a:t>The intention is to create a recurrent fund of £5m from 22/23 by top-slicing system growth. </a:t>
            </a:r>
          </a:p>
        </p:txBody>
      </p:sp>
      <p:sp>
        <p:nvSpPr>
          <p:cNvPr id="79" name="Rectangle: Rounded Corners 78">
            <a:extLst>
              <a:ext uri="{FF2B5EF4-FFF2-40B4-BE49-F238E27FC236}">
                <a16:creationId xmlns:a16="http://schemas.microsoft.com/office/drawing/2014/main" id="{4F913985-65C3-4E2D-BBE7-E1338BF98330}"/>
              </a:ext>
            </a:extLst>
          </p:cNvPr>
          <p:cNvSpPr/>
          <p:nvPr/>
        </p:nvSpPr>
        <p:spPr>
          <a:xfrm>
            <a:off x="5874748" y="2632669"/>
            <a:ext cx="6106510" cy="417914"/>
          </a:xfrm>
          <a:prstGeom prst="roundRect">
            <a:avLst>
              <a:gd name="adj" fmla="val 21784"/>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marL="144000" lvl="1" defTabSz="533400">
              <a:lnSpc>
                <a:spcPts val="1400"/>
              </a:lnSpc>
              <a:spcBef>
                <a:spcPct val="0"/>
              </a:spcBef>
              <a:spcAft>
                <a:spcPct val="35000"/>
              </a:spcAft>
            </a:pPr>
            <a:r>
              <a:rPr lang="en-GB" sz="1050" dirty="0">
                <a:latin typeface="+mj-lt"/>
                <a:cs typeface="Arial" panose="020B0604020202020204" pitchFamily="34" charset="0"/>
              </a:rPr>
              <a:t>Increased opportunities to test new and innovative models of care aimed at addressing issues that directly impact the lives of communities and creating new opportunities for residents.</a:t>
            </a:r>
            <a:endParaRPr lang="en-GB" sz="1050" kern="1200" dirty="0">
              <a:latin typeface="+mj-lt"/>
              <a:cs typeface="Arial" panose="020B0604020202020204" pitchFamily="34" charset="0"/>
            </a:endParaRPr>
          </a:p>
        </p:txBody>
      </p:sp>
      <p:sp>
        <p:nvSpPr>
          <p:cNvPr id="80" name="Rectangle: Rounded Corners 79">
            <a:extLst>
              <a:ext uri="{FF2B5EF4-FFF2-40B4-BE49-F238E27FC236}">
                <a16:creationId xmlns:a16="http://schemas.microsoft.com/office/drawing/2014/main" id="{750D72AC-EC22-4243-A7DC-E98070E55EC8}"/>
              </a:ext>
            </a:extLst>
          </p:cNvPr>
          <p:cNvSpPr/>
          <p:nvPr/>
        </p:nvSpPr>
        <p:spPr>
          <a:xfrm>
            <a:off x="5874748" y="3079071"/>
            <a:ext cx="6106510" cy="417914"/>
          </a:xfrm>
          <a:prstGeom prst="roundRect">
            <a:avLst>
              <a:gd name="adj" fmla="val 21784"/>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marL="144000" lvl="1" defTabSz="533400">
              <a:lnSpc>
                <a:spcPts val="1400"/>
              </a:lnSpc>
              <a:spcBef>
                <a:spcPct val="0"/>
              </a:spcBef>
              <a:spcAft>
                <a:spcPct val="35000"/>
              </a:spcAft>
            </a:pPr>
            <a:r>
              <a:rPr lang="en-GB" sz="1050" dirty="0">
                <a:latin typeface="+mj-lt"/>
                <a:cs typeface="Arial" panose="020B0604020202020204" pitchFamily="34" charset="0"/>
              </a:rPr>
              <a:t>Funding of solutions that break down barriers between organisations and both develop new relationships and extend existing ones.</a:t>
            </a:r>
            <a:endParaRPr lang="en-GB" sz="1050" kern="1200" dirty="0">
              <a:latin typeface="+mj-lt"/>
              <a:cs typeface="Arial" panose="020B0604020202020204" pitchFamily="34" charset="0"/>
            </a:endParaRPr>
          </a:p>
        </p:txBody>
      </p:sp>
      <p:sp>
        <p:nvSpPr>
          <p:cNvPr id="81" name="Rectangle: Rounded Corners 80">
            <a:extLst>
              <a:ext uri="{FF2B5EF4-FFF2-40B4-BE49-F238E27FC236}">
                <a16:creationId xmlns:a16="http://schemas.microsoft.com/office/drawing/2014/main" id="{19AAF4B4-C38A-4901-8538-F1D9525E30D9}"/>
              </a:ext>
            </a:extLst>
          </p:cNvPr>
          <p:cNvSpPr/>
          <p:nvPr/>
        </p:nvSpPr>
        <p:spPr>
          <a:xfrm>
            <a:off x="5874748" y="3525473"/>
            <a:ext cx="6106510" cy="417914"/>
          </a:xfrm>
          <a:prstGeom prst="roundRect">
            <a:avLst>
              <a:gd name="adj" fmla="val 21784"/>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marL="144000" lvl="1" defTabSz="533400">
              <a:lnSpc>
                <a:spcPts val="1400"/>
              </a:lnSpc>
              <a:spcBef>
                <a:spcPct val="0"/>
              </a:spcBef>
              <a:spcAft>
                <a:spcPct val="35000"/>
              </a:spcAft>
            </a:pPr>
            <a:r>
              <a:rPr lang="en-GB" sz="1050" dirty="0">
                <a:latin typeface="+mj-lt"/>
                <a:cs typeface="Arial" panose="020B0604020202020204" pitchFamily="34" charset="0"/>
              </a:rPr>
              <a:t>Funding of interventions that target the most deprived communities and that reach out proactively to NCL’s resident black and minority ethnic populations.</a:t>
            </a:r>
            <a:endParaRPr lang="en-GB" sz="1050" kern="1200" dirty="0">
              <a:latin typeface="+mj-lt"/>
              <a:cs typeface="Arial" panose="020B0604020202020204" pitchFamily="34" charset="0"/>
            </a:endParaRPr>
          </a:p>
        </p:txBody>
      </p:sp>
      <p:sp>
        <p:nvSpPr>
          <p:cNvPr id="82" name="Rectangle: Rounded Corners 81">
            <a:extLst>
              <a:ext uri="{FF2B5EF4-FFF2-40B4-BE49-F238E27FC236}">
                <a16:creationId xmlns:a16="http://schemas.microsoft.com/office/drawing/2014/main" id="{FB6603A5-C8C7-44E0-897B-41F2C0175D95}"/>
              </a:ext>
            </a:extLst>
          </p:cNvPr>
          <p:cNvSpPr/>
          <p:nvPr/>
        </p:nvSpPr>
        <p:spPr>
          <a:xfrm>
            <a:off x="5874748" y="3971874"/>
            <a:ext cx="6106510" cy="417914"/>
          </a:xfrm>
          <a:prstGeom prst="roundRect">
            <a:avLst>
              <a:gd name="adj" fmla="val 21784"/>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marL="144000" lvl="1" defTabSz="533400">
              <a:lnSpc>
                <a:spcPts val="1400"/>
              </a:lnSpc>
              <a:spcBef>
                <a:spcPct val="0"/>
              </a:spcBef>
              <a:spcAft>
                <a:spcPct val="35000"/>
              </a:spcAft>
            </a:pPr>
            <a:r>
              <a:rPr lang="en-GB" sz="1050" dirty="0">
                <a:latin typeface="+mj-lt"/>
                <a:cs typeface="Arial" panose="020B0604020202020204" pitchFamily="34" charset="0"/>
              </a:rPr>
              <a:t>Support the formation of borough, multi-borough and NCL-wide partnerships that engage our populations, the VCS and other partners across health and care to improve the lives of residents. </a:t>
            </a:r>
            <a:endParaRPr lang="en-GB" sz="1050" kern="1200" dirty="0">
              <a:latin typeface="+mj-lt"/>
              <a:cs typeface="Arial" panose="020B0604020202020204" pitchFamily="34" charset="0"/>
            </a:endParaRPr>
          </a:p>
        </p:txBody>
      </p:sp>
      <p:sp>
        <p:nvSpPr>
          <p:cNvPr id="83" name="Rectangle: Rounded Corners 82">
            <a:extLst>
              <a:ext uri="{FF2B5EF4-FFF2-40B4-BE49-F238E27FC236}">
                <a16:creationId xmlns:a16="http://schemas.microsoft.com/office/drawing/2014/main" id="{B36A29BD-42D8-4C38-BCCB-78FC8C381CA5}"/>
              </a:ext>
            </a:extLst>
          </p:cNvPr>
          <p:cNvSpPr/>
          <p:nvPr/>
        </p:nvSpPr>
        <p:spPr>
          <a:xfrm>
            <a:off x="5874748" y="1739865"/>
            <a:ext cx="6106510" cy="417914"/>
          </a:xfrm>
          <a:prstGeom prst="roundRect">
            <a:avLst>
              <a:gd name="adj" fmla="val 21784"/>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marL="144000" lvl="1" defTabSz="533400">
              <a:lnSpc>
                <a:spcPts val="1400"/>
              </a:lnSpc>
              <a:spcBef>
                <a:spcPct val="0"/>
              </a:spcBef>
              <a:spcAft>
                <a:spcPct val="35000"/>
              </a:spcAft>
            </a:pPr>
            <a:r>
              <a:rPr lang="en-GB" sz="1050" dirty="0">
                <a:latin typeface="+mj-lt"/>
                <a:cs typeface="Arial" panose="020B0604020202020204" pitchFamily="34" charset="0"/>
              </a:rPr>
              <a:t>Improved outcomes for citizens living in NCL, especially those resident in the 20% Most Deprived Wards.</a:t>
            </a:r>
            <a:endParaRPr lang="en-GB" sz="1050" kern="1200" dirty="0">
              <a:latin typeface="+mj-lt"/>
              <a:cs typeface="Arial" panose="020B0604020202020204" pitchFamily="34" charset="0"/>
            </a:endParaRPr>
          </a:p>
        </p:txBody>
      </p:sp>
      <p:sp>
        <p:nvSpPr>
          <p:cNvPr id="99" name="Oval 98">
            <a:extLst>
              <a:ext uri="{FF2B5EF4-FFF2-40B4-BE49-F238E27FC236}">
                <a16:creationId xmlns:a16="http://schemas.microsoft.com/office/drawing/2014/main" id="{C32B19D1-EFC0-4431-9C14-58D83D2FE6BF}"/>
              </a:ext>
            </a:extLst>
          </p:cNvPr>
          <p:cNvSpPr/>
          <p:nvPr/>
        </p:nvSpPr>
        <p:spPr>
          <a:xfrm>
            <a:off x="5891698" y="5930758"/>
            <a:ext cx="276733" cy="270000"/>
          </a:xfrm>
          <a:prstGeom prst="ellipse">
            <a:avLst/>
          </a:prstGeom>
          <a:solidFill>
            <a:schemeClr val="bg1"/>
          </a:solidFill>
          <a:ln w="285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lIns="72000" rIns="72000" rtlCol="0" anchor="ctr"/>
          <a:lstStyle/>
          <a:p>
            <a:pPr algn="ctr"/>
            <a:endParaRPr lang="en-GB" sz="1400" dirty="0"/>
          </a:p>
        </p:txBody>
      </p:sp>
      <p:sp>
        <p:nvSpPr>
          <p:cNvPr id="100" name="Oval 99">
            <a:extLst>
              <a:ext uri="{FF2B5EF4-FFF2-40B4-BE49-F238E27FC236}">
                <a16:creationId xmlns:a16="http://schemas.microsoft.com/office/drawing/2014/main" id="{CF2AE563-3ED6-4B37-9206-FB6FF21A0EB6}"/>
              </a:ext>
            </a:extLst>
          </p:cNvPr>
          <p:cNvSpPr/>
          <p:nvPr/>
        </p:nvSpPr>
        <p:spPr>
          <a:xfrm>
            <a:off x="5891698" y="5565715"/>
            <a:ext cx="276733" cy="270000"/>
          </a:xfrm>
          <a:prstGeom prst="ellipse">
            <a:avLst/>
          </a:prstGeom>
          <a:solidFill>
            <a:schemeClr val="bg1"/>
          </a:solidFill>
          <a:ln w="285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lIns="72000" rIns="72000" rtlCol="0" anchor="ctr"/>
          <a:lstStyle/>
          <a:p>
            <a:pPr algn="ctr"/>
            <a:endParaRPr lang="en-GB" sz="1400" dirty="0"/>
          </a:p>
        </p:txBody>
      </p:sp>
      <p:sp>
        <p:nvSpPr>
          <p:cNvPr id="101" name="Oval 100">
            <a:extLst>
              <a:ext uri="{FF2B5EF4-FFF2-40B4-BE49-F238E27FC236}">
                <a16:creationId xmlns:a16="http://schemas.microsoft.com/office/drawing/2014/main" id="{0EDFE387-D656-43AA-8384-74F3E4FB00E6}"/>
              </a:ext>
            </a:extLst>
          </p:cNvPr>
          <p:cNvSpPr/>
          <p:nvPr/>
        </p:nvSpPr>
        <p:spPr>
          <a:xfrm>
            <a:off x="5891698" y="5200672"/>
            <a:ext cx="276733" cy="270000"/>
          </a:xfrm>
          <a:prstGeom prst="ellipse">
            <a:avLst/>
          </a:prstGeom>
          <a:solidFill>
            <a:schemeClr val="bg1"/>
          </a:solidFill>
          <a:ln w="285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lIns="72000" rIns="72000" rtlCol="0" anchor="ctr"/>
          <a:lstStyle/>
          <a:p>
            <a:pPr algn="ctr"/>
            <a:endParaRPr lang="en-GB" sz="1400" dirty="0"/>
          </a:p>
        </p:txBody>
      </p:sp>
      <p:sp>
        <p:nvSpPr>
          <p:cNvPr id="102" name="Oval 101">
            <a:extLst>
              <a:ext uri="{FF2B5EF4-FFF2-40B4-BE49-F238E27FC236}">
                <a16:creationId xmlns:a16="http://schemas.microsoft.com/office/drawing/2014/main" id="{2B4B19A7-EF96-499B-BC0C-EA2A5BCA67FD}"/>
              </a:ext>
            </a:extLst>
          </p:cNvPr>
          <p:cNvSpPr/>
          <p:nvPr/>
        </p:nvSpPr>
        <p:spPr>
          <a:xfrm>
            <a:off x="5891698" y="4832454"/>
            <a:ext cx="276733" cy="270000"/>
          </a:xfrm>
          <a:prstGeom prst="ellipse">
            <a:avLst/>
          </a:prstGeom>
          <a:solidFill>
            <a:schemeClr val="bg1"/>
          </a:solidFill>
          <a:ln w="285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lIns="72000" rIns="72000" rtlCol="0" anchor="ctr"/>
          <a:lstStyle/>
          <a:p>
            <a:pPr algn="ctr"/>
            <a:endParaRPr lang="en-GB" sz="1400" dirty="0"/>
          </a:p>
        </p:txBody>
      </p:sp>
      <p:pic>
        <p:nvPicPr>
          <p:cNvPr id="121" name="Graphic 120" descr="Coins with solid fill">
            <a:extLst>
              <a:ext uri="{FF2B5EF4-FFF2-40B4-BE49-F238E27FC236}">
                <a16:creationId xmlns:a16="http://schemas.microsoft.com/office/drawing/2014/main" id="{B279E7E0-5B93-48E7-9505-8D6082961113}"/>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525126" y="3414352"/>
            <a:ext cx="468000" cy="468000"/>
          </a:xfrm>
          <a:prstGeom prst="rect">
            <a:avLst/>
          </a:prstGeom>
        </p:spPr>
      </p:pic>
      <p:pic>
        <p:nvPicPr>
          <p:cNvPr id="8" name="Graphic 7" descr="Deciduous tree with solid fill">
            <a:extLst>
              <a:ext uri="{FF2B5EF4-FFF2-40B4-BE49-F238E27FC236}">
                <a16:creationId xmlns:a16="http://schemas.microsoft.com/office/drawing/2014/main" id="{DD58F47C-A1E3-4032-BC57-A22BC294A224}"/>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525126" y="5823550"/>
            <a:ext cx="468000" cy="468000"/>
          </a:xfrm>
          <a:prstGeom prst="rect">
            <a:avLst/>
          </a:prstGeom>
        </p:spPr>
      </p:pic>
      <p:pic>
        <p:nvPicPr>
          <p:cNvPr id="10" name="Graphic 9" descr="Hammer1 with solid fill">
            <a:extLst>
              <a:ext uri="{FF2B5EF4-FFF2-40B4-BE49-F238E27FC236}">
                <a16:creationId xmlns:a16="http://schemas.microsoft.com/office/drawing/2014/main" id="{BD36D400-4B65-4580-8072-82EFD03F0F44}"/>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525126" y="5332187"/>
            <a:ext cx="468000" cy="468000"/>
          </a:xfrm>
          <a:prstGeom prst="rect">
            <a:avLst/>
          </a:prstGeom>
        </p:spPr>
      </p:pic>
      <p:pic>
        <p:nvPicPr>
          <p:cNvPr id="12" name="Graphic 11" descr="Weights Uneven with solid fill">
            <a:extLst>
              <a:ext uri="{FF2B5EF4-FFF2-40B4-BE49-F238E27FC236}">
                <a16:creationId xmlns:a16="http://schemas.microsoft.com/office/drawing/2014/main" id="{CADA7DFD-3D98-4E04-A4D2-14FBF8FE5B7B}"/>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525126" y="4358982"/>
            <a:ext cx="468000" cy="468000"/>
          </a:xfrm>
          <a:prstGeom prst="rect">
            <a:avLst/>
          </a:prstGeom>
        </p:spPr>
      </p:pic>
      <p:pic>
        <p:nvPicPr>
          <p:cNvPr id="15" name="Graphic 14" descr="Downward trend graph with solid fill">
            <a:extLst>
              <a:ext uri="{FF2B5EF4-FFF2-40B4-BE49-F238E27FC236}">
                <a16:creationId xmlns:a16="http://schemas.microsoft.com/office/drawing/2014/main" id="{5A576735-2608-449B-9B80-FCCFD8308075}"/>
              </a:ext>
            </a:extLst>
          </p:cNvPr>
          <p:cNvPicPr>
            <a:picLocks noChangeAspect="1"/>
          </p:cNvPicPr>
          <p:nvPr/>
        </p:nvPicPr>
        <p:blipFill>
          <a:blip r:embed="rId11">
            <a:extLst>
              <a:ext uri="{96DAC541-7B7A-43D3-8B79-37D633B846F1}">
                <asvg:svgBlip xmlns:asvg="http://schemas.microsoft.com/office/drawing/2016/SVG/main" r:embed="rId12"/>
              </a:ext>
            </a:extLst>
          </a:blip>
          <a:stretch>
            <a:fillRect/>
          </a:stretch>
        </p:blipFill>
        <p:spPr>
          <a:xfrm>
            <a:off x="525126" y="3858092"/>
            <a:ext cx="468000" cy="468000"/>
          </a:xfrm>
          <a:prstGeom prst="rect">
            <a:avLst/>
          </a:prstGeom>
        </p:spPr>
      </p:pic>
      <p:pic>
        <p:nvPicPr>
          <p:cNvPr id="135" name="Graphic 134" descr="Handshake with solid fill">
            <a:extLst>
              <a:ext uri="{FF2B5EF4-FFF2-40B4-BE49-F238E27FC236}">
                <a16:creationId xmlns:a16="http://schemas.microsoft.com/office/drawing/2014/main" id="{F91D00F7-B163-42C7-9AFD-035AD02E7DCB}"/>
              </a:ext>
            </a:extLst>
          </p:cNvPr>
          <p:cNvPicPr>
            <a:picLocks noChangeAspect="1"/>
          </p:cNvPicPr>
          <p:nvPr/>
        </p:nvPicPr>
        <p:blipFill>
          <a:blip r:embed="rId13">
            <a:extLst>
              <a:ext uri="{96DAC541-7B7A-43D3-8B79-37D633B846F1}">
                <asvg:svgBlip xmlns:asvg="http://schemas.microsoft.com/office/drawing/2016/SVG/main" r:embed="rId14"/>
              </a:ext>
            </a:extLst>
          </a:blip>
          <a:stretch>
            <a:fillRect/>
          </a:stretch>
        </p:blipFill>
        <p:spPr>
          <a:xfrm>
            <a:off x="525126" y="4840822"/>
            <a:ext cx="468000" cy="468000"/>
          </a:xfrm>
          <a:prstGeom prst="rect">
            <a:avLst/>
          </a:prstGeom>
        </p:spPr>
      </p:pic>
      <p:sp>
        <p:nvSpPr>
          <p:cNvPr id="136" name="TextBox 135">
            <a:extLst>
              <a:ext uri="{FF2B5EF4-FFF2-40B4-BE49-F238E27FC236}">
                <a16:creationId xmlns:a16="http://schemas.microsoft.com/office/drawing/2014/main" id="{EC50A868-4813-43C2-A095-4B415F92BAB0}"/>
              </a:ext>
            </a:extLst>
          </p:cNvPr>
          <p:cNvSpPr txBox="1"/>
          <p:nvPr/>
        </p:nvSpPr>
        <p:spPr>
          <a:xfrm>
            <a:off x="6762751" y="6661272"/>
            <a:ext cx="5429250" cy="246221"/>
          </a:xfrm>
          <a:prstGeom prst="rect">
            <a:avLst/>
          </a:prstGeom>
          <a:noFill/>
        </p:spPr>
        <p:txBody>
          <a:bodyPr wrap="square">
            <a:spAutoFit/>
          </a:bodyPr>
          <a:lstStyle/>
          <a:p>
            <a:r>
              <a:rPr lang="en-US" sz="1000" i="1" dirty="0"/>
              <a:t>Sources: Contributor; </a:t>
            </a:r>
            <a:r>
              <a:rPr lang="en-GB" sz="1000" i="1" dirty="0"/>
              <a:t>NCL Inequalities System Investment Fund 21/22 Overview &amp; Approach (Nov 21)</a:t>
            </a:r>
            <a:endParaRPr lang="en-US" sz="1000" i="1" dirty="0"/>
          </a:p>
        </p:txBody>
      </p:sp>
      <p:sp>
        <p:nvSpPr>
          <p:cNvPr id="137" name="Rectangle 136">
            <a:extLst>
              <a:ext uri="{FF2B5EF4-FFF2-40B4-BE49-F238E27FC236}">
                <a16:creationId xmlns:a16="http://schemas.microsoft.com/office/drawing/2014/main" id="{5754B24A-4E91-44CE-80BC-12AAD3970383}"/>
              </a:ext>
            </a:extLst>
          </p:cNvPr>
          <p:cNvSpPr/>
          <p:nvPr/>
        </p:nvSpPr>
        <p:spPr>
          <a:xfrm>
            <a:off x="10917922" y="0"/>
            <a:ext cx="1274077" cy="335908"/>
          </a:xfrm>
          <a:prstGeom prst="rect">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rIns="72000" rtlCol="0" anchor="ctr"/>
          <a:lstStyle/>
          <a:p>
            <a:pPr algn="ctr"/>
            <a:r>
              <a:rPr lang="en-GB" sz="1400" dirty="0"/>
              <a:t>Case studies</a:t>
            </a:r>
          </a:p>
        </p:txBody>
      </p:sp>
      <p:sp>
        <p:nvSpPr>
          <p:cNvPr id="138" name="Flowchart: Connector 137">
            <a:extLst>
              <a:ext uri="{FF2B5EF4-FFF2-40B4-BE49-F238E27FC236}">
                <a16:creationId xmlns:a16="http://schemas.microsoft.com/office/drawing/2014/main" id="{7519F9F4-3238-4041-9A92-BB3FED959EC5}"/>
              </a:ext>
            </a:extLst>
          </p:cNvPr>
          <p:cNvSpPr/>
          <p:nvPr/>
        </p:nvSpPr>
        <p:spPr>
          <a:xfrm>
            <a:off x="11022697" y="570427"/>
            <a:ext cx="664478" cy="639255"/>
          </a:xfrm>
          <a:prstGeom prst="flowChartConnector">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GB" sz="2400" b="1" dirty="0"/>
              <a:t>C6</a:t>
            </a:r>
          </a:p>
        </p:txBody>
      </p:sp>
      <p:sp>
        <p:nvSpPr>
          <p:cNvPr id="49" name="TextBox 48">
            <a:extLst>
              <a:ext uri="{FF2B5EF4-FFF2-40B4-BE49-F238E27FC236}">
                <a16:creationId xmlns:a16="http://schemas.microsoft.com/office/drawing/2014/main" id="{E205FD56-9C0B-4BEA-B750-9B97FE840F6D}"/>
              </a:ext>
            </a:extLst>
          </p:cNvPr>
          <p:cNvSpPr txBox="1"/>
          <p:nvPr/>
        </p:nvSpPr>
        <p:spPr>
          <a:xfrm>
            <a:off x="5773424" y="5147413"/>
            <a:ext cx="492767" cy="369332"/>
          </a:xfrm>
          <a:prstGeom prst="rect">
            <a:avLst/>
          </a:prstGeom>
          <a:noFill/>
        </p:spPr>
        <p:txBody>
          <a:bodyPr wrap="square" rtlCol="0">
            <a:spAutoFit/>
          </a:bodyPr>
          <a:lstStyle/>
          <a:p>
            <a:pPr algn="ctr"/>
            <a:r>
              <a:rPr lang="en-GB" b="1" dirty="0">
                <a:solidFill>
                  <a:schemeClr val="accent6"/>
                </a:solidFill>
                <a:latin typeface="Arial Rounded MT Bold" panose="020F0704030504030204" pitchFamily="34" charset="0"/>
              </a:rPr>
              <a:t>2</a:t>
            </a:r>
          </a:p>
        </p:txBody>
      </p:sp>
      <p:sp>
        <p:nvSpPr>
          <p:cNvPr id="51" name="TextBox 50">
            <a:extLst>
              <a:ext uri="{FF2B5EF4-FFF2-40B4-BE49-F238E27FC236}">
                <a16:creationId xmlns:a16="http://schemas.microsoft.com/office/drawing/2014/main" id="{8D616B91-0CCB-445B-AD9A-66B2501BED49}"/>
              </a:ext>
            </a:extLst>
          </p:cNvPr>
          <p:cNvSpPr txBox="1"/>
          <p:nvPr/>
        </p:nvSpPr>
        <p:spPr>
          <a:xfrm>
            <a:off x="5776599" y="5520799"/>
            <a:ext cx="492767" cy="369332"/>
          </a:xfrm>
          <a:prstGeom prst="rect">
            <a:avLst/>
          </a:prstGeom>
          <a:noFill/>
        </p:spPr>
        <p:txBody>
          <a:bodyPr wrap="square" rtlCol="0">
            <a:spAutoFit/>
          </a:bodyPr>
          <a:lstStyle/>
          <a:p>
            <a:pPr algn="ctr"/>
            <a:r>
              <a:rPr lang="en-GB" b="1" dirty="0">
                <a:solidFill>
                  <a:schemeClr val="accent6"/>
                </a:solidFill>
                <a:latin typeface="Arial Rounded MT Bold" panose="020F0704030504030204" pitchFamily="34" charset="0"/>
              </a:rPr>
              <a:t>3</a:t>
            </a:r>
          </a:p>
        </p:txBody>
      </p:sp>
      <p:sp>
        <p:nvSpPr>
          <p:cNvPr id="52" name="TextBox 51">
            <a:extLst>
              <a:ext uri="{FF2B5EF4-FFF2-40B4-BE49-F238E27FC236}">
                <a16:creationId xmlns:a16="http://schemas.microsoft.com/office/drawing/2014/main" id="{93E16379-D8F3-4988-85C8-028AE300F306}"/>
              </a:ext>
            </a:extLst>
          </p:cNvPr>
          <p:cNvSpPr txBox="1"/>
          <p:nvPr/>
        </p:nvSpPr>
        <p:spPr>
          <a:xfrm>
            <a:off x="5773424" y="5886450"/>
            <a:ext cx="492767" cy="369332"/>
          </a:xfrm>
          <a:prstGeom prst="rect">
            <a:avLst/>
          </a:prstGeom>
          <a:noFill/>
        </p:spPr>
        <p:txBody>
          <a:bodyPr wrap="square" rtlCol="0">
            <a:spAutoFit/>
          </a:bodyPr>
          <a:lstStyle/>
          <a:p>
            <a:pPr algn="ctr"/>
            <a:r>
              <a:rPr lang="en-GB" b="1" dirty="0">
                <a:solidFill>
                  <a:schemeClr val="accent6"/>
                </a:solidFill>
                <a:latin typeface="Arial Rounded MT Bold" panose="020F0704030504030204" pitchFamily="34" charset="0"/>
              </a:rPr>
              <a:t>4</a:t>
            </a:r>
          </a:p>
        </p:txBody>
      </p:sp>
      <p:sp>
        <p:nvSpPr>
          <p:cNvPr id="53" name="TextBox 52">
            <a:extLst>
              <a:ext uri="{FF2B5EF4-FFF2-40B4-BE49-F238E27FC236}">
                <a16:creationId xmlns:a16="http://schemas.microsoft.com/office/drawing/2014/main" id="{794E79A6-E604-492E-82F2-73B74085CE17}"/>
              </a:ext>
            </a:extLst>
          </p:cNvPr>
          <p:cNvSpPr txBox="1"/>
          <p:nvPr/>
        </p:nvSpPr>
        <p:spPr>
          <a:xfrm>
            <a:off x="5773424" y="6257135"/>
            <a:ext cx="492767" cy="369332"/>
          </a:xfrm>
          <a:prstGeom prst="rect">
            <a:avLst/>
          </a:prstGeom>
          <a:noFill/>
        </p:spPr>
        <p:txBody>
          <a:bodyPr wrap="square" rtlCol="0">
            <a:spAutoFit/>
          </a:bodyPr>
          <a:lstStyle/>
          <a:p>
            <a:pPr algn="ctr"/>
            <a:r>
              <a:rPr lang="en-GB" b="1" dirty="0">
                <a:solidFill>
                  <a:schemeClr val="accent6"/>
                </a:solidFill>
                <a:latin typeface="Arial Rounded MT Bold" panose="020F0704030504030204" pitchFamily="34" charset="0"/>
              </a:rPr>
              <a:t>5</a:t>
            </a:r>
          </a:p>
        </p:txBody>
      </p:sp>
      <p:sp>
        <p:nvSpPr>
          <p:cNvPr id="54" name="TextBox 53">
            <a:extLst>
              <a:ext uri="{FF2B5EF4-FFF2-40B4-BE49-F238E27FC236}">
                <a16:creationId xmlns:a16="http://schemas.microsoft.com/office/drawing/2014/main" id="{58026F3F-12D3-4E8E-A6A2-68A5EAB0F9A6}"/>
              </a:ext>
            </a:extLst>
          </p:cNvPr>
          <p:cNvSpPr txBox="1"/>
          <p:nvPr/>
        </p:nvSpPr>
        <p:spPr>
          <a:xfrm>
            <a:off x="5773424" y="4783476"/>
            <a:ext cx="492767" cy="369332"/>
          </a:xfrm>
          <a:prstGeom prst="rect">
            <a:avLst/>
          </a:prstGeom>
          <a:noFill/>
        </p:spPr>
        <p:txBody>
          <a:bodyPr wrap="square" rtlCol="0">
            <a:spAutoFit/>
          </a:bodyPr>
          <a:lstStyle/>
          <a:p>
            <a:pPr algn="ctr"/>
            <a:r>
              <a:rPr lang="en-GB" b="1" dirty="0">
                <a:solidFill>
                  <a:schemeClr val="accent6"/>
                </a:solidFill>
                <a:latin typeface="Arial Rounded MT Bold" panose="020F0704030504030204" pitchFamily="34" charset="0"/>
              </a:rPr>
              <a:t>1</a:t>
            </a:r>
          </a:p>
        </p:txBody>
      </p:sp>
    </p:spTree>
    <p:extLst>
      <p:ext uri="{BB962C8B-B14F-4D97-AF65-F5344CB8AC3E}">
        <p14:creationId xmlns:p14="http://schemas.microsoft.com/office/powerpoint/2010/main" val="3099936615"/>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Graphic 12" descr="Cheers with solid fill">
            <a:extLst>
              <a:ext uri="{FF2B5EF4-FFF2-40B4-BE49-F238E27FC236}">
                <a16:creationId xmlns:a16="http://schemas.microsoft.com/office/drawing/2014/main" id="{0804B799-BC5E-4CAB-BCBE-892C03983650}"/>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529777" y="3726540"/>
            <a:ext cx="468000" cy="468000"/>
          </a:xfrm>
          <a:prstGeom prst="rect">
            <a:avLst/>
          </a:prstGeom>
        </p:spPr>
      </p:pic>
      <p:sp>
        <p:nvSpPr>
          <p:cNvPr id="3" name="Text Placeholder 2">
            <a:extLst>
              <a:ext uri="{FF2B5EF4-FFF2-40B4-BE49-F238E27FC236}">
                <a16:creationId xmlns:a16="http://schemas.microsoft.com/office/drawing/2014/main" id="{9AE6E077-1DF3-48BC-8928-7E5CE940A3D4}"/>
              </a:ext>
            </a:extLst>
          </p:cNvPr>
          <p:cNvSpPr>
            <a:spLocks noGrp="1"/>
          </p:cNvSpPr>
          <p:nvPr>
            <p:ph type="body" sz="quarter" idx="18"/>
          </p:nvPr>
        </p:nvSpPr>
        <p:spPr>
          <a:xfrm>
            <a:off x="337856" y="428625"/>
            <a:ext cx="10863544" cy="744538"/>
          </a:xfrm>
        </p:spPr>
        <p:txBody>
          <a:bodyPr>
            <a:normAutofit fontScale="92500" lnSpcReduction="10000"/>
          </a:bodyPr>
          <a:lstStyle/>
          <a:p>
            <a:r>
              <a:rPr lang="en-GB" dirty="0">
                <a:solidFill>
                  <a:schemeClr val="bg2"/>
                </a:solidFill>
              </a:rPr>
              <a:t>In practice: </a:t>
            </a:r>
            <a:r>
              <a:rPr lang="en-GB" dirty="0"/>
              <a:t>South London Mental Health and Community Partnership (SLP) Nursing Development Programme</a:t>
            </a:r>
          </a:p>
        </p:txBody>
      </p:sp>
      <p:sp>
        <p:nvSpPr>
          <p:cNvPr id="6" name="TextBox 5">
            <a:extLst>
              <a:ext uri="{FF2B5EF4-FFF2-40B4-BE49-F238E27FC236}">
                <a16:creationId xmlns:a16="http://schemas.microsoft.com/office/drawing/2014/main" id="{3186EB7E-8DA3-40CC-BECA-B7CB71DF5555}"/>
              </a:ext>
            </a:extLst>
          </p:cNvPr>
          <p:cNvSpPr txBox="1"/>
          <p:nvPr/>
        </p:nvSpPr>
        <p:spPr>
          <a:xfrm>
            <a:off x="337853" y="3481224"/>
            <a:ext cx="5326345" cy="307777"/>
          </a:xfrm>
          <a:prstGeom prst="rect">
            <a:avLst/>
          </a:prstGeom>
          <a:noFill/>
        </p:spPr>
        <p:txBody>
          <a:bodyPr wrap="square">
            <a:spAutoFit/>
          </a:bodyPr>
          <a:lstStyle/>
          <a:p>
            <a:pPr algn="ctr"/>
            <a:r>
              <a:rPr lang="en-GB" sz="1400" b="1" dirty="0">
                <a:solidFill>
                  <a:srgbClr val="002060"/>
                </a:solidFill>
                <a:latin typeface="+mj-lt"/>
                <a:cs typeface="Arial" panose="020B0604020202020204" pitchFamily="34" charset="0"/>
              </a:rPr>
              <a:t>Principles</a:t>
            </a:r>
          </a:p>
        </p:txBody>
      </p:sp>
      <p:sp>
        <p:nvSpPr>
          <p:cNvPr id="34" name="TextBox 33">
            <a:extLst>
              <a:ext uri="{FF2B5EF4-FFF2-40B4-BE49-F238E27FC236}">
                <a16:creationId xmlns:a16="http://schemas.microsoft.com/office/drawing/2014/main" id="{085859B8-6EB4-474F-B28C-155C87733E3E}"/>
              </a:ext>
            </a:extLst>
          </p:cNvPr>
          <p:cNvSpPr txBox="1"/>
          <p:nvPr/>
        </p:nvSpPr>
        <p:spPr>
          <a:xfrm>
            <a:off x="1039150" y="3757475"/>
            <a:ext cx="4541717" cy="415498"/>
          </a:xfrm>
          <a:prstGeom prst="rect">
            <a:avLst/>
          </a:prstGeom>
          <a:noFill/>
        </p:spPr>
        <p:txBody>
          <a:bodyPr wrap="square">
            <a:spAutoFit/>
          </a:bodyPr>
          <a:lstStyle/>
          <a:p>
            <a:pPr defTabSz="914400">
              <a:defRPr/>
            </a:pPr>
            <a:r>
              <a:rPr lang="en-GB" sz="1050" dirty="0">
                <a:solidFill>
                  <a:srgbClr val="002060"/>
                </a:solidFill>
                <a:latin typeface="+mj-lt"/>
                <a:cs typeface="Arial" panose="020B0604020202020204" pitchFamily="34" charset="0"/>
              </a:rPr>
              <a:t>Nursing Development Programme </a:t>
            </a:r>
            <a:r>
              <a:rPr lang="en-GB" sz="1050" b="1" dirty="0">
                <a:solidFill>
                  <a:schemeClr val="bg2"/>
                </a:solidFill>
                <a:latin typeface="+mj-lt"/>
                <a:cs typeface="Arial" panose="020B0604020202020204" pitchFamily="34" charset="0"/>
              </a:rPr>
              <a:t>jointly led</a:t>
            </a:r>
            <a:r>
              <a:rPr lang="en-GB" sz="1050" dirty="0">
                <a:solidFill>
                  <a:srgbClr val="002060"/>
                </a:solidFill>
                <a:latin typeface="+mj-lt"/>
                <a:cs typeface="Arial" panose="020B0604020202020204" pitchFamily="34" charset="0"/>
              </a:rPr>
              <a:t> by the Directors of Nursing and with Development Nurses appointed on full-time secondments.</a:t>
            </a:r>
          </a:p>
        </p:txBody>
      </p:sp>
      <p:sp>
        <p:nvSpPr>
          <p:cNvPr id="46" name="Rectangle: Rounded Corners 45">
            <a:extLst>
              <a:ext uri="{FF2B5EF4-FFF2-40B4-BE49-F238E27FC236}">
                <a16:creationId xmlns:a16="http://schemas.microsoft.com/office/drawing/2014/main" id="{DCD96824-C66F-422D-85CC-0CF7C411030A}"/>
              </a:ext>
            </a:extLst>
          </p:cNvPr>
          <p:cNvSpPr/>
          <p:nvPr/>
        </p:nvSpPr>
        <p:spPr>
          <a:xfrm>
            <a:off x="337854" y="3429001"/>
            <a:ext cx="5326345" cy="3096000"/>
          </a:xfrm>
          <a:prstGeom prst="roundRect">
            <a:avLst>
              <a:gd name="adj" fmla="val 12466"/>
            </a:avLst>
          </a:prstGeom>
          <a:noFill/>
          <a:ln w="3810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lIns="72000" rIns="72000" rtlCol="0" anchor="ctr"/>
          <a:lstStyle/>
          <a:p>
            <a:pPr algn="ctr"/>
            <a:endParaRPr lang="en-GB" sz="1400" dirty="0"/>
          </a:p>
        </p:txBody>
      </p:sp>
      <p:sp>
        <p:nvSpPr>
          <p:cNvPr id="60" name="Round Diagonal Corner of Rectangle 2">
            <a:extLst>
              <a:ext uri="{FF2B5EF4-FFF2-40B4-BE49-F238E27FC236}">
                <a16:creationId xmlns:a16="http://schemas.microsoft.com/office/drawing/2014/main" id="{D9764256-480A-4B83-A824-D809AA32C761}"/>
              </a:ext>
            </a:extLst>
          </p:cNvPr>
          <p:cNvSpPr/>
          <p:nvPr/>
        </p:nvSpPr>
        <p:spPr>
          <a:xfrm>
            <a:off x="337853" y="1720003"/>
            <a:ext cx="5326345" cy="1610982"/>
          </a:xfrm>
          <a:prstGeom prst="round2DiagRect">
            <a:avLst>
              <a:gd name="adj1" fmla="val 0"/>
              <a:gd name="adj2" fmla="val 0"/>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GB" sz="1100" b="0" i="0" dirty="0">
                <a:solidFill>
                  <a:srgbClr val="202A30"/>
                </a:solidFill>
                <a:effectLst/>
                <a:latin typeface="-apple-system"/>
              </a:rPr>
              <a:t>The NHS Long Term Plan emphasises that the performance of any healthcare system depends ultimately on people. As the world’s largest employer of highly skilled and compassionate professionals, the NHS is no exception. However, workforce growth has not kept pace with demand, and the way staff are supported to work does not always reflect the changing needs of patients. Nursing leads at </a:t>
            </a:r>
            <a:r>
              <a:rPr lang="en-GB" sz="1100" dirty="0">
                <a:solidFill>
                  <a:srgbClr val="202A30"/>
                </a:solidFill>
                <a:latin typeface="-apple-system"/>
              </a:rPr>
              <a:t>South London Partnership</a:t>
            </a:r>
            <a:r>
              <a:rPr lang="en-GB" sz="1100" b="0" i="0" dirty="0">
                <a:solidFill>
                  <a:srgbClr val="202A30"/>
                </a:solidFill>
                <a:effectLst/>
                <a:latin typeface="-apple-system"/>
              </a:rPr>
              <a:t>, a collaboration between Oxleas NHS FT, South London &amp; Maudsley NHS FT, and South West London &amp; St George’s Mental Health NHS Trust, recognised these challenges. They observed unwarranted variation in staff retention rates, agency use and staff turnover levels across the three Trusts and</a:t>
            </a:r>
            <a:r>
              <a:rPr lang="en-GB" sz="1100" dirty="0">
                <a:solidFill>
                  <a:srgbClr val="202A30"/>
                </a:solidFill>
                <a:latin typeface="-apple-system"/>
              </a:rPr>
              <a:t> formed the </a:t>
            </a:r>
            <a:r>
              <a:rPr lang="en-GB" sz="1100" b="0" i="0" dirty="0">
                <a:solidFill>
                  <a:srgbClr val="202A30"/>
                </a:solidFill>
                <a:effectLst/>
                <a:latin typeface="-apple-system"/>
              </a:rPr>
              <a:t>Nursing Development Programme to address them.</a:t>
            </a:r>
            <a:endParaRPr lang="en-GB" sz="1100" dirty="0">
              <a:solidFill>
                <a:sysClr val="windowText" lastClr="000000"/>
              </a:solidFill>
            </a:endParaRPr>
          </a:p>
        </p:txBody>
      </p:sp>
      <p:sp>
        <p:nvSpPr>
          <p:cNvPr id="23" name="TextBox 22">
            <a:extLst>
              <a:ext uri="{FF2B5EF4-FFF2-40B4-BE49-F238E27FC236}">
                <a16:creationId xmlns:a16="http://schemas.microsoft.com/office/drawing/2014/main" id="{3A4CA1C8-EE7F-45DB-B792-08A12907E888}"/>
              </a:ext>
            </a:extLst>
          </p:cNvPr>
          <p:cNvSpPr txBox="1"/>
          <p:nvPr/>
        </p:nvSpPr>
        <p:spPr>
          <a:xfrm>
            <a:off x="5805881" y="4643644"/>
            <a:ext cx="6146171" cy="307777"/>
          </a:xfrm>
          <a:prstGeom prst="rect">
            <a:avLst/>
          </a:prstGeom>
          <a:noFill/>
        </p:spPr>
        <p:txBody>
          <a:bodyPr wrap="square">
            <a:spAutoFit/>
          </a:bodyPr>
          <a:lstStyle/>
          <a:p>
            <a:pPr algn="ctr"/>
            <a:r>
              <a:rPr lang="en-GB" sz="1400" b="1" dirty="0">
                <a:solidFill>
                  <a:srgbClr val="002060"/>
                </a:solidFill>
                <a:latin typeface="+mj-lt"/>
                <a:cs typeface="Arial" panose="020B0604020202020204" pitchFamily="34" charset="0"/>
              </a:rPr>
              <a:t>New standards and competencies co-designed with staff</a:t>
            </a:r>
          </a:p>
        </p:txBody>
      </p:sp>
      <p:sp>
        <p:nvSpPr>
          <p:cNvPr id="43" name="TextBox 42">
            <a:extLst>
              <a:ext uri="{FF2B5EF4-FFF2-40B4-BE49-F238E27FC236}">
                <a16:creationId xmlns:a16="http://schemas.microsoft.com/office/drawing/2014/main" id="{298B17C9-4519-4C4E-8E59-1DDDD81B98AF}"/>
              </a:ext>
            </a:extLst>
          </p:cNvPr>
          <p:cNvSpPr txBox="1"/>
          <p:nvPr/>
        </p:nvSpPr>
        <p:spPr>
          <a:xfrm>
            <a:off x="337854" y="1373129"/>
            <a:ext cx="5390626" cy="307777"/>
          </a:xfrm>
          <a:prstGeom prst="rect">
            <a:avLst/>
          </a:prstGeom>
          <a:noFill/>
        </p:spPr>
        <p:txBody>
          <a:bodyPr wrap="square">
            <a:spAutoFit/>
          </a:bodyPr>
          <a:lstStyle/>
          <a:p>
            <a:r>
              <a:rPr lang="en-GB" sz="1400" b="1" dirty="0">
                <a:solidFill>
                  <a:srgbClr val="002060"/>
                </a:solidFill>
                <a:latin typeface="+mj-lt"/>
                <a:cs typeface="Arial" panose="020B0604020202020204" pitchFamily="34" charset="0"/>
              </a:rPr>
              <a:t>Context</a:t>
            </a:r>
          </a:p>
        </p:txBody>
      </p:sp>
      <p:pic>
        <p:nvPicPr>
          <p:cNvPr id="33" name="Graphic 32" descr="Boardroom with solid fill">
            <a:extLst>
              <a:ext uri="{FF2B5EF4-FFF2-40B4-BE49-F238E27FC236}">
                <a16:creationId xmlns:a16="http://schemas.microsoft.com/office/drawing/2014/main" id="{27487158-8D03-4438-9790-A040049A4B3D}"/>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529777" y="4175480"/>
            <a:ext cx="468000" cy="468000"/>
          </a:xfrm>
          <a:prstGeom prst="rect">
            <a:avLst/>
          </a:prstGeom>
        </p:spPr>
      </p:pic>
      <p:pic>
        <p:nvPicPr>
          <p:cNvPr id="57" name="Graphic 56" descr="Puzzle pieces with solid fill">
            <a:extLst>
              <a:ext uri="{FF2B5EF4-FFF2-40B4-BE49-F238E27FC236}">
                <a16:creationId xmlns:a16="http://schemas.microsoft.com/office/drawing/2014/main" id="{FF064C61-B550-4075-A473-EF27A7B49EB0}"/>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529777" y="4631687"/>
            <a:ext cx="468000" cy="468000"/>
          </a:xfrm>
          <a:prstGeom prst="rect">
            <a:avLst/>
          </a:prstGeom>
        </p:spPr>
      </p:pic>
      <p:sp>
        <p:nvSpPr>
          <p:cNvPr id="67" name="Rectangle: Rounded Corners 66">
            <a:extLst>
              <a:ext uri="{FF2B5EF4-FFF2-40B4-BE49-F238E27FC236}">
                <a16:creationId xmlns:a16="http://schemas.microsoft.com/office/drawing/2014/main" id="{18B6B9FB-FB30-4D5F-A588-0F601FE87252}"/>
              </a:ext>
            </a:extLst>
          </p:cNvPr>
          <p:cNvSpPr/>
          <p:nvPr/>
        </p:nvSpPr>
        <p:spPr>
          <a:xfrm>
            <a:off x="5811007" y="1698087"/>
            <a:ext cx="6106510" cy="417914"/>
          </a:xfrm>
          <a:prstGeom prst="roundRect">
            <a:avLst>
              <a:gd name="adj" fmla="val 21784"/>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lIns="0" rIns="36000" rtlCol="0" anchor="ctr"/>
          <a:lstStyle/>
          <a:p>
            <a:pPr marL="144000" lvl="1" defTabSz="533400">
              <a:lnSpc>
                <a:spcPts val="1400"/>
              </a:lnSpc>
              <a:spcBef>
                <a:spcPct val="0"/>
              </a:spcBef>
              <a:spcAft>
                <a:spcPct val="35000"/>
              </a:spcAft>
            </a:pPr>
            <a:r>
              <a:rPr lang="en-GB" sz="1050" dirty="0">
                <a:latin typeface="+mj-lt"/>
                <a:cs typeface="Arial" panose="020B0604020202020204" pitchFamily="34" charset="0"/>
              </a:rPr>
              <a:t>Improved staff experience, career development and recruitment resulting in better patient outcomes and use of resources.</a:t>
            </a:r>
          </a:p>
        </p:txBody>
      </p:sp>
      <p:sp>
        <p:nvSpPr>
          <p:cNvPr id="68" name="Rectangle: Rounded Corners 67">
            <a:extLst>
              <a:ext uri="{FF2B5EF4-FFF2-40B4-BE49-F238E27FC236}">
                <a16:creationId xmlns:a16="http://schemas.microsoft.com/office/drawing/2014/main" id="{0D8CEF98-2F37-471C-A96A-2C8CCC8525AF}"/>
              </a:ext>
            </a:extLst>
          </p:cNvPr>
          <p:cNvSpPr/>
          <p:nvPr/>
        </p:nvSpPr>
        <p:spPr>
          <a:xfrm>
            <a:off x="5811007" y="2176924"/>
            <a:ext cx="6106510" cy="417914"/>
          </a:xfrm>
          <a:prstGeom prst="roundRect">
            <a:avLst>
              <a:gd name="adj" fmla="val 21784"/>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lIns="0" rIns="36000" rtlCol="0" anchor="ctr"/>
          <a:lstStyle/>
          <a:p>
            <a:pPr marL="144000" lvl="1" defTabSz="533400">
              <a:lnSpc>
                <a:spcPts val="1400"/>
              </a:lnSpc>
              <a:spcBef>
                <a:spcPct val="0"/>
              </a:spcBef>
              <a:spcAft>
                <a:spcPct val="35000"/>
              </a:spcAft>
            </a:pPr>
            <a:r>
              <a:rPr lang="en-GB" sz="1050" dirty="0">
                <a:solidFill>
                  <a:schemeClr val="bg1"/>
                </a:solidFill>
                <a:latin typeface="+mj-lt"/>
                <a:cs typeface="Arial" panose="020B0604020202020204" pitchFamily="34" charset="0"/>
              </a:rPr>
              <a:t>Reduced unwarranted variation in recruitment and performance frameworks across South London.</a:t>
            </a:r>
          </a:p>
        </p:txBody>
      </p:sp>
      <p:sp>
        <p:nvSpPr>
          <p:cNvPr id="69" name="Rectangle: Rounded Corners 68">
            <a:extLst>
              <a:ext uri="{FF2B5EF4-FFF2-40B4-BE49-F238E27FC236}">
                <a16:creationId xmlns:a16="http://schemas.microsoft.com/office/drawing/2014/main" id="{0516538F-122F-4B0E-A125-CBA9A5F79FF9}"/>
              </a:ext>
            </a:extLst>
          </p:cNvPr>
          <p:cNvSpPr/>
          <p:nvPr/>
        </p:nvSpPr>
        <p:spPr>
          <a:xfrm>
            <a:off x="5811007" y="2655761"/>
            <a:ext cx="6106510" cy="411681"/>
          </a:xfrm>
          <a:prstGeom prst="roundRect">
            <a:avLst>
              <a:gd name="adj" fmla="val 23490"/>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lIns="0" rIns="36000" rtlCol="0" anchor="ctr"/>
          <a:lstStyle/>
          <a:p>
            <a:pPr marL="144000" lvl="1" defTabSz="533400">
              <a:lnSpc>
                <a:spcPts val="1400"/>
              </a:lnSpc>
              <a:spcBef>
                <a:spcPct val="0"/>
              </a:spcBef>
              <a:spcAft>
                <a:spcPct val="35000"/>
              </a:spcAft>
            </a:pPr>
            <a:r>
              <a:rPr lang="en-GB" sz="1050" dirty="0">
                <a:latin typeface="+mj-lt"/>
                <a:cs typeface="Arial" panose="020B0604020202020204" pitchFamily="34" charset="0"/>
              </a:rPr>
              <a:t>Improved engagement, knowledge and best practice-sharing across the Trusts supporting staff to deliver high quality care. </a:t>
            </a:r>
          </a:p>
        </p:txBody>
      </p:sp>
      <p:sp>
        <p:nvSpPr>
          <p:cNvPr id="71" name="TextBox 70">
            <a:extLst>
              <a:ext uri="{FF2B5EF4-FFF2-40B4-BE49-F238E27FC236}">
                <a16:creationId xmlns:a16="http://schemas.microsoft.com/office/drawing/2014/main" id="{8F130B79-9DBE-41DC-9705-4E5B7E0F3800}"/>
              </a:ext>
            </a:extLst>
          </p:cNvPr>
          <p:cNvSpPr txBox="1"/>
          <p:nvPr/>
        </p:nvSpPr>
        <p:spPr>
          <a:xfrm>
            <a:off x="5825712" y="1382520"/>
            <a:ext cx="6091805" cy="307777"/>
          </a:xfrm>
          <a:prstGeom prst="rect">
            <a:avLst/>
          </a:prstGeom>
          <a:noFill/>
        </p:spPr>
        <p:txBody>
          <a:bodyPr wrap="square">
            <a:spAutoFit/>
          </a:bodyPr>
          <a:lstStyle/>
          <a:p>
            <a:pPr algn="ctr"/>
            <a:r>
              <a:rPr lang="en-GB" sz="1400" b="1" dirty="0">
                <a:solidFill>
                  <a:srgbClr val="002060"/>
                </a:solidFill>
                <a:latin typeface="+mj-lt"/>
                <a:cs typeface="Arial" panose="020B0604020202020204" pitchFamily="34" charset="0"/>
              </a:rPr>
              <a:t>Impact</a:t>
            </a:r>
          </a:p>
        </p:txBody>
      </p:sp>
      <p:sp>
        <p:nvSpPr>
          <p:cNvPr id="72" name="TextBox 71">
            <a:extLst>
              <a:ext uri="{FF2B5EF4-FFF2-40B4-BE49-F238E27FC236}">
                <a16:creationId xmlns:a16="http://schemas.microsoft.com/office/drawing/2014/main" id="{AD04891B-6260-40DB-9E52-CEC1F01474C9}"/>
              </a:ext>
            </a:extLst>
          </p:cNvPr>
          <p:cNvSpPr txBox="1"/>
          <p:nvPr/>
        </p:nvSpPr>
        <p:spPr>
          <a:xfrm>
            <a:off x="1039150" y="4207070"/>
            <a:ext cx="4523673" cy="415498"/>
          </a:xfrm>
          <a:prstGeom prst="rect">
            <a:avLst/>
          </a:prstGeom>
          <a:noFill/>
        </p:spPr>
        <p:txBody>
          <a:bodyPr wrap="square">
            <a:spAutoFit/>
          </a:bodyPr>
          <a:lstStyle/>
          <a:p>
            <a:pPr defTabSz="914400">
              <a:defRPr/>
            </a:pPr>
            <a:r>
              <a:rPr lang="en-GB" sz="1050" dirty="0">
                <a:solidFill>
                  <a:srgbClr val="002060"/>
                </a:solidFill>
                <a:latin typeface="+mj-lt"/>
                <a:cs typeface="Arial" panose="020B0604020202020204" pitchFamily="34" charset="0"/>
              </a:rPr>
              <a:t>‘What to change’ </a:t>
            </a:r>
            <a:r>
              <a:rPr lang="en-GB" sz="1050" b="1" dirty="0">
                <a:solidFill>
                  <a:schemeClr val="bg2"/>
                </a:solidFill>
                <a:latin typeface="+mj-lt"/>
                <a:cs typeface="Arial" panose="020B0604020202020204" pitchFamily="34" charset="0"/>
              </a:rPr>
              <a:t>informed by staff views</a:t>
            </a:r>
            <a:r>
              <a:rPr lang="en-GB" sz="1050" dirty="0">
                <a:solidFill>
                  <a:srgbClr val="002060"/>
                </a:solidFill>
                <a:latin typeface="+mj-lt"/>
                <a:cs typeface="Arial" panose="020B0604020202020204" pitchFamily="34" charset="0"/>
              </a:rPr>
              <a:t> and experiences, collated at trust level, including what would improve nurses’ working lives.</a:t>
            </a:r>
          </a:p>
        </p:txBody>
      </p:sp>
      <p:sp>
        <p:nvSpPr>
          <p:cNvPr id="74" name="Rectangle: Rounded Corners 73">
            <a:extLst>
              <a:ext uri="{FF2B5EF4-FFF2-40B4-BE49-F238E27FC236}">
                <a16:creationId xmlns:a16="http://schemas.microsoft.com/office/drawing/2014/main" id="{4CCF03A5-BEED-4C2C-9377-7108400D0DDF}"/>
              </a:ext>
            </a:extLst>
          </p:cNvPr>
          <p:cNvSpPr/>
          <p:nvPr/>
        </p:nvSpPr>
        <p:spPr>
          <a:xfrm>
            <a:off x="5811007" y="3128365"/>
            <a:ext cx="6106510" cy="453643"/>
          </a:xfrm>
          <a:prstGeom prst="roundRect">
            <a:avLst>
              <a:gd name="adj" fmla="val 23490"/>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lIns="0" rIns="36000" rtlCol="0" anchor="ctr"/>
          <a:lstStyle/>
          <a:p>
            <a:pPr marL="144000" lvl="1" defTabSz="533400">
              <a:lnSpc>
                <a:spcPts val="1400"/>
              </a:lnSpc>
              <a:spcBef>
                <a:spcPct val="0"/>
              </a:spcBef>
              <a:spcAft>
                <a:spcPct val="35000"/>
              </a:spcAft>
            </a:pPr>
            <a:r>
              <a:rPr lang="en-GB" sz="1050" dirty="0">
                <a:latin typeface="+mj-lt"/>
                <a:cs typeface="Arial" panose="020B0604020202020204" pitchFamily="34" charset="0"/>
              </a:rPr>
              <a:t>Improved retention rates (including increased retention of newly qualified nurses) and a 1.5% reduction in staff sickness rates, contributing to less use of agency staff and subsequently cost-savings.</a:t>
            </a:r>
          </a:p>
        </p:txBody>
      </p:sp>
      <p:sp>
        <p:nvSpPr>
          <p:cNvPr id="75" name="Rectangle: Rounded Corners 74">
            <a:extLst>
              <a:ext uri="{FF2B5EF4-FFF2-40B4-BE49-F238E27FC236}">
                <a16:creationId xmlns:a16="http://schemas.microsoft.com/office/drawing/2014/main" id="{8A541821-EA0E-463C-850B-20A523F06B59}"/>
              </a:ext>
            </a:extLst>
          </p:cNvPr>
          <p:cNvSpPr/>
          <p:nvPr/>
        </p:nvSpPr>
        <p:spPr>
          <a:xfrm>
            <a:off x="5811007" y="3642933"/>
            <a:ext cx="6106510" cy="505059"/>
          </a:xfrm>
          <a:prstGeom prst="roundRect">
            <a:avLst>
              <a:gd name="adj" fmla="val 23490"/>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lIns="0" rIns="36000" rtlCol="0" anchor="ctr"/>
          <a:lstStyle/>
          <a:p>
            <a:pPr marL="144000" lvl="1" defTabSz="533400">
              <a:lnSpc>
                <a:spcPts val="1400"/>
              </a:lnSpc>
              <a:spcBef>
                <a:spcPct val="0"/>
              </a:spcBef>
              <a:spcAft>
                <a:spcPct val="35000"/>
              </a:spcAft>
            </a:pPr>
            <a:r>
              <a:rPr lang="en-GB" sz="1050" dirty="0">
                <a:latin typeface="+mj-lt"/>
                <a:cs typeface="Arial" panose="020B0604020202020204" pitchFamily="34" charset="0"/>
              </a:rPr>
              <a:t>The programme has been well received by staff at the Trusts. By increasing skill mix into mental health ward teams there is potential to increase time with patients which improves experience for all.</a:t>
            </a:r>
          </a:p>
        </p:txBody>
      </p:sp>
      <p:sp>
        <p:nvSpPr>
          <p:cNvPr id="78" name="TextBox 77">
            <a:extLst>
              <a:ext uri="{FF2B5EF4-FFF2-40B4-BE49-F238E27FC236}">
                <a16:creationId xmlns:a16="http://schemas.microsoft.com/office/drawing/2014/main" id="{B782B843-74A6-4BFF-94D4-8D91998BAD05}"/>
              </a:ext>
            </a:extLst>
          </p:cNvPr>
          <p:cNvSpPr txBox="1"/>
          <p:nvPr/>
        </p:nvSpPr>
        <p:spPr>
          <a:xfrm>
            <a:off x="1039150" y="4656232"/>
            <a:ext cx="4523673" cy="415498"/>
          </a:xfrm>
          <a:prstGeom prst="rect">
            <a:avLst/>
          </a:prstGeom>
          <a:noFill/>
        </p:spPr>
        <p:txBody>
          <a:bodyPr wrap="square">
            <a:spAutoFit/>
          </a:bodyPr>
          <a:lstStyle/>
          <a:p>
            <a:pPr defTabSz="914400">
              <a:defRPr/>
            </a:pPr>
            <a:r>
              <a:rPr lang="en-GB" sz="1050" b="1" dirty="0">
                <a:solidFill>
                  <a:schemeClr val="bg2"/>
                </a:solidFill>
                <a:latin typeface="+mj-lt"/>
                <a:cs typeface="Arial" panose="020B0604020202020204" pitchFamily="34" charset="0"/>
              </a:rPr>
              <a:t>Regular cross-Trust workshops and other staff engagements </a:t>
            </a:r>
            <a:r>
              <a:rPr lang="en-GB" sz="1050" dirty="0">
                <a:solidFill>
                  <a:srgbClr val="002060"/>
                </a:solidFill>
                <a:latin typeface="+mj-lt"/>
                <a:cs typeface="Arial" panose="020B0604020202020204" pitchFamily="34" charset="0"/>
              </a:rPr>
              <a:t>to obtain their input, share experiences and challenges and build consensus at every level. </a:t>
            </a:r>
          </a:p>
        </p:txBody>
      </p:sp>
      <p:pic>
        <p:nvPicPr>
          <p:cNvPr id="8" name="Graphic 7" descr="Badge Tick with solid fill">
            <a:extLst>
              <a:ext uri="{FF2B5EF4-FFF2-40B4-BE49-F238E27FC236}">
                <a16:creationId xmlns:a16="http://schemas.microsoft.com/office/drawing/2014/main" id="{7544B10A-2FC7-4803-8E8A-13BAF557F2D7}"/>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5972289" y="4965338"/>
            <a:ext cx="270000" cy="270000"/>
          </a:xfrm>
          <a:prstGeom prst="rect">
            <a:avLst/>
          </a:prstGeom>
        </p:spPr>
      </p:pic>
      <p:sp>
        <p:nvSpPr>
          <p:cNvPr id="91" name="TextBox 90">
            <a:extLst>
              <a:ext uri="{FF2B5EF4-FFF2-40B4-BE49-F238E27FC236}">
                <a16:creationId xmlns:a16="http://schemas.microsoft.com/office/drawing/2014/main" id="{7F93360D-B7D8-40C4-BE78-1F57F2DB5FE3}"/>
              </a:ext>
            </a:extLst>
          </p:cNvPr>
          <p:cNvSpPr txBox="1"/>
          <p:nvPr/>
        </p:nvSpPr>
        <p:spPr>
          <a:xfrm>
            <a:off x="1039150" y="5109759"/>
            <a:ext cx="4523673" cy="415498"/>
          </a:xfrm>
          <a:prstGeom prst="rect">
            <a:avLst/>
          </a:prstGeom>
          <a:noFill/>
        </p:spPr>
        <p:txBody>
          <a:bodyPr wrap="square">
            <a:spAutoFit/>
          </a:bodyPr>
          <a:lstStyle/>
          <a:p>
            <a:pPr defTabSz="914400">
              <a:defRPr/>
            </a:pPr>
            <a:r>
              <a:rPr lang="en-GB" sz="1050" dirty="0">
                <a:solidFill>
                  <a:srgbClr val="002060"/>
                </a:solidFill>
                <a:latin typeface="+mj-lt"/>
                <a:cs typeface="Arial" panose="020B0604020202020204" pitchFamily="34" charset="0"/>
              </a:rPr>
              <a:t>Rapport and trust built by </a:t>
            </a:r>
            <a:r>
              <a:rPr lang="en-GB" sz="1050" b="1" dirty="0">
                <a:solidFill>
                  <a:schemeClr val="bg2"/>
                </a:solidFill>
                <a:latin typeface="+mj-lt"/>
                <a:cs typeface="Arial" panose="020B0604020202020204" pitchFamily="34" charset="0"/>
              </a:rPr>
              <a:t>recognising different leadership styles </a:t>
            </a:r>
            <a:r>
              <a:rPr lang="en-GB" sz="1050" dirty="0">
                <a:solidFill>
                  <a:srgbClr val="002060"/>
                </a:solidFill>
                <a:latin typeface="+mj-lt"/>
                <a:cs typeface="Arial" panose="020B0604020202020204" pitchFamily="34" charset="0"/>
              </a:rPr>
              <a:t>and supporting one another. Development Nurses given </a:t>
            </a:r>
            <a:r>
              <a:rPr lang="en-GB" sz="1050" b="1" dirty="0">
                <a:solidFill>
                  <a:schemeClr val="bg2"/>
                </a:solidFill>
                <a:latin typeface="+mj-lt"/>
                <a:cs typeface="Arial" panose="020B0604020202020204" pitchFamily="34" charset="0"/>
              </a:rPr>
              <a:t>time to ‘settle in’.</a:t>
            </a:r>
          </a:p>
        </p:txBody>
      </p:sp>
      <p:sp>
        <p:nvSpPr>
          <p:cNvPr id="92" name="TextBox 91">
            <a:extLst>
              <a:ext uri="{FF2B5EF4-FFF2-40B4-BE49-F238E27FC236}">
                <a16:creationId xmlns:a16="http://schemas.microsoft.com/office/drawing/2014/main" id="{61FA2BA0-9FE1-47AB-856D-27B968F586E4}"/>
              </a:ext>
            </a:extLst>
          </p:cNvPr>
          <p:cNvSpPr txBox="1"/>
          <p:nvPr/>
        </p:nvSpPr>
        <p:spPr>
          <a:xfrm>
            <a:off x="1039150" y="5588416"/>
            <a:ext cx="4523673" cy="415498"/>
          </a:xfrm>
          <a:prstGeom prst="rect">
            <a:avLst/>
          </a:prstGeom>
          <a:noFill/>
        </p:spPr>
        <p:txBody>
          <a:bodyPr wrap="square">
            <a:spAutoFit/>
          </a:bodyPr>
          <a:lstStyle/>
          <a:p>
            <a:pPr defTabSz="914400">
              <a:defRPr/>
            </a:pPr>
            <a:r>
              <a:rPr lang="en-GB" sz="1050" b="1" dirty="0">
                <a:solidFill>
                  <a:schemeClr val="bg2"/>
                </a:solidFill>
                <a:latin typeface="+mj-lt"/>
                <a:cs typeface="Arial" panose="020B0604020202020204" pitchFamily="34" charset="0"/>
              </a:rPr>
              <a:t>Shared and aligned goals </a:t>
            </a:r>
            <a:r>
              <a:rPr lang="en-GB" sz="1050" dirty="0">
                <a:solidFill>
                  <a:srgbClr val="002060"/>
                </a:solidFill>
                <a:latin typeface="+mj-lt"/>
                <a:cs typeface="Arial" panose="020B0604020202020204" pitchFamily="34" charset="0"/>
              </a:rPr>
              <a:t>of improved patient care, staff satisfaction and retention in the partnership.</a:t>
            </a:r>
          </a:p>
        </p:txBody>
      </p:sp>
      <p:sp>
        <p:nvSpPr>
          <p:cNvPr id="93" name="TextBox 92">
            <a:extLst>
              <a:ext uri="{FF2B5EF4-FFF2-40B4-BE49-F238E27FC236}">
                <a16:creationId xmlns:a16="http://schemas.microsoft.com/office/drawing/2014/main" id="{827FE564-3CA4-4A5E-AADB-8FF02E54D39D}"/>
              </a:ext>
            </a:extLst>
          </p:cNvPr>
          <p:cNvSpPr txBox="1"/>
          <p:nvPr/>
        </p:nvSpPr>
        <p:spPr>
          <a:xfrm>
            <a:off x="1039150" y="6006320"/>
            <a:ext cx="4468475" cy="415498"/>
          </a:xfrm>
          <a:prstGeom prst="rect">
            <a:avLst/>
          </a:prstGeom>
          <a:noFill/>
        </p:spPr>
        <p:txBody>
          <a:bodyPr wrap="square">
            <a:spAutoFit/>
          </a:bodyPr>
          <a:lstStyle>
            <a:defPPr>
              <a:defRPr lang="en-US"/>
            </a:defPPr>
            <a:lvl1pPr defTabSz="914400">
              <a:defRPr sz="1050">
                <a:solidFill>
                  <a:srgbClr val="002060"/>
                </a:solidFill>
                <a:latin typeface="+mj-lt"/>
                <a:cs typeface="Arial" panose="020B0604020202020204" pitchFamily="34" charset="0"/>
              </a:defRPr>
            </a:lvl1pPr>
          </a:lstStyle>
          <a:p>
            <a:r>
              <a:rPr lang="en-GB" dirty="0"/>
              <a:t>Time invested in building </a:t>
            </a:r>
            <a:r>
              <a:rPr lang="en-GB" b="1" dirty="0">
                <a:solidFill>
                  <a:schemeClr val="bg2"/>
                </a:solidFill>
              </a:rPr>
              <a:t>trust and relationships at all levels</a:t>
            </a:r>
            <a:r>
              <a:rPr lang="en-GB" dirty="0"/>
              <a:t>, and in understanding and respecting differences.</a:t>
            </a:r>
          </a:p>
        </p:txBody>
      </p:sp>
      <p:sp>
        <p:nvSpPr>
          <p:cNvPr id="94" name="TextBox 93">
            <a:extLst>
              <a:ext uri="{FF2B5EF4-FFF2-40B4-BE49-F238E27FC236}">
                <a16:creationId xmlns:a16="http://schemas.microsoft.com/office/drawing/2014/main" id="{B5CFC785-AEBF-4787-AC58-5F7DD4B8777A}"/>
              </a:ext>
            </a:extLst>
          </p:cNvPr>
          <p:cNvSpPr txBox="1"/>
          <p:nvPr/>
        </p:nvSpPr>
        <p:spPr>
          <a:xfrm>
            <a:off x="6177606" y="4956142"/>
            <a:ext cx="4715547" cy="1574790"/>
          </a:xfrm>
          <a:prstGeom prst="rect">
            <a:avLst/>
          </a:prstGeom>
          <a:noFill/>
        </p:spPr>
        <p:txBody>
          <a:bodyPr wrap="square">
            <a:spAutoFit/>
          </a:bodyPr>
          <a:lstStyle>
            <a:defPPr>
              <a:defRPr lang="en-US"/>
            </a:defPPr>
            <a:lvl1pPr defTabSz="914400">
              <a:defRPr sz="1050">
                <a:solidFill>
                  <a:srgbClr val="002060"/>
                </a:solidFill>
                <a:latin typeface="+mj-lt"/>
                <a:cs typeface="Arial" panose="020B0604020202020204" pitchFamily="34" charset="0"/>
              </a:defRPr>
            </a:lvl1pPr>
          </a:lstStyle>
          <a:p>
            <a:pPr>
              <a:spcAft>
                <a:spcPts val="800"/>
              </a:spcAft>
            </a:pPr>
            <a:r>
              <a:rPr lang="en-GB" dirty="0">
                <a:solidFill>
                  <a:schemeClr val="tx2">
                    <a:lumMod val="75000"/>
                  </a:schemeClr>
                </a:solidFill>
              </a:rPr>
              <a:t>career development frameworks</a:t>
            </a:r>
          </a:p>
          <a:p>
            <a:pPr>
              <a:spcAft>
                <a:spcPts val="800"/>
              </a:spcAft>
            </a:pPr>
            <a:r>
              <a:rPr lang="en-GB" dirty="0">
                <a:solidFill>
                  <a:schemeClr val="tx2">
                    <a:lumMod val="75000"/>
                  </a:schemeClr>
                </a:solidFill>
              </a:rPr>
              <a:t>common job descriptions and competencies</a:t>
            </a:r>
          </a:p>
          <a:p>
            <a:pPr>
              <a:spcAft>
                <a:spcPts val="800"/>
              </a:spcAft>
            </a:pPr>
            <a:r>
              <a:rPr lang="en-GB" dirty="0">
                <a:solidFill>
                  <a:schemeClr val="tx2">
                    <a:lumMod val="75000"/>
                  </a:schemeClr>
                </a:solidFill>
              </a:rPr>
              <a:t>new Nursing Associate roles to provide a career development path for existing staff</a:t>
            </a:r>
          </a:p>
          <a:p>
            <a:pPr>
              <a:spcAft>
                <a:spcPts val="800"/>
              </a:spcAft>
            </a:pPr>
            <a:r>
              <a:rPr lang="en-GB" dirty="0">
                <a:solidFill>
                  <a:schemeClr val="tx2">
                    <a:lumMod val="75000"/>
                  </a:schemeClr>
                </a:solidFill>
              </a:rPr>
              <a:t>employee passport enabling quick and easy movement between the Trusts</a:t>
            </a:r>
          </a:p>
          <a:p>
            <a:pPr>
              <a:spcAft>
                <a:spcPts val="800"/>
              </a:spcAft>
            </a:pPr>
            <a:r>
              <a:rPr lang="en-GB" dirty="0">
                <a:solidFill>
                  <a:schemeClr val="tx2">
                    <a:lumMod val="75000"/>
                  </a:schemeClr>
                </a:solidFill>
              </a:rPr>
              <a:t>joint recruitment campaigns</a:t>
            </a:r>
          </a:p>
          <a:p>
            <a:pPr>
              <a:spcAft>
                <a:spcPts val="800"/>
              </a:spcAft>
            </a:pPr>
            <a:r>
              <a:rPr lang="en-GB" dirty="0">
                <a:solidFill>
                  <a:schemeClr val="tx2">
                    <a:lumMod val="75000"/>
                  </a:schemeClr>
                </a:solidFill>
              </a:rPr>
              <a:t>funded post-graduate training opportunities</a:t>
            </a:r>
          </a:p>
        </p:txBody>
      </p:sp>
      <p:pic>
        <p:nvPicPr>
          <p:cNvPr id="95" name="Graphic 94" descr="Badge Tick with solid fill">
            <a:extLst>
              <a:ext uri="{FF2B5EF4-FFF2-40B4-BE49-F238E27FC236}">
                <a16:creationId xmlns:a16="http://schemas.microsoft.com/office/drawing/2014/main" id="{E7F133A3-22D1-433E-90AA-3604C6DBB2AB}"/>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5972289" y="5224697"/>
            <a:ext cx="270000" cy="270000"/>
          </a:xfrm>
          <a:prstGeom prst="rect">
            <a:avLst/>
          </a:prstGeom>
        </p:spPr>
      </p:pic>
      <p:pic>
        <p:nvPicPr>
          <p:cNvPr id="96" name="Graphic 95" descr="Badge Tick with solid fill">
            <a:extLst>
              <a:ext uri="{FF2B5EF4-FFF2-40B4-BE49-F238E27FC236}">
                <a16:creationId xmlns:a16="http://schemas.microsoft.com/office/drawing/2014/main" id="{152003FF-076C-4EFB-9918-96A0233583DF}"/>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5972289" y="5484056"/>
            <a:ext cx="270000" cy="270000"/>
          </a:xfrm>
          <a:prstGeom prst="rect">
            <a:avLst/>
          </a:prstGeom>
        </p:spPr>
      </p:pic>
      <p:pic>
        <p:nvPicPr>
          <p:cNvPr id="97" name="Graphic 96" descr="Badge Tick with solid fill">
            <a:extLst>
              <a:ext uri="{FF2B5EF4-FFF2-40B4-BE49-F238E27FC236}">
                <a16:creationId xmlns:a16="http://schemas.microsoft.com/office/drawing/2014/main" id="{4B48722E-60BC-42DB-A4C0-7C41D8617F80}"/>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5972289" y="5743415"/>
            <a:ext cx="270000" cy="270000"/>
          </a:xfrm>
          <a:prstGeom prst="rect">
            <a:avLst/>
          </a:prstGeom>
        </p:spPr>
      </p:pic>
      <p:pic>
        <p:nvPicPr>
          <p:cNvPr id="98" name="Graphic 97" descr="Badge Tick with solid fill">
            <a:extLst>
              <a:ext uri="{FF2B5EF4-FFF2-40B4-BE49-F238E27FC236}">
                <a16:creationId xmlns:a16="http://schemas.microsoft.com/office/drawing/2014/main" id="{AD53E7E7-B5C3-4D02-B112-B2D2233CCCD5}"/>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5972289" y="6262135"/>
            <a:ext cx="270000" cy="270000"/>
          </a:xfrm>
          <a:prstGeom prst="rect">
            <a:avLst/>
          </a:prstGeom>
        </p:spPr>
      </p:pic>
      <p:pic>
        <p:nvPicPr>
          <p:cNvPr id="101" name="Graphic 100" descr="Badge Tick with solid fill">
            <a:extLst>
              <a:ext uri="{FF2B5EF4-FFF2-40B4-BE49-F238E27FC236}">
                <a16:creationId xmlns:a16="http://schemas.microsoft.com/office/drawing/2014/main" id="{7D3ABE76-00DF-4389-A55A-11D6B7BA7857}"/>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5972289" y="6002774"/>
            <a:ext cx="270000" cy="270000"/>
          </a:xfrm>
          <a:prstGeom prst="rect">
            <a:avLst/>
          </a:prstGeom>
        </p:spPr>
      </p:pic>
      <p:grpSp>
        <p:nvGrpSpPr>
          <p:cNvPr id="12" name="Group 11">
            <a:extLst>
              <a:ext uri="{FF2B5EF4-FFF2-40B4-BE49-F238E27FC236}">
                <a16:creationId xmlns:a16="http://schemas.microsoft.com/office/drawing/2014/main" id="{682C9D46-51F0-4B0A-8034-1C508FF9FAFE}"/>
              </a:ext>
            </a:extLst>
          </p:cNvPr>
          <p:cNvGrpSpPr/>
          <p:nvPr/>
        </p:nvGrpSpPr>
        <p:grpSpPr>
          <a:xfrm>
            <a:off x="5841994" y="4240056"/>
            <a:ext cx="6082875" cy="338554"/>
            <a:chOff x="11934011" y="3383540"/>
            <a:chExt cx="6082875" cy="338554"/>
          </a:xfrm>
        </p:grpSpPr>
        <p:sp>
          <p:nvSpPr>
            <p:cNvPr id="77" name="TextBox 76">
              <a:extLst>
                <a:ext uri="{FF2B5EF4-FFF2-40B4-BE49-F238E27FC236}">
                  <a16:creationId xmlns:a16="http://schemas.microsoft.com/office/drawing/2014/main" id="{E6A5256E-2A04-4808-9828-79ED36FB391F}"/>
                </a:ext>
              </a:extLst>
            </p:cNvPr>
            <p:cNvSpPr txBox="1"/>
            <p:nvPr/>
          </p:nvSpPr>
          <p:spPr>
            <a:xfrm>
              <a:off x="11934011" y="3383540"/>
              <a:ext cx="6082875" cy="338554"/>
            </a:xfrm>
            <a:prstGeom prst="rect">
              <a:avLst/>
            </a:prstGeom>
            <a:solidFill>
              <a:schemeClr val="accent6">
                <a:lumMod val="75000"/>
              </a:schemeClr>
            </a:solidFill>
          </p:spPr>
          <p:txBody>
            <a:bodyPr wrap="square" lIns="324000">
              <a:spAutoFit/>
            </a:bodyPr>
            <a:lstStyle/>
            <a:p>
              <a:r>
                <a:rPr lang="en-GB" sz="800" i="1" dirty="0">
                  <a:solidFill>
                    <a:schemeClr val="bg1"/>
                  </a:solidFill>
                  <a:latin typeface="+mj-lt"/>
                  <a:cs typeface="Arial" panose="020B0604020202020204" pitchFamily="34" charset="0"/>
                </a:rPr>
                <a:t>The Nursing Development Programme has won the Nursing Times Workforce Award for Best Workplace for Learning and Development (over 1500 staff) in 2018 and was shortlisted for the Health Service Journal (HSJ) Awards – Workforce category in 2018.</a:t>
              </a:r>
            </a:p>
          </p:txBody>
        </p:sp>
        <p:pic>
          <p:nvPicPr>
            <p:cNvPr id="11" name="Graphic 10" descr="Ribbon with solid fill">
              <a:extLst>
                <a:ext uri="{FF2B5EF4-FFF2-40B4-BE49-F238E27FC236}">
                  <a16:creationId xmlns:a16="http://schemas.microsoft.com/office/drawing/2014/main" id="{B242BBD4-F47F-4CCB-BF94-8A5F440A75AF}"/>
                </a:ext>
              </a:extLst>
            </p:cNvPr>
            <p:cNvPicPr>
              <a:picLocks noChangeAspect="1"/>
            </p:cNvPicPr>
            <p:nvPr/>
          </p:nvPicPr>
          <p:blipFill>
            <a:blip r:embed="rId11">
              <a:extLst>
                <a:ext uri="{96DAC541-7B7A-43D3-8B79-37D633B846F1}">
                  <asvg:svgBlip xmlns:asvg="http://schemas.microsoft.com/office/drawing/2016/SVG/main" r:embed="rId12"/>
                </a:ext>
              </a:extLst>
            </a:blip>
            <a:stretch>
              <a:fillRect/>
            </a:stretch>
          </p:blipFill>
          <p:spPr>
            <a:xfrm>
              <a:off x="11943362" y="3417817"/>
              <a:ext cx="270000" cy="270000"/>
            </a:xfrm>
            <a:prstGeom prst="rect">
              <a:avLst/>
            </a:prstGeom>
          </p:spPr>
        </p:pic>
      </p:grpSp>
      <p:pic>
        <p:nvPicPr>
          <p:cNvPr id="15" name="Graphic 14" descr="Signpost with solid fill">
            <a:extLst>
              <a:ext uri="{FF2B5EF4-FFF2-40B4-BE49-F238E27FC236}">
                <a16:creationId xmlns:a16="http://schemas.microsoft.com/office/drawing/2014/main" id="{3F7625DF-1DF1-44B7-AF3A-FC6C5C90DB2B}"/>
              </a:ext>
            </a:extLst>
          </p:cNvPr>
          <p:cNvPicPr>
            <a:picLocks noChangeAspect="1"/>
          </p:cNvPicPr>
          <p:nvPr/>
        </p:nvPicPr>
        <p:blipFill>
          <a:blip r:embed="rId13">
            <a:extLst>
              <a:ext uri="{96DAC541-7B7A-43D3-8B79-37D633B846F1}">
                <asvg:svgBlip xmlns:asvg="http://schemas.microsoft.com/office/drawing/2016/SVG/main" r:embed="rId14"/>
              </a:ext>
            </a:extLst>
          </a:blip>
          <a:stretch>
            <a:fillRect/>
          </a:stretch>
        </p:blipFill>
        <p:spPr>
          <a:xfrm>
            <a:off x="529777" y="6016500"/>
            <a:ext cx="468000" cy="468000"/>
          </a:xfrm>
          <a:prstGeom prst="rect">
            <a:avLst/>
          </a:prstGeom>
        </p:spPr>
      </p:pic>
      <p:pic>
        <p:nvPicPr>
          <p:cNvPr id="17" name="Graphic 16" descr="Bullseye with solid fill">
            <a:extLst>
              <a:ext uri="{FF2B5EF4-FFF2-40B4-BE49-F238E27FC236}">
                <a16:creationId xmlns:a16="http://schemas.microsoft.com/office/drawing/2014/main" id="{E7D69B21-82E4-42C3-A79A-7ABB316DA120}"/>
              </a:ext>
            </a:extLst>
          </p:cNvPr>
          <p:cNvPicPr>
            <a:picLocks noChangeAspect="1"/>
          </p:cNvPicPr>
          <p:nvPr/>
        </p:nvPicPr>
        <p:blipFill>
          <a:blip r:embed="rId15">
            <a:extLst>
              <a:ext uri="{96DAC541-7B7A-43D3-8B79-37D633B846F1}">
                <asvg:svgBlip xmlns:asvg="http://schemas.microsoft.com/office/drawing/2016/SVG/main" r:embed="rId16"/>
              </a:ext>
            </a:extLst>
          </a:blip>
          <a:stretch>
            <a:fillRect/>
          </a:stretch>
        </p:blipFill>
        <p:spPr>
          <a:xfrm>
            <a:off x="529777" y="5527867"/>
            <a:ext cx="468000" cy="468000"/>
          </a:xfrm>
          <a:prstGeom prst="rect">
            <a:avLst/>
          </a:prstGeom>
        </p:spPr>
      </p:pic>
      <p:pic>
        <p:nvPicPr>
          <p:cNvPr id="19" name="Graphic 18" descr="Open hand with solid fill">
            <a:extLst>
              <a:ext uri="{FF2B5EF4-FFF2-40B4-BE49-F238E27FC236}">
                <a16:creationId xmlns:a16="http://schemas.microsoft.com/office/drawing/2014/main" id="{6C64FC67-948A-4EE9-883A-E02D5D3C5EDA}"/>
              </a:ext>
            </a:extLst>
          </p:cNvPr>
          <p:cNvPicPr>
            <a:picLocks noChangeAspect="1"/>
          </p:cNvPicPr>
          <p:nvPr/>
        </p:nvPicPr>
        <p:blipFill>
          <a:blip r:embed="rId17">
            <a:extLst>
              <a:ext uri="{96DAC541-7B7A-43D3-8B79-37D633B846F1}">
                <asvg:svgBlip xmlns:asvg="http://schemas.microsoft.com/office/drawing/2016/SVG/main" r:embed="rId18"/>
              </a:ext>
            </a:extLst>
          </a:blip>
          <a:stretch>
            <a:fillRect/>
          </a:stretch>
        </p:blipFill>
        <p:spPr>
          <a:xfrm>
            <a:off x="529777" y="5116144"/>
            <a:ext cx="468000" cy="468000"/>
          </a:xfrm>
          <a:prstGeom prst="rect">
            <a:avLst/>
          </a:prstGeom>
        </p:spPr>
      </p:pic>
      <p:sp>
        <p:nvSpPr>
          <p:cNvPr id="102" name="TextBox 101">
            <a:extLst>
              <a:ext uri="{FF2B5EF4-FFF2-40B4-BE49-F238E27FC236}">
                <a16:creationId xmlns:a16="http://schemas.microsoft.com/office/drawing/2014/main" id="{8BEE48C3-AF5D-4C39-BE43-E0D6C8CD52A7}"/>
              </a:ext>
            </a:extLst>
          </p:cNvPr>
          <p:cNvSpPr txBox="1"/>
          <p:nvPr/>
        </p:nvSpPr>
        <p:spPr>
          <a:xfrm>
            <a:off x="6838950" y="6630494"/>
            <a:ext cx="5353050" cy="246221"/>
          </a:xfrm>
          <a:prstGeom prst="rect">
            <a:avLst/>
          </a:prstGeom>
          <a:noFill/>
        </p:spPr>
        <p:txBody>
          <a:bodyPr wrap="square">
            <a:spAutoFit/>
          </a:bodyPr>
          <a:lstStyle/>
          <a:p>
            <a:r>
              <a:rPr lang="en-US" sz="1000" i="1" dirty="0"/>
              <a:t>Sources: This case study was originally prepared by the </a:t>
            </a:r>
            <a:r>
              <a:rPr lang="en-US" sz="1000" i="1" dirty="0">
                <a:hlinkClick r:id="rId19"/>
              </a:rPr>
              <a:t>Leading Change, Adding Value Team in 2019</a:t>
            </a:r>
            <a:endParaRPr lang="en-US" sz="1000" i="1" dirty="0"/>
          </a:p>
        </p:txBody>
      </p:sp>
      <p:sp>
        <p:nvSpPr>
          <p:cNvPr id="103" name="Rectangle 102">
            <a:extLst>
              <a:ext uri="{FF2B5EF4-FFF2-40B4-BE49-F238E27FC236}">
                <a16:creationId xmlns:a16="http://schemas.microsoft.com/office/drawing/2014/main" id="{3F09243B-A102-4906-B8E0-5DBAFBA1AA0B}"/>
              </a:ext>
            </a:extLst>
          </p:cNvPr>
          <p:cNvSpPr/>
          <p:nvPr/>
        </p:nvSpPr>
        <p:spPr>
          <a:xfrm>
            <a:off x="10917922" y="0"/>
            <a:ext cx="1274077" cy="335908"/>
          </a:xfrm>
          <a:prstGeom prst="rect">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rIns="72000" rtlCol="0" anchor="ctr"/>
          <a:lstStyle/>
          <a:p>
            <a:pPr algn="ctr"/>
            <a:r>
              <a:rPr lang="en-GB" sz="1400" dirty="0"/>
              <a:t>Case studies</a:t>
            </a:r>
          </a:p>
        </p:txBody>
      </p:sp>
      <p:sp>
        <p:nvSpPr>
          <p:cNvPr id="104" name="Flowchart: Connector 103">
            <a:extLst>
              <a:ext uri="{FF2B5EF4-FFF2-40B4-BE49-F238E27FC236}">
                <a16:creationId xmlns:a16="http://schemas.microsoft.com/office/drawing/2014/main" id="{75FFAEEA-78D1-45BF-8F41-2DCCE73402CF}"/>
              </a:ext>
            </a:extLst>
          </p:cNvPr>
          <p:cNvSpPr/>
          <p:nvPr/>
        </p:nvSpPr>
        <p:spPr>
          <a:xfrm>
            <a:off x="11022697" y="570427"/>
            <a:ext cx="664478" cy="639255"/>
          </a:xfrm>
          <a:prstGeom prst="flowChartConnector">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GB" sz="2400" b="1" dirty="0"/>
              <a:t>C7</a:t>
            </a:r>
          </a:p>
        </p:txBody>
      </p:sp>
    </p:spTree>
    <p:extLst>
      <p:ext uri="{BB962C8B-B14F-4D97-AF65-F5344CB8AC3E}">
        <p14:creationId xmlns:p14="http://schemas.microsoft.com/office/powerpoint/2010/main" val="2701048197"/>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2EBDA8C4-6422-4109-867C-929A389D9AEE}"/>
              </a:ext>
            </a:extLst>
          </p:cNvPr>
          <p:cNvSpPr>
            <a:spLocks noGrp="1"/>
          </p:cNvSpPr>
          <p:nvPr>
            <p:ph type="body" sz="quarter" idx="18"/>
          </p:nvPr>
        </p:nvSpPr>
        <p:spPr/>
        <p:txBody>
          <a:bodyPr/>
          <a:lstStyle/>
          <a:p>
            <a:r>
              <a:rPr lang="en-GB" dirty="0"/>
              <a:t>Appendix B</a:t>
            </a:r>
          </a:p>
        </p:txBody>
      </p:sp>
      <p:sp>
        <p:nvSpPr>
          <p:cNvPr id="3" name="Text Placeholder 4">
            <a:extLst>
              <a:ext uri="{FF2B5EF4-FFF2-40B4-BE49-F238E27FC236}">
                <a16:creationId xmlns:a16="http://schemas.microsoft.com/office/drawing/2014/main" id="{4525F100-14F6-436F-BB25-FC9F6BAAE97A}"/>
              </a:ext>
            </a:extLst>
          </p:cNvPr>
          <p:cNvSpPr txBox="1">
            <a:spLocks/>
          </p:cNvSpPr>
          <p:nvPr/>
        </p:nvSpPr>
        <p:spPr>
          <a:xfrm>
            <a:off x="337855" y="1173163"/>
            <a:ext cx="10580349" cy="744538"/>
          </a:xfrm>
          <a:prstGeom prst="rect">
            <a:avLst/>
          </a:prstGeom>
        </p:spPr>
        <p:txBody>
          <a:bodyPr vert="horz" lIns="91440" tIns="45720" rIns="91440" bIns="45720" rtlCol="0">
            <a:normAutofit/>
          </a:bodyPr>
          <a:lstStyle>
            <a:lvl1pPr marL="0" indent="0" algn="l" defTabSz="914400" rtl="0" eaLnBrk="1" latinLnBrk="0" hangingPunct="1">
              <a:lnSpc>
                <a:spcPct val="90000"/>
              </a:lnSpc>
              <a:spcBef>
                <a:spcPts val="0"/>
              </a:spcBef>
              <a:spcAft>
                <a:spcPts val="1200"/>
              </a:spcAft>
              <a:buFont typeface="Arial"/>
              <a:buNone/>
              <a:defRPr sz="2800" b="1" i="0" kern="1200">
                <a:solidFill>
                  <a:schemeClr val="bg1"/>
                </a:solidFill>
                <a:latin typeface="+mn-lt"/>
                <a:ea typeface="+mn-ea"/>
                <a:cs typeface="Poppins" pitchFamily="2" charset="77"/>
              </a:defRPr>
            </a:lvl1pPr>
            <a:lvl2pPr marL="4763" indent="0" algn="l" defTabSz="914400" rtl="0" eaLnBrk="1" latinLnBrk="0" hangingPunct="1">
              <a:lnSpc>
                <a:spcPct val="90000"/>
              </a:lnSpc>
              <a:spcBef>
                <a:spcPts val="500"/>
              </a:spcBef>
              <a:buFont typeface="Arial"/>
              <a:buNone/>
              <a:tabLst/>
              <a:defRPr sz="1400" b="0" i="0" kern="1200">
                <a:solidFill>
                  <a:schemeClr val="bg2"/>
                </a:solidFill>
                <a:latin typeface="Poppins" pitchFamily="2" charset="77"/>
                <a:ea typeface="+mn-ea"/>
                <a:cs typeface="Poppins" pitchFamily="2" charset="77"/>
              </a:defRPr>
            </a:lvl2pPr>
            <a:lvl3pPr marL="4763" indent="0" algn="l" defTabSz="914400" rtl="0" eaLnBrk="1" latinLnBrk="0" hangingPunct="1">
              <a:lnSpc>
                <a:spcPct val="90000"/>
              </a:lnSpc>
              <a:spcBef>
                <a:spcPts val="500"/>
              </a:spcBef>
              <a:buFont typeface="Arial"/>
              <a:buNone/>
              <a:tabLst/>
              <a:defRPr sz="1400" b="0" i="0" kern="1200">
                <a:solidFill>
                  <a:schemeClr val="tx1"/>
                </a:solidFill>
                <a:latin typeface="Poppins" pitchFamily="2" charset="77"/>
                <a:ea typeface="+mn-ea"/>
                <a:cs typeface="Poppins" pitchFamily="2" charset="77"/>
              </a:defRPr>
            </a:lvl3pPr>
            <a:lvl4pPr marL="4763" indent="0" algn="l" defTabSz="914400" rtl="0" eaLnBrk="1" latinLnBrk="0" hangingPunct="1">
              <a:lnSpc>
                <a:spcPct val="90000"/>
              </a:lnSpc>
              <a:spcBef>
                <a:spcPts val="500"/>
              </a:spcBef>
              <a:buFont typeface="Arial"/>
              <a:buNone/>
              <a:tabLst/>
              <a:defRPr sz="1400" b="0" i="0" kern="1200">
                <a:solidFill>
                  <a:schemeClr val="tx1"/>
                </a:solidFill>
                <a:latin typeface="Poppins" pitchFamily="2" charset="77"/>
                <a:ea typeface="+mn-ea"/>
                <a:cs typeface="Poppins" pitchFamily="2" charset="77"/>
              </a:defRPr>
            </a:lvl4pPr>
            <a:lvl5pPr marL="179388" indent="-174625" algn="l" defTabSz="914400" rtl="0" eaLnBrk="1" latinLnBrk="0" hangingPunct="1">
              <a:lnSpc>
                <a:spcPct val="90000"/>
              </a:lnSpc>
              <a:spcBef>
                <a:spcPts val="500"/>
              </a:spcBef>
              <a:buClr>
                <a:schemeClr val="accent4"/>
              </a:buClr>
              <a:buFont typeface="Arial" panose="020B0604020202020204" pitchFamily="34" charset="0"/>
              <a:buChar char="•"/>
              <a:tabLst/>
              <a:defRPr sz="1400" b="0" i="0" kern="1200">
                <a:solidFill>
                  <a:schemeClr val="tx1"/>
                </a:solidFill>
                <a:latin typeface="Poppins" pitchFamily="2" charset="77"/>
                <a:ea typeface="+mn-ea"/>
                <a:cs typeface="Poppins" pitchFamily="2" charset="77"/>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r>
              <a:rPr lang="en-GB" dirty="0"/>
              <a:t>Literature Review</a:t>
            </a:r>
          </a:p>
        </p:txBody>
      </p:sp>
    </p:spTree>
    <p:extLst>
      <p:ext uri="{BB962C8B-B14F-4D97-AF65-F5344CB8AC3E}">
        <p14:creationId xmlns:p14="http://schemas.microsoft.com/office/powerpoint/2010/main" val="1988648760"/>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86CCBE26-A41A-48AF-8642-12A120D2116C}"/>
              </a:ext>
            </a:extLst>
          </p:cNvPr>
          <p:cNvSpPr>
            <a:spLocks noGrp="1"/>
          </p:cNvSpPr>
          <p:nvPr>
            <p:ph type="body" sz="quarter" idx="18"/>
          </p:nvPr>
        </p:nvSpPr>
        <p:spPr/>
        <p:txBody>
          <a:bodyPr/>
          <a:lstStyle/>
          <a:p>
            <a:r>
              <a:rPr lang="en-GB" dirty="0"/>
              <a:t>Critical literature review</a:t>
            </a:r>
          </a:p>
        </p:txBody>
      </p:sp>
      <p:sp>
        <p:nvSpPr>
          <p:cNvPr id="5" name="Title 5">
            <a:extLst>
              <a:ext uri="{FF2B5EF4-FFF2-40B4-BE49-F238E27FC236}">
                <a16:creationId xmlns:a16="http://schemas.microsoft.com/office/drawing/2014/main" id="{E9DFC08B-020A-4427-9764-44AF15BF727B}"/>
              </a:ext>
            </a:extLst>
          </p:cNvPr>
          <p:cNvSpPr txBox="1">
            <a:spLocks/>
          </p:cNvSpPr>
          <p:nvPr/>
        </p:nvSpPr>
        <p:spPr>
          <a:xfrm>
            <a:off x="485417" y="2157698"/>
            <a:ext cx="8534400" cy="1470025"/>
          </a:xfrm>
          <a:prstGeom prst="rect">
            <a:avLst/>
          </a:prstGeom>
        </p:spPr>
        <p:txBody>
          <a:bodyPr>
            <a:noAutofit/>
          </a:bodyPr>
          <a:lstStyle>
            <a:lvl1pPr algn="l" defTabSz="914400" rtl="0" eaLnBrk="1" latinLnBrk="0" hangingPunct="1">
              <a:lnSpc>
                <a:spcPct val="80000"/>
              </a:lnSpc>
              <a:spcBef>
                <a:spcPct val="0"/>
              </a:spcBef>
              <a:buNone/>
              <a:defRPr sz="2400" b="1" i="0" kern="1200" cap="none" baseline="0">
                <a:solidFill>
                  <a:schemeClr val="tx1"/>
                </a:solidFill>
                <a:latin typeface="Calibri" panose="020F0502020204030204" pitchFamily="34" charset="0"/>
                <a:ea typeface="Calibri" panose="020F0502020204030204" pitchFamily="34" charset="0"/>
                <a:cs typeface="Calibri" panose="020F0502020204030204" pitchFamily="34" charset="0"/>
              </a:defRPr>
            </a:lvl1pPr>
          </a:lstStyle>
          <a:p>
            <a:pPr>
              <a:lnSpc>
                <a:spcPts val="5280"/>
              </a:lnSpc>
            </a:pPr>
            <a:r>
              <a:rPr lang="en-US" sz="4400" dirty="0">
                <a:latin typeface="+mj-lt"/>
                <a:cs typeface="Calibri Light"/>
              </a:rPr>
              <a:t>“If not now, when?”</a:t>
            </a:r>
            <a:br>
              <a:rPr lang="en-US" sz="4400" dirty="0">
                <a:latin typeface="+mj-lt"/>
                <a:cs typeface="Calibri Light"/>
              </a:rPr>
            </a:br>
            <a:r>
              <a:rPr lang="en-US" sz="2800" dirty="0">
                <a:latin typeface="+mj-lt"/>
                <a:cs typeface="Calibri Light"/>
              </a:rPr>
              <a:t>Integration in a post-pandemic London</a:t>
            </a:r>
            <a:endParaRPr lang="en-US" sz="4400" dirty="0">
              <a:latin typeface="+mj-lt"/>
              <a:cs typeface="Calibri Light"/>
            </a:endParaRPr>
          </a:p>
        </p:txBody>
      </p:sp>
      <p:sp>
        <p:nvSpPr>
          <p:cNvPr id="8" name="TextBox 7">
            <a:extLst>
              <a:ext uri="{FF2B5EF4-FFF2-40B4-BE49-F238E27FC236}">
                <a16:creationId xmlns:a16="http://schemas.microsoft.com/office/drawing/2014/main" id="{838103D5-2BAF-47FE-A524-28C51B9A5484}"/>
              </a:ext>
            </a:extLst>
          </p:cNvPr>
          <p:cNvSpPr txBox="1"/>
          <p:nvPr/>
        </p:nvSpPr>
        <p:spPr>
          <a:xfrm>
            <a:off x="4183722" y="4751168"/>
            <a:ext cx="7152872" cy="1477328"/>
          </a:xfrm>
          <a:prstGeom prst="rect">
            <a:avLst/>
          </a:prstGeom>
          <a:noFill/>
        </p:spPr>
        <p:txBody>
          <a:bodyPr wrap="square" lIns="91440" tIns="45720" rIns="91440" bIns="45720" anchor="t">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800" b="0" i="1" u="none" strike="noStrike" kern="1200" cap="none" spc="0" normalizeH="0" baseline="0" noProof="0" dirty="0">
                <a:ln>
                  <a:noFill/>
                </a:ln>
                <a:effectLst/>
                <a:uLnTx/>
                <a:uFillTx/>
                <a:latin typeface="Calibri"/>
                <a:ea typeface="+mn-ea"/>
                <a:cs typeface="+mn-cs"/>
              </a:rPr>
              <a:t>“Turn the COVID-19 pandemic experience in to a ‘transformative shock’ by integrating what we learn from the experience into future ways of working; and by building resilience for the future. This will be underpinned by important changes to our governance and leadership, which will include an enhanced and dedicated focus on inequalities and equity.”</a:t>
            </a:r>
          </a:p>
        </p:txBody>
      </p:sp>
      <p:sp>
        <p:nvSpPr>
          <p:cNvPr id="9" name="TextBox 8">
            <a:extLst>
              <a:ext uri="{FF2B5EF4-FFF2-40B4-BE49-F238E27FC236}">
                <a16:creationId xmlns:a16="http://schemas.microsoft.com/office/drawing/2014/main" id="{8FA57D59-D3AB-47DA-AEC3-1C57F886325C}"/>
              </a:ext>
            </a:extLst>
          </p:cNvPr>
          <p:cNvSpPr txBox="1"/>
          <p:nvPr/>
        </p:nvSpPr>
        <p:spPr>
          <a:xfrm>
            <a:off x="6162128" y="6235786"/>
            <a:ext cx="3397102" cy="261610"/>
          </a:xfrm>
          <a:prstGeom prst="rect">
            <a:avLst/>
          </a:prstGeom>
          <a:noFill/>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1050" b="0" i="1" u="none" strike="noStrike" kern="1200" cap="none" spc="0" normalizeH="0" baseline="0" noProof="0" dirty="0">
                <a:ln>
                  <a:noFill/>
                </a:ln>
                <a:effectLst/>
                <a:uLnTx/>
                <a:uFillTx/>
                <a:latin typeface="Calibri"/>
                <a:ea typeface="+mn-ea"/>
                <a:cs typeface="+mn-cs"/>
              </a:rPr>
              <a:t>Source: Our Healthier South East London Recovery Plan</a:t>
            </a:r>
          </a:p>
        </p:txBody>
      </p:sp>
    </p:spTree>
    <p:extLst>
      <p:ext uri="{BB962C8B-B14F-4D97-AF65-F5344CB8AC3E}">
        <p14:creationId xmlns:p14="http://schemas.microsoft.com/office/powerpoint/2010/main" val="2067624541"/>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86CCBE26-A41A-48AF-8642-12A120D2116C}"/>
              </a:ext>
            </a:extLst>
          </p:cNvPr>
          <p:cNvSpPr>
            <a:spLocks noGrp="1"/>
          </p:cNvSpPr>
          <p:nvPr>
            <p:ph type="body" sz="quarter" idx="18"/>
          </p:nvPr>
        </p:nvSpPr>
        <p:spPr/>
        <p:txBody>
          <a:bodyPr>
            <a:normAutofit/>
          </a:bodyPr>
          <a:lstStyle/>
          <a:p>
            <a:r>
              <a:rPr lang="en-GB" sz="2700" b="0" dirty="0"/>
              <a:t>Introduction</a:t>
            </a:r>
          </a:p>
        </p:txBody>
      </p:sp>
      <p:sp>
        <p:nvSpPr>
          <p:cNvPr id="6" name="Rectangle 5">
            <a:extLst>
              <a:ext uri="{FF2B5EF4-FFF2-40B4-BE49-F238E27FC236}">
                <a16:creationId xmlns:a16="http://schemas.microsoft.com/office/drawing/2014/main" id="{B92ADAA3-96CC-4AB2-9377-5CAEB730189B}"/>
              </a:ext>
            </a:extLst>
          </p:cNvPr>
          <p:cNvSpPr/>
          <p:nvPr/>
        </p:nvSpPr>
        <p:spPr>
          <a:xfrm>
            <a:off x="341168" y="1443605"/>
            <a:ext cx="10663023" cy="3617807"/>
          </a:xfrm>
          <a:prstGeom prst="rect">
            <a:avLst/>
          </a:prstGeom>
          <a:noFill/>
          <a:ln w="12700">
            <a:noFill/>
          </a:ln>
        </p:spPr>
        <p:style>
          <a:lnRef idx="2">
            <a:schemeClr val="dk1"/>
          </a:lnRef>
          <a:fillRef idx="1">
            <a:schemeClr val="lt1"/>
          </a:fillRef>
          <a:effectRef idx="0">
            <a:schemeClr val="dk1"/>
          </a:effectRef>
          <a:fontRef idx="minor">
            <a:schemeClr val="dk1"/>
          </a:fontRef>
        </p:style>
        <p:txBody>
          <a:bodyPr lIns="91440" tIns="45720" rIns="91440" bIns="45720" rtlCol="0" anchor="t"/>
          <a:lstStyle/>
          <a:p>
            <a:pPr marL="0" marR="0" lvl="0" indent="0" algn="just" defTabSz="457200" rtl="0" eaLnBrk="1" fontAlgn="auto" latinLnBrk="0" hangingPunct="1">
              <a:lnSpc>
                <a:spcPct val="114000"/>
              </a:lnSpc>
              <a:spcBef>
                <a:spcPts val="0"/>
              </a:spcBef>
              <a:spcAft>
                <a:spcPts val="800"/>
              </a:spcAft>
              <a:buClrTx/>
              <a:buSzTx/>
              <a:buFontTx/>
              <a:buNone/>
              <a:tabLst>
                <a:tab pos="457200" algn="l"/>
              </a:tabLst>
              <a:defRPr/>
            </a:pPr>
            <a:r>
              <a:rPr kumimoji="0" lang="en-GB" sz="16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This document provides a summary of documentation developed over the period 2017 – 2021 relating to the London Region and ambitions, achievements and experiences in the area of integration of health and social care.</a:t>
            </a:r>
          </a:p>
          <a:p>
            <a:pPr marL="0" marR="0" lvl="0" indent="0" algn="just" defTabSz="457200" rtl="0" eaLnBrk="1" fontAlgn="auto" latinLnBrk="0" hangingPunct="1">
              <a:lnSpc>
                <a:spcPct val="114000"/>
              </a:lnSpc>
              <a:spcBef>
                <a:spcPts val="0"/>
              </a:spcBef>
              <a:spcAft>
                <a:spcPts val="800"/>
              </a:spcAft>
              <a:buClrTx/>
              <a:buSzTx/>
              <a:buFontTx/>
              <a:buNone/>
              <a:tabLst>
                <a:tab pos="457200" algn="l"/>
              </a:tabLst>
              <a:defRPr/>
            </a:pPr>
            <a:r>
              <a:rPr kumimoji="0" lang="en-GB" sz="1600" b="0" i="0" u="none" strike="noStrike" kern="1200" cap="none" spc="0" normalizeH="0" baseline="0" noProof="0" dirty="0">
                <a:ln>
                  <a:noFill/>
                </a:ln>
                <a:solidFill>
                  <a:prstClr val="black"/>
                </a:solidFill>
                <a:effectLst/>
                <a:uLnTx/>
                <a:uFillTx/>
                <a:latin typeface="Calibri"/>
                <a:ea typeface="Calibri" panose="020F0502020204030204" pitchFamily="34" charset="0"/>
                <a:cs typeface="Times New Roman"/>
              </a:rPr>
              <a:t>The paper brings together national and regional publications as well as locally-produced documents that describe integration at a system (sub-regional) and place (borough) level.</a:t>
            </a:r>
          </a:p>
          <a:p>
            <a:pPr marL="0" marR="0" lvl="0" indent="0" algn="just" defTabSz="457200" rtl="0" eaLnBrk="1" fontAlgn="auto" latinLnBrk="0" hangingPunct="1">
              <a:lnSpc>
                <a:spcPct val="114000"/>
              </a:lnSpc>
              <a:spcBef>
                <a:spcPts val="0"/>
              </a:spcBef>
              <a:spcAft>
                <a:spcPts val="800"/>
              </a:spcAft>
              <a:buClrTx/>
              <a:buSzTx/>
              <a:buFontTx/>
              <a:buNone/>
              <a:tabLst>
                <a:tab pos="457200" algn="l"/>
              </a:tabLst>
              <a:defRPr/>
            </a:pPr>
            <a:r>
              <a:rPr kumimoji="0" lang="en-GB" sz="1600" b="0" i="0" u="none" strike="noStrike" kern="1200" cap="none" spc="0" normalizeH="0" baseline="0" noProof="0" dirty="0">
                <a:ln>
                  <a:noFill/>
                </a:ln>
                <a:solidFill>
                  <a:prstClr val="black"/>
                </a:solidFill>
                <a:effectLst/>
                <a:uLnTx/>
                <a:uFillTx/>
                <a:latin typeface="Calibri"/>
                <a:ea typeface="Calibri" panose="020F0502020204030204" pitchFamily="34" charset="0"/>
                <a:cs typeface="Times New Roman"/>
              </a:rPr>
              <a:t>The document is designed to enable, at a glance, identification of areas where there has been shared direction of travel, ambitions and experiences.  </a:t>
            </a:r>
            <a:r>
              <a:rPr kumimoji="0" lang="en-GB" sz="16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It is also designed to summarise some of the key challenges and barriers that have been identified  and threaten to impede further progress towards better co-ordinated, person and community-centred care, and care delivered in a way which addresses both new and pre-existing health inequalities.</a:t>
            </a:r>
          </a:p>
          <a:p>
            <a:pPr marL="0" marR="0" lvl="0" indent="0" algn="just" defTabSz="457200" rtl="0" eaLnBrk="1" fontAlgn="auto" latinLnBrk="0" hangingPunct="1">
              <a:lnSpc>
                <a:spcPct val="114000"/>
              </a:lnSpc>
              <a:spcBef>
                <a:spcPts val="0"/>
              </a:spcBef>
              <a:spcAft>
                <a:spcPts val="800"/>
              </a:spcAft>
              <a:buClrTx/>
              <a:buSzTx/>
              <a:buFontTx/>
              <a:buNone/>
              <a:tabLst>
                <a:tab pos="457200" algn="l"/>
              </a:tabLst>
              <a:defRPr/>
            </a:pPr>
            <a:r>
              <a:rPr kumimoji="0" lang="en-GB" sz="16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This review forms part of a wider programme to support those across the London region identify how best to develop and build practically upon the positive experiences of integration, both prior to and as part of the COVID-19 pandemic response.</a:t>
            </a:r>
          </a:p>
        </p:txBody>
      </p:sp>
    </p:spTree>
    <p:extLst>
      <p:ext uri="{BB962C8B-B14F-4D97-AF65-F5344CB8AC3E}">
        <p14:creationId xmlns:p14="http://schemas.microsoft.com/office/powerpoint/2010/main" val="886056294"/>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86CCBE26-A41A-48AF-8642-12A120D2116C}"/>
              </a:ext>
            </a:extLst>
          </p:cNvPr>
          <p:cNvSpPr>
            <a:spLocks noGrp="1"/>
          </p:cNvSpPr>
          <p:nvPr>
            <p:ph type="body" sz="quarter" idx="18"/>
          </p:nvPr>
        </p:nvSpPr>
        <p:spPr/>
        <p:txBody>
          <a:bodyPr>
            <a:normAutofit/>
          </a:bodyPr>
          <a:lstStyle/>
          <a:p>
            <a:r>
              <a:rPr lang="en-GB" sz="2700" b="0" dirty="0"/>
              <a:t>Key lines of enquiry</a:t>
            </a:r>
          </a:p>
        </p:txBody>
      </p:sp>
      <p:sp>
        <p:nvSpPr>
          <p:cNvPr id="4" name="TextBox 3">
            <a:extLst>
              <a:ext uri="{FF2B5EF4-FFF2-40B4-BE49-F238E27FC236}">
                <a16:creationId xmlns:a16="http://schemas.microsoft.com/office/drawing/2014/main" id="{5EAFE3D8-76C4-414F-ACD7-3BDC05A29320}"/>
              </a:ext>
            </a:extLst>
          </p:cNvPr>
          <p:cNvSpPr txBox="1"/>
          <p:nvPr/>
        </p:nvSpPr>
        <p:spPr>
          <a:xfrm>
            <a:off x="448113" y="1568913"/>
            <a:ext cx="5463585" cy="867667"/>
          </a:xfrm>
          <a:prstGeom prst="rect">
            <a:avLst/>
          </a:prstGeom>
          <a:solidFill>
            <a:schemeClr val="accent4">
              <a:lumMod val="50000"/>
              <a:lumOff val="50000"/>
              <a:alpha val="25098"/>
            </a:schemeClr>
          </a:solidFill>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180000" tIns="180000" rIns="180000" bIns="180000" numCol="1" spcCol="1270" anchor="ctr" anchorCtr="0">
            <a:noAutofit/>
          </a:bodyPr>
          <a:lstStyle/>
          <a:p>
            <a:pPr marL="0" marR="0" lvl="0" indent="0" algn="just" defTabSz="622300" rtl="0" eaLnBrk="1" fontAlgn="auto" latinLnBrk="0" hangingPunct="1">
              <a:lnSpc>
                <a:spcPct val="100000"/>
              </a:lnSpc>
              <a:spcBef>
                <a:spcPct val="0"/>
              </a:spcBef>
              <a:spcAft>
                <a:spcPts val="0"/>
              </a:spcAft>
              <a:buClrTx/>
              <a:buSzTx/>
              <a:buFontTx/>
              <a:buNone/>
              <a:tabLst/>
              <a:defRPr/>
            </a:pPr>
            <a:r>
              <a:rPr kumimoji="0" lang="en-GB" sz="1400" b="1" i="0" u="none" strike="noStrike" kern="1200" cap="none" spc="0" normalizeH="0" baseline="0" noProof="0" dirty="0">
                <a:ln>
                  <a:noFill/>
                </a:ln>
                <a:solidFill>
                  <a:srgbClr val="203864"/>
                </a:solidFill>
                <a:effectLst/>
                <a:uLnTx/>
                <a:uFillTx/>
                <a:latin typeface="Calibri" panose="020F0502020204030204" pitchFamily="34" charset="0"/>
                <a:ea typeface="+mn-ea"/>
                <a:cs typeface="Calibri" panose="020F0502020204030204" pitchFamily="34" charset="0"/>
              </a:rPr>
              <a:t>a. What are the specific things that systems and boroughs will do to address the challenges of long-standing inequalities </a:t>
            </a:r>
            <a:r>
              <a:rPr kumimoji="0" lang="en-GB" sz="1400" b="0" i="0" u="none" strike="noStrike" kern="1200" cap="none" spc="0" normalizeH="0" baseline="0" noProof="0" dirty="0">
                <a:ln>
                  <a:noFill/>
                </a:ln>
                <a:solidFill>
                  <a:srgbClr val="203864"/>
                </a:solidFill>
                <a:effectLst/>
                <a:uLnTx/>
                <a:uFillTx/>
                <a:latin typeface="Calibri" panose="020F0502020204030204" pitchFamily="34" charset="0"/>
                <a:ea typeface="+mn-ea"/>
                <a:cs typeface="Calibri" panose="020F0502020204030204" pitchFamily="34" charset="0"/>
              </a:rPr>
              <a:t>highlighted by the pandemic and new inequalities arising from it?</a:t>
            </a:r>
          </a:p>
        </p:txBody>
      </p:sp>
      <p:sp>
        <p:nvSpPr>
          <p:cNvPr id="5" name="TextBox 4">
            <a:extLst>
              <a:ext uri="{FF2B5EF4-FFF2-40B4-BE49-F238E27FC236}">
                <a16:creationId xmlns:a16="http://schemas.microsoft.com/office/drawing/2014/main" id="{D5C5325D-CE64-416E-8595-1AA555E01DA7}"/>
              </a:ext>
            </a:extLst>
          </p:cNvPr>
          <p:cNvSpPr txBox="1"/>
          <p:nvPr/>
        </p:nvSpPr>
        <p:spPr>
          <a:xfrm>
            <a:off x="448114" y="2492086"/>
            <a:ext cx="5463585" cy="1013468"/>
          </a:xfrm>
          <a:prstGeom prst="rect">
            <a:avLst/>
          </a:prstGeom>
          <a:solidFill>
            <a:schemeClr val="accent4">
              <a:lumMod val="50000"/>
              <a:lumOff val="50000"/>
              <a:alpha val="25098"/>
            </a:schemeClr>
          </a:solidFill>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180000" tIns="180000" rIns="180000" bIns="180000" numCol="1" spcCol="1270" anchor="ctr" anchorCtr="0">
            <a:noAutofit/>
          </a:bodyPr>
          <a:lstStyle/>
          <a:p>
            <a:pPr marL="0" marR="0" lvl="0" indent="0" algn="just" defTabSz="622300" rtl="0" eaLnBrk="1" fontAlgn="auto" latinLnBrk="0" hangingPunct="1">
              <a:lnSpc>
                <a:spcPct val="100000"/>
              </a:lnSpc>
              <a:spcBef>
                <a:spcPct val="0"/>
              </a:spcBef>
              <a:spcAft>
                <a:spcPts val="0"/>
              </a:spcAft>
              <a:buClrTx/>
              <a:buSzTx/>
              <a:buFontTx/>
              <a:buNone/>
              <a:tabLst/>
              <a:defRPr/>
            </a:pPr>
            <a:r>
              <a:rPr kumimoji="0" lang="en-GB" sz="1400" b="1" i="0" u="none" strike="noStrike" kern="1200" cap="none" spc="0" normalizeH="0" baseline="0" noProof="0" dirty="0">
                <a:ln>
                  <a:noFill/>
                </a:ln>
                <a:solidFill>
                  <a:srgbClr val="203864"/>
                </a:solidFill>
                <a:effectLst/>
                <a:uLnTx/>
                <a:uFillTx/>
                <a:latin typeface="Calibri" panose="020F0502020204030204" pitchFamily="34" charset="0"/>
                <a:ea typeface="+mn-ea"/>
                <a:cs typeface="Calibri" panose="020F0502020204030204" pitchFamily="34" charset="0"/>
              </a:rPr>
              <a:t>b. How are the experiences of social care in the pandemic, including residential and domiciliary care, </a:t>
            </a:r>
            <a:r>
              <a:rPr kumimoji="0" lang="en-GB" sz="1400" b="0" i="0" u="none" strike="noStrike" kern="1200" cap="none" spc="0" normalizeH="0" baseline="0" noProof="0" dirty="0">
                <a:ln>
                  <a:noFill/>
                </a:ln>
                <a:solidFill>
                  <a:srgbClr val="203864"/>
                </a:solidFill>
                <a:effectLst/>
                <a:uLnTx/>
                <a:uFillTx/>
                <a:latin typeface="Calibri" panose="020F0502020204030204" pitchFamily="34" charset="0"/>
                <a:ea typeface="+mn-ea"/>
                <a:cs typeface="Calibri" panose="020F0502020204030204" pitchFamily="34" charset="0"/>
              </a:rPr>
              <a:t>best reflected and addressed in future plans; linking in with the work of London ADASS?</a:t>
            </a:r>
          </a:p>
        </p:txBody>
      </p:sp>
      <p:sp>
        <p:nvSpPr>
          <p:cNvPr id="7" name="TextBox 6">
            <a:extLst>
              <a:ext uri="{FF2B5EF4-FFF2-40B4-BE49-F238E27FC236}">
                <a16:creationId xmlns:a16="http://schemas.microsoft.com/office/drawing/2014/main" id="{F1C9C181-5D5A-4CE9-B1E7-A2D286C935D9}"/>
              </a:ext>
            </a:extLst>
          </p:cNvPr>
          <p:cNvSpPr txBox="1"/>
          <p:nvPr/>
        </p:nvSpPr>
        <p:spPr>
          <a:xfrm>
            <a:off x="448113" y="3566876"/>
            <a:ext cx="5463585" cy="1184005"/>
          </a:xfrm>
          <a:prstGeom prst="rect">
            <a:avLst/>
          </a:prstGeom>
          <a:solidFill>
            <a:schemeClr val="accent4">
              <a:lumMod val="50000"/>
              <a:lumOff val="50000"/>
              <a:alpha val="25098"/>
            </a:schemeClr>
          </a:solidFill>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180000" tIns="180000" rIns="180000" bIns="180000" numCol="1" spcCol="1270" anchor="ctr" anchorCtr="0">
            <a:noAutofit/>
          </a:bodyPr>
          <a:lstStyle/>
          <a:p>
            <a:pPr marL="0" marR="0" lvl="0" indent="0" algn="just" defTabSz="622300" rtl="0" eaLnBrk="1" fontAlgn="auto" latinLnBrk="0" hangingPunct="1">
              <a:lnSpc>
                <a:spcPct val="100000"/>
              </a:lnSpc>
              <a:spcBef>
                <a:spcPct val="0"/>
              </a:spcBef>
              <a:spcAft>
                <a:spcPts val="0"/>
              </a:spcAft>
              <a:buClrTx/>
              <a:buSzTx/>
              <a:buFontTx/>
              <a:buNone/>
              <a:tabLst/>
              <a:defRPr/>
            </a:pPr>
            <a:r>
              <a:rPr kumimoji="0" lang="en-GB" sz="1400" b="1" i="0" u="none" strike="noStrike" kern="1200" cap="none" spc="0" normalizeH="0" baseline="0" noProof="0" dirty="0">
                <a:ln>
                  <a:noFill/>
                </a:ln>
                <a:solidFill>
                  <a:srgbClr val="203864"/>
                </a:solidFill>
                <a:effectLst/>
                <a:uLnTx/>
                <a:uFillTx/>
                <a:latin typeface="Calibri" panose="020F0502020204030204" pitchFamily="34" charset="0"/>
                <a:ea typeface="+mn-ea"/>
                <a:cs typeface="Calibri" panose="020F0502020204030204" pitchFamily="34" charset="0"/>
              </a:rPr>
              <a:t>c. How will we manage the transition from pandemic response to a renewed focus on improving population health and wellbeing</a:t>
            </a:r>
            <a:r>
              <a:rPr kumimoji="0" lang="en-GB" sz="1400" b="0" i="0" u="none" strike="noStrike" kern="1200" cap="none" spc="0" normalizeH="0" baseline="0" noProof="0" dirty="0">
                <a:ln>
                  <a:noFill/>
                </a:ln>
                <a:solidFill>
                  <a:srgbClr val="203864"/>
                </a:solidFill>
                <a:effectLst/>
                <a:uLnTx/>
                <a:uFillTx/>
                <a:latin typeface="Calibri" panose="020F0502020204030204" pitchFamily="34" charset="0"/>
                <a:ea typeface="+mn-ea"/>
                <a:cs typeface="Calibri" panose="020F0502020204030204" pitchFamily="34" charset="0"/>
              </a:rPr>
              <a:t>, including translating lessons-learnt into forward-facing and replicable  strategies for improvement?</a:t>
            </a:r>
          </a:p>
        </p:txBody>
      </p:sp>
      <p:sp>
        <p:nvSpPr>
          <p:cNvPr id="8" name="TextBox 7">
            <a:extLst>
              <a:ext uri="{FF2B5EF4-FFF2-40B4-BE49-F238E27FC236}">
                <a16:creationId xmlns:a16="http://schemas.microsoft.com/office/drawing/2014/main" id="{6B13AFF4-7D02-4736-B012-4C42ADF47BEE}"/>
              </a:ext>
            </a:extLst>
          </p:cNvPr>
          <p:cNvSpPr txBox="1"/>
          <p:nvPr/>
        </p:nvSpPr>
        <p:spPr>
          <a:xfrm>
            <a:off x="5986127" y="2492086"/>
            <a:ext cx="5877742" cy="1013468"/>
          </a:xfrm>
          <a:prstGeom prst="rect">
            <a:avLst/>
          </a:prstGeom>
          <a:solidFill>
            <a:schemeClr val="accent4">
              <a:lumMod val="50000"/>
              <a:lumOff val="50000"/>
              <a:alpha val="25098"/>
            </a:schemeClr>
          </a:solidFill>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180000" tIns="180000" rIns="180000" bIns="180000" numCol="1" spcCol="1270" anchor="ctr" anchorCtr="0">
            <a:noAutofit/>
          </a:bodyPr>
          <a:lstStyle/>
          <a:p>
            <a:pPr marL="0" marR="0" lvl="0" indent="0" algn="just" defTabSz="622300" rtl="0" eaLnBrk="1" fontAlgn="auto" latinLnBrk="0" hangingPunct="1">
              <a:lnSpc>
                <a:spcPct val="100000"/>
              </a:lnSpc>
              <a:spcBef>
                <a:spcPct val="0"/>
              </a:spcBef>
              <a:spcAft>
                <a:spcPts val="0"/>
              </a:spcAft>
              <a:buClrTx/>
              <a:buSzTx/>
              <a:buFontTx/>
              <a:buNone/>
              <a:tabLst/>
              <a:defRPr/>
            </a:pPr>
            <a:r>
              <a:rPr kumimoji="0" lang="en-GB" sz="1400" b="1" i="0" u="none" strike="noStrike" kern="1200" cap="none" spc="0" normalizeH="0" baseline="0" noProof="0" dirty="0">
                <a:ln>
                  <a:noFill/>
                </a:ln>
                <a:solidFill>
                  <a:srgbClr val="203864"/>
                </a:solidFill>
                <a:effectLst/>
                <a:uLnTx/>
                <a:uFillTx/>
                <a:latin typeface="Calibri" panose="020F0502020204030204" pitchFamily="34" charset="0"/>
                <a:ea typeface="+mn-ea"/>
                <a:cs typeface="Calibri" panose="020F0502020204030204" pitchFamily="34" charset="0"/>
              </a:rPr>
              <a:t>f. What are the decision-making and participatory structures </a:t>
            </a:r>
            <a:r>
              <a:rPr kumimoji="0" lang="en-GB" sz="1400" b="0" i="0" u="none" strike="noStrike" kern="1200" cap="none" spc="0" normalizeH="0" baseline="0" noProof="0" dirty="0">
                <a:ln>
                  <a:noFill/>
                </a:ln>
                <a:solidFill>
                  <a:srgbClr val="203864"/>
                </a:solidFill>
                <a:effectLst/>
                <a:uLnTx/>
                <a:uFillTx/>
                <a:latin typeface="Calibri" panose="020F0502020204030204" pitchFamily="34" charset="0"/>
                <a:ea typeface="+mn-ea"/>
                <a:cs typeface="Calibri" panose="020F0502020204030204" pitchFamily="34" charset="0"/>
              </a:rPr>
              <a:t>that are required at a system and place level to support the above?</a:t>
            </a:r>
          </a:p>
        </p:txBody>
      </p:sp>
      <p:sp>
        <p:nvSpPr>
          <p:cNvPr id="9" name="TextBox 8">
            <a:extLst>
              <a:ext uri="{FF2B5EF4-FFF2-40B4-BE49-F238E27FC236}">
                <a16:creationId xmlns:a16="http://schemas.microsoft.com/office/drawing/2014/main" id="{42797F84-1567-4537-A65E-196C4896BC6B}"/>
              </a:ext>
            </a:extLst>
          </p:cNvPr>
          <p:cNvSpPr txBox="1"/>
          <p:nvPr/>
        </p:nvSpPr>
        <p:spPr>
          <a:xfrm>
            <a:off x="448114" y="4812203"/>
            <a:ext cx="5463584" cy="1058962"/>
          </a:xfrm>
          <a:prstGeom prst="rect">
            <a:avLst/>
          </a:prstGeom>
          <a:solidFill>
            <a:schemeClr val="accent4">
              <a:lumMod val="50000"/>
              <a:lumOff val="50000"/>
              <a:alpha val="25098"/>
            </a:schemeClr>
          </a:solidFill>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180000" tIns="180000" rIns="180000" bIns="180000" numCol="1" spcCol="1270" anchor="ctr" anchorCtr="0">
            <a:noAutofit/>
          </a:bodyPr>
          <a:lstStyle/>
          <a:p>
            <a:pPr marL="0" marR="0" lvl="0" indent="0" algn="just" defTabSz="622300" rtl="0" eaLnBrk="1" fontAlgn="auto" latinLnBrk="0" hangingPunct="1">
              <a:lnSpc>
                <a:spcPct val="100000"/>
              </a:lnSpc>
              <a:spcBef>
                <a:spcPct val="0"/>
              </a:spcBef>
              <a:spcAft>
                <a:spcPts val="0"/>
              </a:spcAft>
              <a:buClrTx/>
              <a:buSzTx/>
              <a:buFontTx/>
              <a:buNone/>
              <a:tabLst/>
              <a:defRPr/>
            </a:pPr>
            <a:r>
              <a:rPr kumimoji="0" lang="en-GB" sz="1400" b="1" i="0" u="none" strike="noStrike" kern="1200" cap="none" spc="0" normalizeH="0" baseline="0" noProof="0" dirty="0">
                <a:ln>
                  <a:noFill/>
                </a:ln>
                <a:solidFill>
                  <a:srgbClr val="203864"/>
                </a:solidFill>
                <a:effectLst/>
                <a:uLnTx/>
                <a:uFillTx/>
                <a:latin typeface="Calibri" panose="020F0502020204030204" pitchFamily="34" charset="0"/>
                <a:ea typeface="+mn-ea"/>
                <a:cs typeface="Calibri" panose="020F0502020204030204" pitchFamily="34" charset="0"/>
              </a:rPr>
              <a:t>d. What can we learn from the experience of the pandemic, regional and local responses in relation to the priorities of the London Vision</a:t>
            </a:r>
            <a:r>
              <a:rPr kumimoji="0" lang="en-GB" sz="1400" b="0" i="0" u="none" strike="noStrike" kern="1200" cap="none" spc="0" normalizeH="0" baseline="0" noProof="0" dirty="0">
                <a:ln>
                  <a:noFill/>
                </a:ln>
                <a:solidFill>
                  <a:srgbClr val="203864"/>
                </a:solidFill>
                <a:effectLst/>
                <a:uLnTx/>
                <a:uFillTx/>
                <a:latin typeface="Calibri" panose="020F0502020204030204" pitchFamily="34" charset="0"/>
                <a:ea typeface="+mn-ea"/>
                <a:cs typeface="Calibri" panose="020F0502020204030204" pitchFamily="34" charset="0"/>
              </a:rPr>
              <a:t>, including for the health and wellbeing of young Londoners, homeless people and those approaching the end of their lives?</a:t>
            </a:r>
          </a:p>
        </p:txBody>
      </p:sp>
      <p:sp>
        <p:nvSpPr>
          <p:cNvPr id="10" name="TextBox 9">
            <a:extLst>
              <a:ext uri="{FF2B5EF4-FFF2-40B4-BE49-F238E27FC236}">
                <a16:creationId xmlns:a16="http://schemas.microsoft.com/office/drawing/2014/main" id="{A88C9144-8B1E-44DC-AAEE-C520925ECC25}"/>
              </a:ext>
            </a:extLst>
          </p:cNvPr>
          <p:cNvSpPr txBox="1"/>
          <p:nvPr/>
        </p:nvSpPr>
        <p:spPr>
          <a:xfrm>
            <a:off x="5986127" y="1568913"/>
            <a:ext cx="5877742" cy="863836"/>
          </a:xfrm>
          <a:prstGeom prst="rect">
            <a:avLst/>
          </a:prstGeom>
          <a:solidFill>
            <a:schemeClr val="accent4">
              <a:lumMod val="50000"/>
              <a:lumOff val="50000"/>
              <a:alpha val="25098"/>
            </a:schemeClr>
          </a:solidFill>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180000" tIns="180000" rIns="180000" bIns="180000" numCol="1" spcCol="1270" anchor="ctr" anchorCtr="0">
            <a:noAutofit/>
          </a:bodyPr>
          <a:lstStyle/>
          <a:p>
            <a:pPr marL="0" marR="0" lvl="0" indent="0" algn="just" defTabSz="622300" rtl="0" eaLnBrk="1" fontAlgn="auto" latinLnBrk="0" hangingPunct="1">
              <a:lnSpc>
                <a:spcPct val="100000"/>
              </a:lnSpc>
              <a:spcBef>
                <a:spcPct val="0"/>
              </a:spcBef>
              <a:spcAft>
                <a:spcPts val="0"/>
              </a:spcAft>
              <a:buClrTx/>
              <a:buSzTx/>
              <a:buFontTx/>
              <a:buNone/>
              <a:tabLst/>
              <a:defRPr/>
            </a:pPr>
            <a:r>
              <a:rPr kumimoji="0" lang="en-GB" sz="1400" b="1" i="0" u="none" strike="noStrike" kern="1200" cap="none" spc="0" normalizeH="0" baseline="0" noProof="0" dirty="0">
                <a:ln>
                  <a:noFill/>
                </a:ln>
                <a:solidFill>
                  <a:srgbClr val="203864"/>
                </a:solidFill>
                <a:effectLst/>
                <a:uLnTx/>
                <a:uFillTx/>
                <a:latin typeface="Calibri" panose="020F0502020204030204" pitchFamily="34" charset="0"/>
                <a:ea typeface="+mn-ea"/>
                <a:cs typeface="Calibri" panose="020F0502020204030204" pitchFamily="34" charset="0"/>
              </a:rPr>
              <a:t>e. What are the individual and shared enablers required to support and to sustain </a:t>
            </a:r>
            <a:r>
              <a:rPr kumimoji="0" lang="en-GB" sz="1400" b="0" i="0" u="none" strike="noStrike" kern="1200" cap="none" spc="0" normalizeH="0" baseline="0" noProof="0" dirty="0">
                <a:ln>
                  <a:noFill/>
                </a:ln>
                <a:solidFill>
                  <a:srgbClr val="203864"/>
                </a:solidFill>
                <a:effectLst/>
                <a:uLnTx/>
                <a:uFillTx/>
                <a:latin typeface="Calibri" panose="020F0502020204030204" pitchFamily="34" charset="0"/>
                <a:ea typeface="+mn-ea"/>
                <a:cs typeface="Calibri" panose="020F0502020204030204" pitchFamily="34" charset="0"/>
              </a:rPr>
              <a:t>the continuation of progress and the restoration of services which are vital to Londoners’ health and wellbeing, post-Covid?</a:t>
            </a:r>
          </a:p>
        </p:txBody>
      </p:sp>
      <p:sp>
        <p:nvSpPr>
          <p:cNvPr id="11" name="TextBox 10">
            <a:extLst>
              <a:ext uri="{FF2B5EF4-FFF2-40B4-BE49-F238E27FC236}">
                <a16:creationId xmlns:a16="http://schemas.microsoft.com/office/drawing/2014/main" id="{3E74E6B2-1BC4-4DDB-A500-065F410FBD24}"/>
              </a:ext>
            </a:extLst>
          </p:cNvPr>
          <p:cNvSpPr txBox="1"/>
          <p:nvPr/>
        </p:nvSpPr>
        <p:spPr>
          <a:xfrm>
            <a:off x="5986127" y="3568288"/>
            <a:ext cx="5877743" cy="1182593"/>
          </a:xfrm>
          <a:prstGeom prst="rect">
            <a:avLst/>
          </a:prstGeom>
          <a:solidFill>
            <a:schemeClr val="accent4">
              <a:lumMod val="50000"/>
              <a:lumOff val="50000"/>
              <a:alpha val="25098"/>
            </a:schemeClr>
          </a:solidFill>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180000" tIns="180000" rIns="180000" bIns="180000" numCol="1" spcCol="1270" anchor="ctr" anchorCtr="0">
            <a:noAutofit/>
          </a:bodyPr>
          <a:lstStyle/>
          <a:p>
            <a:pPr marL="0" marR="0" lvl="0" indent="0" algn="just" defTabSz="622300" rtl="0" eaLnBrk="1" fontAlgn="auto" latinLnBrk="0" hangingPunct="1">
              <a:lnSpc>
                <a:spcPct val="100000"/>
              </a:lnSpc>
              <a:spcBef>
                <a:spcPct val="0"/>
              </a:spcBef>
              <a:spcAft>
                <a:spcPts val="0"/>
              </a:spcAft>
              <a:buClrTx/>
              <a:buSzTx/>
              <a:buFontTx/>
              <a:buNone/>
              <a:tabLst/>
              <a:defRPr/>
            </a:pPr>
            <a:r>
              <a:rPr kumimoji="0" lang="en-GB" sz="1400" b="1" i="0" u="none" strike="noStrike" kern="1200" cap="none" spc="0" normalizeH="0" baseline="0" noProof="0" dirty="0">
                <a:ln>
                  <a:noFill/>
                </a:ln>
                <a:solidFill>
                  <a:srgbClr val="203864"/>
                </a:solidFill>
                <a:effectLst/>
                <a:uLnTx/>
                <a:uFillTx/>
                <a:latin typeface="Calibri" panose="020F0502020204030204" pitchFamily="34" charset="0"/>
                <a:ea typeface="+mn-ea"/>
                <a:cs typeface="Calibri" panose="020F0502020204030204" pitchFamily="34" charset="0"/>
              </a:rPr>
              <a:t>g. In the context of ongoing funding challenges across all parts of London’s public and voluntary and community sector, how do we optimise “allocative value”, </a:t>
            </a:r>
            <a:r>
              <a:rPr kumimoji="0" lang="en-GB" sz="1400" b="0" i="0" u="none" strike="noStrike" kern="1200" cap="none" spc="0" normalizeH="0" baseline="0" noProof="0" dirty="0">
                <a:ln>
                  <a:noFill/>
                </a:ln>
                <a:solidFill>
                  <a:srgbClr val="203864"/>
                </a:solidFill>
                <a:effectLst/>
                <a:uLnTx/>
                <a:uFillTx/>
                <a:latin typeface="Calibri" panose="020F0502020204030204" pitchFamily="34" charset="0"/>
                <a:ea typeface="+mn-ea"/>
                <a:cs typeface="Calibri" panose="020F0502020204030204" pitchFamily="34" charset="0"/>
              </a:rPr>
              <a:t>applying London’s assets where they are needed most and  will have the greatest impact?</a:t>
            </a:r>
          </a:p>
        </p:txBody>
      </p:sp>
    </p:spTree>
    <p:extLst>
      <p:ext uri="{BB962C8B-B14F-4D97-AF65-F5344CB8AC3E}">
        <p14:creationId xmlns:p14="http://schemas.microsoft.com/office/powerpoint/2010/main" val="1201134760"/>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86CCBE26-A41A-48AF-8642-12A120D2116C}"/>
              </a:ext>
            </a:extLst>
          </p:cNvPr>
          <p:cNvSpPr>
            <a:spLocks noGrp="1"/>
          </p:cNvSpPr>
          <p:nvPr>
            <p:ph type="body" sz="quarter" idx="18"/>
          </p:nvPr>
        </p:nvSpPr>
        <p:spPr/>
        <p:txBody>
          <a:bodyPr>
            <a:normAutofit/>
          </a:bodyPr>
          <a:lstStyle/>
          <a:p>
            <a:r>
              <a:rPr lang="en-GB" sz="2700" b="0" dirty="0"/>
              <a:t>Sources (1/4)</a:t>
            </a:r>
          </a:p>
        </p:txBody>
      </p:sp>
      <p:graphicFrame>
        <p:nvGraphicFramePr>
          <p:cNvPr id="12" name="Content Placeholder 9">
            <a:extLst>
              <a:ext uri="{FF2B5EF4-FFF2-40B4-BE49-F238E27FC236}">
                <a16:creationId xmlns:a16="http://schemas.microsoft.com/office/drawing/2014/main" id="{FB33AE9A-5E06-4F4A-A6A3-A7A2350B7B9D}"/>
              </a:ext>
            </a:extLst>
          </p:cNvPr>
          <p:cNvGraphicFramePr>
            <a:graphicFrameLocks/>
          </p:cNvGraphicFramePr>
          <p:nvPr>
            <p:extLst>
              <p:ext uri="{D42A27DB-BD31-4B8C-83A1-F6EECF244321}">
                <p14:modId xmlns:p14="http://schemas.microsoft.com/office/powerpoint/2010/main" val="651606621"/>
              </p:ext>
            </p:extLst>
          </p:nvPr>
        </p:nvGraphicFramePr>
        <p:xfrm>
          <a:off x="95046" y="1333270"/>
          <a:ext cx="11982025" cy="5125645"/>
        </p:xfrm>
        <a:graphic>
          <a:graphicData uri="http://schemas.openxmlformats.org/drawingml/2006/table">
            <a:tbl>
              <a:tblPr>
                <a:tableStyleId>{ED083AE6-46FA-4A59-8FB0-9F97EB10719F}</a:tableStyleId>
              </a:tblPr>
              <a:tblGrid>
                <a:gridCol w="460712">
                  <a:extLst>
                    <a:ext uri="{9D8B030D-6E8A-4147-A177-3AD203B41FA5}">
                      <a16:colId xmlns:a16="http://schemas.microsoft.com/office/drawing/2014/main" val="351308261"/>
                    </a:ext>
                  </a:extLst>
                </a:gridCol>
                <a:gridCol w="2475215">
                  <a:extLst>
                    <a:ext uri="{9D8B030D-6E8A-4147-A177-3AD203B41FA5}">
                      <a16:colId xmlns:a16="http://schemas.microsoft.com/office/drawing/2014/main" val="105917338"/>
                    </a:ext>
                  </a:extLst>
                </a:gridCol>
                <a:gridCol w="1754372">
                  <a:extLst>
                    <a:ext uri="{9D8B030D-6E8A-4147-A177-3AD203B41FA5}">
                      <a16:colId xmlns:a16="http://schemas.microsoft.com/office/drawing/2014/main" val="2577948261"/>
                    </a:ext>
                  </a:extLst>
                </a:gridCol>
                <a:gridCol w="1148316">
                  <a:extLst>
                    <a:ext uri="{9D8B030D-6E8A-4147-A177-3AD203B41FA5}">
                      <a16:colId xmlns:a16="http://schemas.microsoft.com/office/drawing/2014/main" val="1686952891"/>
                    </a:ext>
                  </a:extLst>
                </a:gridCol>
                <a:gridCol w="701749">
                  <a:extLst>
                    <a:ext uri="{9D8B030D-6E8A-4147-A177-3AD203B41FA5}">
                      <a16:colId xmlns:a16="http://schemas.microsoft.com/office/drawing/2014/main" val="2635361877"/>
                    </a:ext>
                  </a:extLst>
                </a:gridCol>
                <a:gridCol w="5441661">
                  <a:extLst>
                    <a:ext uri="{9D8B030D-6E8A-4147-A177-3AD203B41FA5}">
                      <a16:colId xmlns:a16="http://schemas.microsoft.com/office/drawing/2014/main" val="1371721629"/>
                    </a:ext>
                  </a:extLst>
                </a:gridCol>
              </a:tblGrid>
              <a:tr h="203174">
                <a:tc>
                  <a:txBody>
                    <a:bodyPr/>
                    <a:lstStyle/>
                    <a:p>
                      <a:pPr lvl="0" algn="ctr">
                        <a:buNone/>
                      </a:pPr>
                      <a:r>
                        <a:rPr lang="en-GB" sz="1000" u="none" strike="noStrike" dirty="0">
                          <a:solidFill>
                            <a:schemeClr val="bg1"/>
                          </a:solidFill>
                          <a:effectLst/>
                          <a:latin typeface="+mj-lt"/>
                        </a:rPr>
                        <a:t>#</a:t>
                      </a:r>
                    </a:p>
                  </a:txBody>
                  <a:tcPr marL="45720" marR="45720" anchor="ctr">
                    <a:solidFill>
                      <a:srgbClr val="8064A2"/>
                    </a:solidFill>
                  </a:tcPr>
                </a:tc>
                <a:tc>
                  <a:txBody>
                    <a:bodyPr/>
                    <a:lstStyle/>
                    <a:p>
                      <a:pPr algn="l" fontAlgn="t"/>
                      <a:r>
                        <a:rPr lang="en-GB" sz="1000" u="none" strike="noStrike" dirty="0">
                          <a:solidFill>
                            <a:schemeClr val="bg1"/>
                          </a:solidFill>
                          <a:effectLst/>
                          <a:latin typeface="+mj-lt"/>
                        </a:rPr>
                        <a:t>Document title</a:t>
                      </a:r>
                      <a:endParaRPr lang="en-GB" sz="1000" b="0" i="0" u="none" strike="noStrike" dirty="0">
                        <a:solidFill>
                          <a:schemeClr val="bg1"/>
                        </a:solidFill>
                        <a:effectLst/>
                        <a:latin typeface="+mj-lt"/>
                      </a:endParaRPr>
                    </a:p>
                  </a:txBody>
                  <a:tcPr marL="45720" marR="45720" anchor="ctr">
                    <a:solidFill>
                      <a:srgbClr val="8064A2"/>
                    </a:solidFill>
                  </a:tcPr>
                </a:tc>
                <a:tc>
                  <a:txBody>
                    <a:bodyPr/>
                    <a:lstStyle/>
                    <a:p>
                      <a:pPr algn="l" fontAlgn="t"/>
                      <a:r>
                        <a:rPr lang="en-GB" sz="1000" u="none" strike="noStrike" dirty="0">
                          <a:solidFill>
                            <a:schemeClr val="bg1"/>
                          </a:solidFill>
                          <a:effectLst/>
                          <a:latin typeface="+mj-lt"/>
                        </a:rPr>
                        <a:t>Author(s)</a:t>
                      </a:r>
                      <a:endParaRPr lang="en-GB" sz="1000" b="0" i="0" u="none" strike="noStrike" dirty="0">
                        <a:solidFill>
                          <a:schemeClr val="bg1"/>
                        </a:solidFill>
                        <a:effectLst/>
                        <a:latin typeface="+mj-lt"/>
                      </a:endParaRPr>
                    </a:p>
                  </a:txBody>
                  <a:tcPr marL="45720" marR="45720" anchor="ctr">
                    <a:solidFill>
                      <a:srgbClr val="8064A2"/>
                    </a:solidFill>
                  </a:tcPr>
                </a:tc>
                <a:tc>
                  <a:txBody>
                    <a:bodyPr/>
                    <a:lstStyle/>
                    <a:p>
                      <a:pPr algn="l" fontAlgn="t"/>
                      <a:r>
                        <a:rPr lang="en-GB" sz="1000" u="none" strike="noStrike" dirty="0">
                          <a:solidFill>
                            <a:schemeClr val="bg1"/>
                          </a:solidFill>
                          <a:effectLst/>
                          <a:latin typeface="+mj-lt"/>
                        </a:rPr>
                        <a:t>Publication year</a:t>
                      </a:r>
                      <a:endParaRPr lang="en-GB" sz="1000" b="0" i="0" u="none" strike="noStrike" dirty="0">
                        <a:solidFill>
                          <a:schemeClr val="bg1"/>
                        </a:solidFill>
                        <a:effectLst/>
                        <a:latin typeface="+mj-lt"/>
                      </a:endParaRPr>
                    </a:p>
                  </a:txBody>
                  <a:tcPr marL="45720" marR="45720" anchor="ctr">
                    <a:solidFill>
                      <a:srgbClr val="8064A2"/>
                    </a:solidFill>
                  </a:tcPr>
                </a:tc>
                <a:tc>
                  <a:txBody>
                    <a:bodyPr/>
                    <a:lstStyle/>
                    <a:p>
                      <a:pPr algn="l" fontAlgn="t"/>
                      <a:r>
                        <a:rPr lang="en-US" sz="1000" u="none" strike="noStrike" dirty="0">
                          <a:solidFill>
                            <a:schemeClr val="bg1"/>
                          </a:solidFill>
                          <a:effectLst/>
                          <a:latin typeface="+mj-lt"/>
                        </a:rPr>
                        <a:t>Geography</a:t>
                      </a:r>
                      <a:endParaRPr lang="en-US" sz="1000" b="0" i="0" u="none" strike="noStrike" dirty="0">
                        <a:solidFill>
                          <a:schemeClr val="bg1"/>
                        </a:solidFill>
                        <a:effectLst/>
                        <a:latin typeface="+mj-lt"/>
                      </a:endParaRPr>
                    </a:p>
                  </a:txBody>
                  <a:tcPr marL="45720" marR="45720" anchor="ctr">
                    <a:solidFill>
                      <a:srgbClr val="8064A2"/>
                    </a:solidFill>
                  </a:tcPr>
                </a:tc>
                <a:tc>
                  <a:txBody>
                    <a:bodyPr/>
                    <a:lstStyle/>
                    <a:p>
                      <a:pPr algn="l" fontAlgn="t"/>
                      <a:r>
                        <a:rPr lang="en-US" sz="1000" b="0" i="0" u="none" strike="noStrike" dirty="0">
                          <a:solidFill>
                            <a:schemeClr val="bg1"/>
                          </a:solidFill>
                          <a:effectLst/>
                          <a:latin typeface="+mj-lt"/>
                        </a:rPr>
                        <a:t>Purpose</a:t>
                      </a:r>
                    </a:p>
                  </a:txBody>
                  <a:tcPr marL="45720" marR="45720" anchor="ctr">
                    <a:solidFill>
                      <a:srgbClr val="8064A2"/>
                    </a:solidFill>
                  </a:tcPr>
                </a:tc>
                <a:extLst>
                  <a:ext uri="{0D108BD9-81ED-4DB2-BD59-A6C34878D82A}">
                    <a16:rowId xmlns:a16="http://schemas.microsoft.com/office/drawing/2014/main" val="4017390643"/>
                  </a:ext>
                </a:extLst>
              </a:tr>
              <a:tr h="330158">
                <a:tc>
                  <a:txBody>
                    <a:bodyPr/>
                    <a:lstStyle/>
                    <a:p>
                      <a:pPr lvl="0" algn="ctr">
                        <a:buNone/>
                      </a:pPr>
                      <a:r>
                        <a:rPr lang="en-US" sz="1000" i="1" u="none" strike="noStrike" dirty="0">
                          <a:effectLst/>
                          <a:latin typeface="+mj-lt"/>
                        </a:rPr>
                        <a:t>1</a:t>
                      </a:r>
                      <a:endParaRPr lang="en-GB" sz="1000" i="1" u="none" strike="noStrike" dirty="0">
                        <a:effectLst/>
                        <a:latin typeface="+mj-lt"/>
                      </a:endParaRPr>
                    </a:p>
                  </a:txBody>
                  <a:tcPr marL="45720" marR="45720" anchor="ctr">
                    <a:solidFill>
                      <a:schemeClr val="bg1"/>
                    </a:solidFill>
                  </a:tcPr>
                </a:tc>
                <a:tc>
                  <a:txBody>
                    <a:bodyPr/>
                    <a:lstStyle/>
                    <a:p>
                      <a:pPr algn="l" fontAlgn="t"/>
                      <a:r>
                        <a:rPr lang="en-GB" sz="1000" b="0" i="1" u="none" strike="noStrike" dirty="0">
                          <a:solidFill>
                            <a:srgbClr val="000000"/>
                          </a:solidFill>
                          <a:effectLst/>
                          <a:latin typeface="+mj-lt"/>
                        </a:rPr>
                        <a:t>London Health Devolution Agreement</a:t>
                      </a:r>
                    </a:p>
                  </a:txBody>
                  <a:tcPr marL="45720" marR="45720">
                    <a:solidFill>
                      <a:schemeClr val="bg1"/>
                    </a:solidFill>
                  </a:tcPr>
                </a:tc>
                <a:tc>
                  <a:txBody>
                    <a:bodyPr/>
                    <a:lstStyle/>
                    <a:p>
                      <a:pPr algn="l" fontAlgn="t"/>
                      <a:r>
                        <a:rPr lang="en-GB" sz="1000" b="0" i="1" u="none" strike="noStrike" dirty="0">
                          <a:solidFill>
                            <a:srgbClr val="000000"/>
                          </a:solidFill>
                          <a:effectLst/>
                          <a:latin typeface="+mj-lt"/>
                        </a:rPr>
                        <a:t>London Partners</a:t>
                      </a:r>
                    </a:p>
                  </a:txBody>
                  <a:tcPr marL="45720" marR="45720">
                    <a:solidFill>
                      <a:schemeClr val="bg1"/>
                    </a:solidFill>
                  </a:tcPr>
                </a:tc>
                <a:tc>
                  <a:txBody>
                    <a:bodyPr/>
                    <a:lstStyle/>
                    <a:p>
                      <a:pPr algn="l" fontAlgn="t"/>
                      <a:r>
                        <a:rPr lang="en-US" sz="1000" b="0" i="1" u="none" strike="noStrike" dirty="0">
                          <a:solidFill>
                            <a:srgbClr val="000000"/>
                          </a:solidFill>
                          <a:effectLst/>
                          <a:latin typeface="+mj-lt"/>
                        </a:rPr>
                        <a:t>[Signed] November 2017</a:t>
                      </a:r>
                      <a:endParaRPr lang="en-GB" sz="1000" b="0" i="1" u="none" strike="noStrike" dirty="0">
                        <a:solidFill>
                          <a:srgbClr val="000000"/>
                        </a:solidFill>
                        <a:effectLst/>
                        <a:latin typeface="+mj-lt"/>
                      </a:endParaRPr>
                    </a:p>
                  </a:txBody>
                  <a:tcPr marL="45720" marR="45720">
                    <a:solidFill>
                      <a:schemeClr val="bg1"/>
                    </a:solidFill>
                  </a:tcPr>
                </a:tc>
                <a:tc>
                  <a:txBody>
                    <a:bodyPr/>
                    <a:lstStyle/>
                    <a:p>
                      <a:pPr algn="l" fontAlgn="t"/>
                      <a:r>
                        <a:rPr lang="en-US" sz="1000" b="0" i="1" u="none" strike="noStrike" dirty="0">
                          <a:solidFill>
                            <a:schemeClr val="tx1"/>
                          </a:solidFill>
                          <a:effectLst/>
                          <a:latin typeface="+mj-lt"/>
                        </a:rPr>
                        <a:t>Regional</a:t>
                      </a:r>
                      <a:endParaRPr lang="en-GB" sz="1000" b="0" i="1" u="none" strike="noStrike" dirty="0">
                        <a:solidFill>
                          <a:schemeClr val="tx1"/>
                        </a:solidFill>
                        <a:effectLst/>
                        <a:latin typeface="+mj-lt"/>
                      </a:endParaRPr>
                    </a:p>
                  </a:txBody>
                  <a:tcPr marL="45720" marR="45720">
                    <a:solidFill>
                      <a:schemeClr val="bg1"/>
                    </a:solidFill>
                  </a:tcPr>
                </a:tc>
                <a:tc>
                  <a:txBody>
                    <a:bodyPr/>
                    <a:lstStyle/>
                    <a:p>
                      <a:pPr algn="l" fontAlgn="t"/>
                      <a:r>
                        <a:rPr lang="en-US" sz="1000" b="0" i="1" u="none" strike="noStrike" dirty="0">
                          <a:solidFill>
                            <a:schemeClr val="tx1"/>
                          </a:solidFill>
                          <a:effectLst/>
                          <a:latin typeface="+mj-lt"/>
                        </a:rPr>
                        <a:t>Memorandum of understanding setting out how government and national bodies will support the development and testing of health and care devolution across London.</a:t>
                      </a:r>
                      <a:endParaRPr lang="en-GB" sz="1000" b="0" i="1" u="none" strike="noStrike" dirty="0">
                        <a:solidFill>
                          <a:schemeClr val="tx1"/>
                        </a:solidFill>
                        <a:effectLst/>
                        <a:latin typeface="+mj-lt"/>
                      </a:endParaRPr>
                    </a:p>
                  </a:txBody>
                  <a:tcPr marL="45720" marR="45720">
                    <a:solidFill>
                      <a:schemeClr val="bg1"/>
                    </a:solidFill>
                  </a:tcPr>
                </a:tc>
                <a:extLst>
                  <a:ext uri="{0D108BD9-81ED-4DB2-BD59-A6C34878D82A}">
                    <a16:rowId xmlns:a16="http://schemas.microsoft.com/office/drawing/2014/main" val="834936967"/>
                  </a:ext>
                </a:extLst>
              </a:tr>
              <a:tr h="457141">
                <a:tc>
                  <a:txBody>
                    <a:bodyPr/>
                    <a:lstStyle/>
                    <a:p>
                      <a:pPr lvl="0" algn="ctr">
                        <a:buNone/>
                      </a:pPr>
                      <a:r>
                        <a:rPr lang="en-US" sz="1000" i="1" u="none" strike="noStrike" dirty="0">
                          <a:effectLst/>
                          <a:latin typeface="+mj-lt"/>
                        </a:rPr>
                        <a:t>2</a:t>
                      </a:r>
                      <a:endParaRPr lang="en-GB" sz="1000" i="1" u="none" strike="noStrike" dirty="0">
                        <a:effectLst/>
                        <a:latin typeface="+mj-lt"/>
                      </a:endParaRPr>
                    </a:p>
                  </a:txBody>
                  <a:tcPr marL="45720" marR="45720" anchor="ctr">
                    <a:solidFill>
                      <a:schemeClr val="bg1"/>
                    </a:solidFill>
                  </a:tcPr>
                </a:tc>
                <a:tc>
                  <a:txBody>
                    <a:bodyPr/>
                    <a:lstStyle/>
                    <a:p>
                      <a:pPr algn="l" fontAlgn="t"/>
                      <a:r>
                        <a:rPr lang="en-GB" sz="1000" i="1" u="none" strike="noStrike" dirty="0">
                          <a:effectLst/>
                          <a:latin typeface="+mj-lt"/>
                        </a:rPr>
                        <a:t>London Health Inequalities Strategy</a:t>
                      </a:r>
                      <a:endParaRPr lang="en-GB" sz="1000" b="0" i="1" u="none" strike="noStrike" dirty="0">
                        <a:solidFill>
                          <a:srgbClr val="000000"/>
                        </a:solidFill>
                        <a:effectLst/>
                        <a:latin typeface="+mj-lt"/>
                      </a:endParaRPr>
                    </a:p>
                  </a:txBody>
                  <a:tcPr marL="45720" marR="45720">
                    <a:solidFill>
                      <a:schemeClr val="bg1"/>
                    </a:solidFill>
                  </a:tcPr>
                </a:tc>
                <a:tc>
                  <a:txBody>
                    <a:bodyPr/>
                    <a:lstStyle/>
                    <a:p>
                      <a:pPr algn="l" fontAlgn="t"/>
                      <a:r>
                        <a:rPr lang="en-GB" sz="1000" i="1" u="none" strike="noStrike" dirty="0">
                          <a:effectLst/>
                          <a:latin typeface="+mj-lt"/>
                        </a:rPr>
                        <a:t>GLA</a:t>
                      </a:r>
                      <a:endParaRPr lang="en-GB" sz="1000" b="0" i="1" u="none" strike="noStrike" dirty="0">
                        <a:solidFill>
                          <a:srgbClr val="000000"/>
                        </a:solidFill>
                        <a:effectLst/>
                        <a:latin typeface="+mj-lt"/>
                      </a:endParaRPr>
                    </a:p>
                  </a:txBody>
                  <a:tcPr marL="45720" marR="45720">
                    <a:solidFill>
                      <a:schemeClr val="bg1"/>
                    </a:solidFill>
                  </a:tcPr>
                </a:tc>
                <a:tc>
                  <a:txBody>
                    <a:bodyPr/>
                    <a:lstStyle/>
                    <a:p>
                      <a:pPr algn="l" fontAlgn="t"/>
                      <a:r>
                        <a:rPr lang="en-GB" sz="1000" i="1" u="none" strike="noStrike" dirty="0">
                          <a:effectLst/>
                          <a:latin typeface="+mj-lt"/>
                        </a:rPr>
                        <a:t>September 2018</a:t>
                      </a:r>
                      <a:endParaRPr lang="en-GB" sz="1000" b="0" i="1" u="none" strike="noStrike" dirty="0">
                        <a:solidFill>
                          <a:srgbClr val="000000"/>
                        </a:solidFill>
                        <a:effectLst/>
                        <a:latin typeface="+mj-lt"/>
                      </a:endParaRPr>
                    </a:p>
                  </a:txBody>
                  <a:tcPr marL="45720" marR="45720">
                    <a:solidFill>
                      <a:schemeClr val="bg1"/>
                    </a:solidFill>
                  </a:tcPr>
                </a:tc>
                <a:tc>
                  <a:txBody>
                    <a:bodyPr/>
                    <a:lstStyle/>
                    <a:p>
                      <a:pPr algn="l" fontAlgn="t"/>
                      <a:r>
                        <a:rPr lang="en-GB" sz="1000" i="1" u="none" strike="noStrike" dirty="0">
                          <a:effectLst/>
                          <a:latin typeface="+mj-lt"/>
                        </a:rPr>
                        <a:t>Regional</a:t>
                      </a:r>
                      <a:endParaRPr lang="en-GB" sz="1000" b="0" i="1" u="none" strike="noStrike" dirty="0">
                        <a:solidFill>
                          <a:srgbClr val="9C5700"/>
                        </a:solidFill>
                        <a:effectLst/>
                        <a:latin typeface="+mj-lt"/>
                      </a:endParaRPr>
                    </a:p>
                  </a:txBody>
                  <a:tcPr marL="45720" marR="45720">
                    <a:solidFill>
                      <a:schemeClr val="bg1"/>
                    </a:solidFill>
                  </a:tcPr>
                </a:tc>
                <a:tc>
                  <a:txBody>
                    <a:bodyPr/>
                    <a:lstStyle/>
                    <a:p>
                      <a:pPr algn="l" fontAlgn="t"/>
                      <a:r>
                        <a:rPr lang="en-US" sz="1000" b="0" i="1" u="none" strike="noStrike" dirty="0">
                          <a:solidFill>
                            <a:schemeClr val="tx1"/>
                          </a:solidFill>
                          <a:effectLst/>
                          <a:latin typeface="+mj-lt"/>
                        </a:rPr>
                        <a:t>This strategy tackles the determinants of health which lead to differences - or health inequalities - by focusing on five key areas: Healthy Children, Healthy Minds; Healthy Places; Healthy Communities and Healthy Living.</a:t>
                      </a:r>
                      <a:endParaRPr lang="en-GB" sz="1000" b="0" i="1" u="none" strike="noStrike" dirty="0">
                        <a:solidFill>
                          <a:schemeClr val="tx1"/>
                        </a:solidFill>
                        <a:effectLst/>
                        <a:latin typeface="+mj-lt"/>
                      </a:endParaRPr>
                    </a:p>
                  </a:txBody>
                  <a:tcPr marL="45720" marR="45720">
                    <a:solidFill>
                      <a:schemeClr val="bg1"/>
                    </a:solidFill>
                  </a:tcPr>
                </a:tc>
                <a:extLst>
                  <a:ext uri="{0D108BD9-81ED-4DB2-BD59-A6C34878D82A}">
                    <a16:rowId xmlns:a16="http://schemas.microsoft.com/office/drawing/2014/main" val="2564427615"/>
                  </a:ext>
                </a:extLst>
              </a:tr>
              <a:tr h="584125">
                <a:tc>
                  <a:txBody>
                    <a:bodyPr/>
                    <a:lstStyle/>
                    <a:p>
                      <a:pPr lvl="0" algn="ctr">
                        <a:buNone/>
                      </a:pPr>
                      <a:r>
                        <a:rPr lang="en-US" sz="1000" i="1" u="none" strike="noStrike" dirty="0">
                          <a:effectLst/>
                          <a:latin typeface="+mj-lt"/>
                        </a:rPr>
                        <a:t>3</a:t>
                      </a:r>
                      <a:endParaRPr lang="en-GB" sz="1000" i="1" u="none" strike="noStrike" dirty="0">
                        <a:effectLst/>
                        <a:latin typeface="+mj-lt"/>
                      </a:endParaRPr>
                    </a:p>
                  </a:txBody>
                  <a:tcPr marL="45720" marR="45720" anchor="ctr">
                    <a:solidFill>
                      <a:schemeClr val="bg1"/>
                    </a:solidFill>
                  </a:tcPr>
                </a:tc>
                <a:tc>
                  <a:txBody>
                    <a:bodyPr/>
                    <a:lstStyle/>
                    <a:p>
                      <a:pPr algn="l" fontAlgn="t"/>
                      <a:r>
                        <a:rPr lang="en-GB" sz="1000" i="1" u="none" strike="noStrike" dirty="0">
                          <a:effectLst/>
                          <a:latin typeface="+mj-lt"/>
                        </a:rPr>
                        <a:t>London Vision 2019</a:t>
                      </a:r>
                      <a:endParaRPr lang="en-GB" sz="1000" b="0" i="1" u="none" strike="noStrike" dirty="0">
                        <a:solidFill>
                          <a:srgbClr val="000000"/>
                        </a:solidFill>
                        <a:effectLst/>
                        <a:latin typeface="+mj-lt"/>
                      </a:endParaRPr>
                    </a:p>
                  </a:txBody>
                  <a:tcPr marL="45720" marR="45720">
                    <a:solidFill>
                      <a:schemeClr val="bg1"/>
                    </a:solidFill>
                  </a:tcPr>
                </a:tc>
                <a:tc>
                  <a:txBody>
                    <a:bodyPr/>
                    <a:lstStyle/>
                    <a:p>
                      <a:pPr algn="l" fontAlgn="t"/>
                      <a:r>
                        <a:rPr lang="en-US" sz="1000" i="1" u="none" strike="noStrike" dirty="0">
                          <a:effectLst/>
                          <a:latin typeface="+mj-lt"/>
                        </a:rPr>
                        <a:t>GLA, London Councils, NHSE/I London, PHE London</a:t>
                      </a:r>
                      <a:endParaRPr lang="en-US" sz="1000" b="0" i="1" u="none" strike="noStrike" dirty="0">
                        <a:solidFill>
                          <a:srgbClr val="000000"/>
                        </a:solidFill>
                        <a:effectLst/>
                        <a:latin typeface="+mj-lt"/>
                      </a:endParaRPr>
                    </a:p>
                  </a:txBody>
                  <a:tcPr marL="45720" marR="45720">
                    <a:solidFill>
                      <a:schemeClr val="bg1"/>
                    </a:solidFill>
                  </a:tcPr>
                </a:tc>
                <a:tc>
                  <a:txBody>
                    <a:bodyPr/>
                    <a:lstStyle/>
                    <a:p>
                      <a:pPr algn="l" fontAlgn="t"/>
                      <a:r>
                        <a:rPr lang="en-GB" sz="1000" i="1" u="none" strike="noStrike" dirty="0">
                          <a:effectLst/>
                          <a:latin typeface="+mj-lt"/>
                        </a:rPr>
                        <a:t>September 2019</a:t>
                      </a:r>
                      <a:endParaRPr lang="en-GB" sz="1000" b="0" i="1" u="none" strike="noStrike" dirty="0">
                        <a:solidFill>
                          <a:srgbClr val="000000"/>
                        </a:solidFill>
                        <a:effectLst/>
                        <a:latin typeface="+mj-lt"/>
                      </a:endParaRPr>
                    </a:p>
                  </a:txBody>
                  <a:tcPr marL="45720" marR="45720">
                    <a:solidFill>
                      <a:schemeClr val="bg1"/>
                    </a:solidFill>
                  </a:tcPr>
                </a:tc>
                <a:tc>
                  <a:txBody>
                    <a:bodyPr/>
                    <a:lstStyle/>
                    <a:p>
                      <a:pPr algn="l" fontAlgn="t"/>
                      <a:r>
                        <a:rPr lang="en-GB" sz="1000" i="1" u="none" strike="noStrike" dirty="0">
                          <a:effectLst/>
                          <a:latin typeface="+mj-lt"/>
                        </a:rPr>
                        <a:t>Regional</a:t>
                      </a:r>
                      <a:endParaRPr lang="en-GB" sz="1000" b="0" i="1" u="none" strike="noStrike" dirty="0">
                        <a:solidFill>
                          <a:srgbClr val="9C5700"/>
                        </a:solidFill>
                        <a:effectLst/>
                        <a:latin typeface="+mj-lt"/>
                      </a:endParaRPr>
                    </a:p>
                  </a:txBody>
                  <a:tcPr marL="45720" marR="45720">
                    <a:solidFill>
                      <a:schemeClr val="bg1"/>
                    </a:solidFill>
                  </a:tcPr>
                </a:tc>
                <a:tc>
                  <a:txBody>
                    <a:bodyPr/>
                    <a:lstStyle/>
                    <a:p>
                      <a:pPr algn="l" fontAlgn="t"/>
                      <a:r>
                        <a:rPr lang="en-US" sz="1000" b="0" i="1" u="none" strike="noStrike" dirty="0">
                          <a:solidFill>
                            <a:schemeClr val="tx1"/>
                          </a:solidFill>
                          <a:effectLst/>
                          <a:latin typeface="+mj-lt"/>
                        </a:rPr>
                        <a:t>The London Vision sets out the shared priorities of the partnership which is made up of the Greater London Authority, Public Health England, London Councils and the NHS in London. It was prepared to guide the partnership to design London-wide and local action together with Londoners. </a:t>
                      </a:r>
                      <a:endParaRPr lang="en-GB" sz="1000" b="0" i="1" u="none" strike="noStrike" dirty="0">
                        <a:solidFill>
                          <a:schemeClr val="tx1"/>
                        </a:solidFill>
                        <a:effectLst/>
                        <a:latin typeface="+mj-lt"/>
                      </a:endParaRPr>
                    </a:p>
                  </a:txBody>
                  <a:tcPr marL="45720" marR="45720">
                    <a:solidFill>
                      <a:schemeClr val="bg1"/>
                    </a:solidFill>
                  </a:tcPr>
                </a:tc>
                <a:extLst>
                  <a:ext uri="{0D108BD9-81ED-4DB2-BD59-A6C34878D82A}">
                    <a16:rowId xmlns:a16="http://schemas.microsoft.com/office/drawing/2014/main" val="4020113710"/>
                  </a:ext>
                </a:extLst>
              </a:tr>
              <a:tr h="711109">
                <a:tc>
                  <a:txBody>
                    <a:bodyPr/>
                    <a:lstStyle/>
                    <a:p>
                      <a:pPr lvl="0" algn="ctr">
                        <a:buNone/>
                      </a:pPr>
                      <a:r>
                        <a:rPr lang="en-US" sz="1000" i="1" u="none" strike="noStrike" dirty="0">
                          <a:effectLst/>
                          <a:latin typeface="+mj-lt"/>
                        </a:rPr>
                        <a:t>4</a:t>
                      </a:r>
                    </a:p>
                  </a:txBody>
                  <a:tcPr marL="45720" marR="45720" anchor="ctr">
                    <a:solidFill>
                      <a:schemeClr val="bg1"/>
                    </a:solidFill>
                  </a:tcPr>
                </a:tc>
                <a:tc>
                  <a:txBody>
                    <a:bodyPr/>
                    <a:lstStyle/>
                    <a:p>
                      <a:pPr algn="l" fontAlgn="t"/>
                      <a:r>
                        <a:rPr lang="en-US" sz="1000" i="1" u="none" strike="noStrike" dirty="0">
                          <a:effectLst/>
                          <a:latin typeface="+mj-lt"/>
                        </a:rPr>
                        <a:t>The NHS Long Term Plan</a:t>
                      </a:r>
                      <a:endParaRPr lang="en-US" sz="1000" b="0" i="1" u="none" strike="noStrike" dirty="0">
                        <a:solidFill>
                          <a:srgbClr val="000000"/>
                        </a:solidFill>
                        <a:effectLst/>
                        <a:latin typeface="+mj-lt"/>
                      </a:endParaRPr>
                    </a:p>
                  </a:txBody>
                  <a:tcPr marL="45720" marR="45720">
                    <a:solidFill>
                      <a:schemeClr val="bg1"/>
                    </a:solidFill>
                  </a:tcPr>
                </a:tc>
                <a:tc>
                  <a:txBody>
                    <a:bodyPr/>
                    <a:lstStyle/>
                    <a:p>
                      <a:pPr algn="l" fontAlgn="t"/>
                      <a:r>
                        <a:rPr lang="en-GB" sz="1000" i="1" u="none" strike="noStrike" dirty="0">
                          <a:effectLst/>
                          <a:latin typeface="+mj-lt"/>
                        </a:rPr>
                        <a:t>NHSE/I</a:t>
                      </a:r>
                      <a:endParaRPr lang="en-GB" sz="1000" b="0" i="1" u="none" strike="noStrike" dirty="0">
                        <a:solidFill>
                          <a:srgbClr val="BFBFBF"/>
                        </a:solidFill>
                        <a:effectLst/>
                        <a:latin typeface="+mj-lt"/>
                      </a:endParaRPr>
                    </a:p>
                  </a:txBody>
                  <a:tcPr marL="45720" marR="45720">
                    <a:solidFill>
                      <a:schemeClr val="bg1"/>
                    </a:solidFill>
                  </a:tcPr>
                </a:tc>
                <a:tc>
                  <a:txBody>
                    <a:bodyPr/>
                    <a:lstStyle/>
                    <a:p>
                      <a:pPr algn="l" fontAlgn="t"/>
                      <a:r>
                        <a:rPr lang="en-GB" sz="1000" i="1" u="none" strike="noStrike" dirty="0">
                          <a:effectLst/>
                          <a:latin typeface="+mj-lt"/>
                        </a:rPr>
                        <a:t>October 2019</a:t>
                      </a:r>
                      <a:endParaRPr lang="en-GB" sz="1000" b="0" i="1" u="none" strike="noStrike" dirty="0">
                        <a:solidFill>
                          <a:srgbClr val="BFBFBF"/>
                        </a:solidFill>
                        <a:effectLst/>
                        <a:latin typeface="+mj-lt"/>
                      </a:endParaRPr>
                    </a:p>
                  </a:txBody>
                  <a:tcPr marL="45720" marR="45720">
                    <a:solidFill>
                      <a:schemeClr val="bg1"/>
                    </a:solidFill>
                  </a:tcPr>
                </a:tc>
                <a:tc>
                  <a:txBody>
                    <a:bodyPr/>
                    <a:lstStyle/>
                    <a:p>
                      <a:pPr algn="l" fontAlgn="t"/>
                      <a:r>
                        <a:rPr lang="en-GB" sz="1000" i="1" u="none" strike="noStrike" dirty="0">
                          <a:effectLst/>
                          <a:latin typeface="+mj-lt"/>
                        </a:rPr>
                        <a:t>National</a:t>
                      </a:r>
                      <a:endParaRPr lang="en-GB" sz="1000" b="0" i="1" u="none" strike="noStrike" dirty="0">
                        <a:solidFill>
                          <a:srgbClr val="9C0006"/>
                        </a:solidFill>
                        <a:effectLst/>
                        <a:latin typeface="+mj-lt"/>
                      </a:endParaRPr>
                    </a:p>
                  </a:txBody>
                  <a:tcPr marL="45720" marR="45720">
                    <a:solidFill>
                      <a:schemeClr val="bg1"/>
                    </a:solidFill>
                  </a:tcPr>
                </a:tc>
                <a:tc>
                  <a:txBody>
                    <a:bodyPr/>
                    <a:lstStyle/>
                    <a:p>
                      <a:pPr algn="l" fontAlgn="t"/>
                      <a:r>
                        <a:rPr lang="en-US" sz="1000" b="0" i="1" u="none" strike="noStrike" kern="1200" dirty="0">
                          <a:solidFill>
                            <a:schemeClr val="tx1"/>
                          </a:solidFill>
                          <a:effectLst/>
                          <a:latin typeface="+mj-lt"/>
                          <a:ea typeface="+mn-ea"/>
                          <a:cs typeface="+mn-cs"/>
                        </a:rPr>
                        <a:t>The NHS Long Term Plan was published setting out key ambitions for the service over the next 10 years. Following the 70</a:t>
                      </a:r>
                      <a:r>
                        <a:rPr lang="en-US" sz="1000" b="0" i="1" u="none" strike="noStrike" kern="1200" baseline="30000" dirty="0">
                          <a:solidFill>
                            <a:schemeClr val="tx1"/>
                          </a:solidFill>
                          <a:effectLst/>
                          <a:latin typeface="+mj-lt"/>
                          <a:ea typeface="+mn-ea"/>
                          <a:cs typeface="+mn-cs"/>
                        </a:rPr>
                        <a:t>th</a:t>
                      </a:r>
                      <a:r>
                        <a:rPr lang="en-US" sz="1000" b="0" i="1" u="none" strike="noStrike" kern="1200" dirty="0">
                          <a:solidFill>
                            <a:schemeClr val="tx1"/>
                          </a:solidFill>
                          <a:effectLst/>
                          <a:latin typeface="+mj-lt"/>
                          <a:ea typeface="+mn-ea"/>
                          <a:cs typeface="+mn-cs"/>
                        </a:rPr>
                        <a:t> anniversary of the NHS and the long-term funding settlement, the NHS Long Term Plan was developed in partnership with frontline health and care staff, patients and their families and other experts to lay out the roadmap for improvement of services and outcomes, building on the previous Five Year Forward View.</a:t>
                      </a:r>
                      <a:endParaRPr lang="en-GB" sz="1000" b="0" i="1" u="none" strike="noStrike" kern="1200" dirty="0">
                        <a:solidFill>
                          <a:schemeClr val="tx1"/>
                        </a:solidFill>
                        <a:effectLst/>
                        <a:latin typeface="+mj-lt"/>
                        <a:ea typeface="+mn-ea"/>
                        <a:cs typeface="+mn-cs"/>
                      </a:endParaRPr>
                    </a:p>
                  </a:txBody>
                  <a:tcPr marL="45720" marR="45720">
                    <a:solidFill>
                      <a:schemeClr val="bg1"/>
                    </a:solidFill>
                  </a:tcPr>
                </a:tc>
                <a:extLst>
                  <a:ext uri="{0D108BD9-81ED-4DB2-BD59-A6C34878D82A}">
                    <a16:rowId xmlns:a16="http://schemas.microsoft.com/office/drawing/2014/main" val="1916859082"/>
                  </a:ext>
                </a:extLst>
              </a:tr>
              <a:tr h="965076">
                <a:tc>
                  <a:txBody>
                    <a:bodyPr/>
                    <a:lstStyle/>
                    <a:p>
                      <a:pPr lvl="0" algn="ctr">
                        <a:buNone/>
                      </a:pPr>
                      <a:r>
                        <a:rPr lang="en-US" sz="1000" i="1" u="none" strike="noStrike" dirty="0">
                          <a:effectLst/>
                          <a:latin typeface="+mj-lt"/>
                        </a:rPr>
                        <a:t>5</a:t>
                      </a:r>
                    </a:p>
                  </a:txBody>
                  <a:tcPr marL="45720" marR="45720" anchor="ctr">
                    <a:solidFill>
                      <a:schemeClr val="bg1"/>
                    </a:solidFill>
                  </a:tcPr>
                </a:tc>
                <a:tc>
                  <a:txBody>
                    <a:bodyPr/>
                    <a:lstStyle/>
                    <a:p>
                      <a:pPr algn="l" fontAlgn="t"/>
                      <a:r>
                        <a:rPr lang="en-US" sz="1000" i="1" u="none" strike="noStrike" dirty="0">
                          <a:effectLst/>
                          <a:latin typeface="+mj-lt"/>
                        </a:rPr>
                        <a:t>London Councils Health Collaboration Report</a:t>
                      </a:r>
                      <a:endParaRPr lang="en-US" sz="1000" b="0" i="1" u="none" strike="noStrike" dirty="0">
                        <a:solidFill>
                          <a:srgbClr val="000000"/>
                        </a:solidFill>
                        <a:effectLst/>
                        <a:latin typeface="+mj-lt"/>
                      </a:endParaRPr>
                    </a:p>
                  </a:txBody>
                  <a:tcPr marL="45720" marR="45720">
                    <a:solidFill>
                      <a:schemeClr val="bg1"/>
                    </a:solidFill>
                  </a:tcPr>
                </a:tc>
                <a:tc>
                  <a:txBody>
                    <a:bodyPr/>
                    <a:lstStyle/>
                    <a:p>
                      <a:pPr algn="l" fontAlgn="t"/>
                      <a:r>
                        <a:rPr lang="en-GB" sz="1000" i="1" u="none" strike="noStrike" dirty="0">
                          <a:effectLst/>
                          <a:latin typeface="+mj-lt"/>
                        </a:rPr>
                        <a:t>London Councils</a:t>
                      </a:r>
                      <a:endParaRPr lang="en-GB" sz="1000" b="0" i="1" u="none" strike="noStrike" dirty="0">
                        <a:solidFill>
                          <a:srgbClr val="000000"/>
                        </a:solidFill>
                        <a:effectLst/>
                        <a:latin typeface="+mj-lt"/>
                      </a:endParaRPr>
                    </a:p>
                  </a:txBody>
                  <a:tcPr marL="45720" marR="45720">
                    <a:solidFill>
                      <a:schemeClr val="bg1"/>
                    </a:solidFill>
                  </a:tcPr>
                </a:tc>
                <a:tc>
                  <a:txBody>
                    <a:bodyPr/>
                    <a:lstStyle/>
                    <a:p>
                      <a:pPr algn="l" fontAlgn="t"/>
                      <a:r>
                        <a:rPr lang="en-GB" sz="1000" i="1" u="none" strike="noStrike" dirty="0">
                          <a:effectLst/>
                          <a:latin typeface="+mj-lt"/>
                        </a:rPr>
                        <a:t>February 2020</a:t>
                      </a:r>
                      <a:endParaRPr lang="en-GB" sz="1000" b="0" i="1" u="none" strike="noStrike" dirty="0">
                        <a:solidFill>
                          <a:srgbClr val="000000"/>
                        </a:solidFill>
                        <a:effectLst/>
                        <a:latin typeface="+mj-lt"/>
                      </a:endParaRPr>
                    </a:p>
                  </a:txBody>
                  <a:tcPr marL="45720" marR="45720">
                    <a:solidFill>
                      <a:schemeClr val="bg1"/>
                    </a:solidFill>
                  </a:tcPr>
                </a:tc>
                <a:tc>
                  <a:txBody>
                    <a:bodyPr/>
                    <a:lstStyle/>
                    <a:p>
                      <a:pPr algn="l" fontAlgn="t"/>
                      <a:r>
                        <a:rPr lang="en-GB" sz="1000" i="1" u="none" strike="noStrike" dirty="0">
                          <a:effectLst/>
                          <a:latin typeface="+mj-lt"/>
                        </a:rPr>
                        <a:t>Regional</a:t>
                      </a:r>
                      <a:endParaRPr lang="en-GB" sz="1000" b="0" i="1" u="none" strike="noStrike" dirty="0">
                        <a:solidFill>
                          <a:srgbClr val="9C5700"/>
                        </a:solidFill>
                        <a:effectLst/>
                        <a:latin typeface="+mj-lt"/>
                      </a:endParaRPr>
                    </a:p>
                  </a:txBody>
                  <a:tcPr marL="45720" marR="45720">
                    <a:solidFill>
                      <a:schemeClr val="bg1"/>
                    </a:solidFill>
                  </a:tcPr>
                </a:tc>
                <a:tc>
                  <a:txBody>
                    <a:bodyPr/>
                    <a:lstStyle/>
                    <a:p>
                      <a:pPr algn="l" fontAlgn="t"/>
                      <a:r>
                        <a:rPr lang="en-US" sz="1000" b="0" i="1" u="none" strike="noStrike" dirty="0">
                          <a:solidFill>
                            <a:schemeClr val="tx1"/>
                          </a:solidFill>
                          <a:effectLst/>
                          <a:latin typeface="+mj-lt"/>
                        </a:rPr>
                        <a:t>This report was developed to support London Councils, elected members and officers of the 32 London boroughs and the City of London in conversations with the NHS around the future of collaborative working across the capital. It relates to two Pledges to Londoners within the London Councils’ Health theme: 1) a step change in integrated health and care, and 2) an agreement on funding and devolved powers. It also supported the London Council’s objective to ”Act with partners to transform both access and quality of health and care services for  Londoners”.</a:t>
                      </a:r>
                    </a:p>
                  </a:txBody>
                  <a:tcPr marL="45720" marR="45720">
                    <a:solidFill>
                      <a:schemeClr val="bg1"/>
                    </a:solidFill>
                  </a:tcPr>
                </a:tc>
                <a:extLst>
                  <a:ext uri="{0D108BD9-81ED-4DB2-BD59-A6C34878D82A}">
                    <a16:rowId xmlns:a16="http://schemas.microsoft.com/office/drawing/2014/main" val="1614293754"/>
                  </a:ext>
                </a:extLst>
              </a:tr>
              <a:tr h="330158">
                <a:tc>
                  <a:txBody>
                    <a:bodyPr/>
                    <a:lstStyle/>
                    <a:p>
                      <a:pPr lvl="0" algn="ctr">
                        <a:buNone/>
                      </a:pPr>
                      <a:r>
                        <a:rPr lang="en-US" sz="1000" i="1" u="none" strike="noStrike" dirty="0">
                          <a:effectLst/>
                          <a:latin typeface="+mj-lt"/>
                        </a:rPr>
                        <a:t>6</a:t>
                      </a:r>
                    </a:p>
                  </a:txBody>
                  <a:tcPr marL="45720" marR="45720" anchor="ctr">
                    <a:solidFill>
                      <a:schemeClr val="bg1"/>
                    </a:solidFill>
                  </a:tcPr>
                </a:tc>
                <a:tc>
                  <a:txBody>
                    <a:bodyPr/>
                    <a:lstStyle/>
                    <a:p>
                      <a:pPr algn="l" fontAlgn="t"/>
                      <a:r>
                        <a:rPr lang="en-US" sz="1000" b="0" i="1" u="none" strike="noStrike" dirty="0">
                          <a:solidFill>
                            <a:srgbClr val="000000"/>
                          </a:solidFill>
                          <a:effectLst/>
                          <a:latin typeface="+mj-lt"/>
                        </a:rPr>
                        <a:t>North East London Integrated Care System Recovery Plan Summary</a:t>
                      </a:r>
                    </a:p>
                  </a:txBody>
                  <a:tcPr marL="45720" marR="45720">
                    <a:solidFill>
                      <a:schemeClr val="bg1"/>
                    </a:solidFill>
                  </a:tcPr>
                </a:tc>
                <a:tc>
                  <a:txBody>
                    <a:bodyPr/>
                    <a:lstStyle/>
                    <a:p>
                      <a:pPr algn="l" fontAlgn="t"/>
                      <a:r>
                        <a:rPr lang="en-US" sz="1000" i="1" u="none" strike="noStrike" dirty="0">
                          <a:effectLst/>
                          <a:latin typeface="+mj-lt"/>
                        </a:rPr>
                        <a:t>North East London Integrated Care System</a:t>
                      </a:r>
                      <a:endParaRPr lang="en-US" sz="1000" b="0" i="1" u="none" strike="noStrike" dirty="0">
                        <a:solidFill>
                          <a:srgbClr val="000000"/>
                        </a:solidFill>
                        <a:effectLst/>
                        <a:latin typeface="+mj-lt"/>
                      </a:endParaRPr>
                    </a:p>
                  </a:txBody>
                  <a:tcPr marL="45720" marR="45720">
                    <a:solidFill>
                      <a:schemeClr val="bg1"/>
                    </a:solidFill>
                  </a:tcPr>
                </a:tc>
                <a:tc>
                  <a:txBody>
                    <a:bodyPr/>
                    <a:lstStyle/>
                    <a:p>
                      <a:pPr algn="l" fontAlgn="t"/>
                      <a:r>
                        <a:rPr lang="en-GB" sz="1000" i="1" u="none" strike="noStrike" dirty="0">
                          <a:effectLst/>
                          <a:latin typeface="+mj-lt"/>
                        </a:rPr>
                        <a:t>May 2020</a:t>
                      </a:r>
                      <a:endParaRPr lang="en-GB" sz="1000" b="0" i="1" u="none" strike="noStrike" dirty="0">
                        <a:solidFill>
                          <a:srgbClr val="000000"/>
                        </a:solidFill>
                        <a:effectLst/>
                        <a:latin typeface="+mj-lt"/>
                      </a:endParaRPr>
                    </a:p>
                  </a:txBody>
                  <a:tcPr marL="45720" marR="45720">
                    <a:solidFill>
                      <a:schemeClr val="bg1"/>
                    </a:solidFill>
                  </a:tcPr>
                </a:tc>
                <a:tc>
                  <a:txBody>
                    <a:bodyPr/>
                    <a:lstStyle/>
                    <a:p>
                      <a:pPr algn="l" fontAlgn="t"/>
                      <a:r>
                        <a:rPr lang="en-GB" sz="1000" i="1" u="none" strike="noStrike" dirty="0">
                          <a:effectLst/>
                          <a:latin typeface="+mj-lt"/>
                        </a:rPr>
                        <a:t>Sub-regional</a:t>
                      </a:r>
                      <a:endParaRPr lang="en-GB" sz="1000" b="0" i="1" u="none" strike="noStrike" dirty="0">
                        <a:solidFill>
                          <a:srgbClr val="002060"/>
                        </a:solidFill>
                        <a:effectLst/>
                        <a:latin typeface="+mj-lt"/>
                      </a:endParaRPr>
                    </a:p>
                  </a:txBody>
                  <a:tcPr marL="45720" marR="45720">
                    <a:solidFill>
                      <a:schemeClr val="bg1"/>
                    </a:solidFill>
                  </a:tcPr>
                </a:tc>
                <a:tc>
                  <a:txBody>
                    <a:bodyPr/>
                    <a:lstStyle/>
                    <a:p>
                      <a:pPr marL="0" marR="0" lvl="0" indent="0" algn="l" rtl="0" eaLnBrk="1" fontAlgn="t" latinLnBrk="0" hangingPunct="1">
                        <a:lnSpc>
                          <a:spcPct val="100000"/>
                        </a:lnSpc>
                        <a:spcBef>
                          <a:spcPts val="0"/>
                        </a:spcBef>
                        <a:spcAft>
                          <a:spcPts val="0"/>
                        </a:spcAft>
                        <a:buClrTx/>
                        <a:buSzTx/>
                        <a:buFontTx/>
                        <a:buNone/>
                      </a:pPr>
                      <a:r>
                        <a:rPr lang="en-GB" sz="1000" b="0" i="1" u="none" strike="noStrike" dirty="0">
                          <a:solidFill>
                            <a:schemeClr val="tx1"/>
                          </a:solidFill>
                          <a:effectLst/>
                          <a:latin typeface="+mj-lt"/>
                        </a:rPr>
                        <a:t>North East London COVID-19 recovery plan. </a:t>
                      </a:r>
                    </a:p>
                  </a:txBody>
                  <a:tcPr marL="45720" marR="45720">
                    <a:solidFill>
                      <a:schemeClr val="bg1"/>
                    </a:solidFill>
                  </a:tcPr>
                </a:tc>
                <a:extLst>
                  <a:ext uri="{0D108BD9-81ED-4DB2-BD59-A6C34878D82A}">
                    <a16:rowId xmlns:a16="http://schemas.microsoft.com/office/drawing/2014/main" val="3238604538"/>
                  </a:ext>
                </a:extLst>
              </a:tr>
              <a:tr h="584125">
                <a:tc>
                  <a:txBody>
                    <a:bodyPr/>
                    <a:lstStyle/>
                    <a:p>
                      <a:pPr lvl="0" algn="ctr">
                        <a:buNone/>
                      </a:pPr>
                      <a:r>
                        <a:rPr lang="en-US" sz="1000" i="1" u="none" strike="noStrike" dirty="0">
                          <a:effectLst/>
                          <a:latin typeface="+mj-lt"/>
                        </a:rPr>
                        <a:t>7</a:t>
                      </a:r>
                    </a:p>
                  </a:txBody>
                  <a:tcPr marL="45720" marR="45720" anchor="ctr">
                    <a:solidFill>
                      <a:schemeClr val="bg1"/>
                    </a:solidFill>
                  </a:tcPr>
                </a:tc>
                <a:tc>
                  <a:txBody>
                    <a:bodyPr/>
                    <a:lstStyle/>
                    <a:p>
                      <a:pPr algn="l" fontAlgn="t"/>
                      <a:r>
                        <a:rPr lang="en-US" sz="1000" i="1" u="none" strike="noStrike" dirty="0">
                          <a:effectLst/>
                          <a:latin typeface="+mj-lt"/>
                        </a:rPr>
                        <a:t>The Experience of Managing COVID-19 in Social care in London</a:t>
                      </a:r>
                      <a:endParaRPr lang="en-US" sz="1000" b="0" i="1" u="none" strike="noStrike" dirty="0">
                        <a:solidFill>
                          <a:srgbClr val="000000"/>
                        </a:solidFill>
                        <a:effectLst/>
                        <a:latin typeface="+mj-lt"/>
                      </a:endParaRPr>
                    </a:p>
                  </a:txBody>
                  <a:tcPr marL="45720" marR="45720">
                    <a:solidFill>
                      <a:schemeClr val="bg1"/>
                    </a:solidFill>
                  </a:tcPr>
                </a:tc>
                <a:tc>
                  <a:txBody>
                    <a:bodyPr/>
                    <a:lstStyle/>
                    <a:p>
                      <a:pPr algn="l" fontAlgn="t"/>
                      <a:r>
                        <a:rPr lang="en-GB" sz="1000" i="1" u="none" strike="noStrike" dirty="0">
                          <a:effectLst/>
                          <a:latin typeface="+mj-lt"/>
                        </a:rPr>
                        <a:t>ADASS</a:t>
                      </a:r>
                      <a:endParaRPr lang="en-GB" sz="1000" b="0" i="1" u="none" strike="noStrike" dirty="0">
                        <a:solidFill>
                          <a:srgbClr val="000000"/>
                        </a:solidFill>
                        <a:effectLst/>
                        <a:latin typeface="+mj-lt"/>
                      </a:endParaRPr>
                    </a:p>
                  </a:txBody>
                  <a:tcPr marL="45720" marR="45720">
                    <a:solidFill>
                      <a:schemeClr val="bg1"/>
                    </a:solidFill>
                  </a:tcPr>
                </a:tc>
                <a:tc>
                  <a:txBody>
                    <a:bodyPr/>
                    <a:lstStyle/>
                    <a:p>
                      <a:pPr algn="l" fontAlgn="t"/>
                      <a:r>
                        <a:rPr lang="en-GB" sz="1000" i="1" u="none" strike="noStrike" dirty="0">
                          <a:effectLst/>
                          <a:latin typeface="+mj-lt"/>
                        </a:rPr>
                        <a:t>June 2020</a:t>
                      </a:r>
                      <a:endParaRPr lang="en-GB" sz="1000" b="0" i="1" u="none" strike="noStrike" dirty="0">
                        <a:solidFill>
                          <a:srgbClr val="000000"/>
                        </a:solidFill>
                        <a:effectLst/>
                        <a:latin typeface="+mj-lt"/>
                      </a:endParaRPr>
                    </a:p>
                  </a:txBody>
                  <a:tcPr marL="45720" marR="45720">
                    <a:solidFill>
                      <a:schemeClr val="bg1"/>
                    </a:solidFill>
                  </a:tcPr>
                </a:tc>
                <a:tc>
                  <a:txBody>
                    <a:bodyPr/>
                    <a:lstStyle/>
                    <a:p>
                      <a:pPr algn="l" fontAlgn="t"/>
                      <a:r>
                        <a:rPr lang="en-GB" sz="1000" i="1" u="none" strike="noStrike" dirty="0">
                          <a:effectLst/>
                          <a:latin typeface="+mj-lt"/>
                        </a:rPr>
                        <a:t>Regional</a:t>
                      </a:r>
                      <a:endParaRPr lang="en-GB" sz="1000" b="0" i="1" u="none" strike="noStrike" dirty="0">
                        <a:solidFill>
                          <a:srgbClr val="9C5700"/>
                        </a:solidFill>
                        <a:effectLst/>
                        <a:latin typeface="+mj-lt"/>
                      </a:endParaRPr>
                    </a:p>
                  </a:txBody>
                  <a:tcPr marL="45720" marR="45720">
                    <a:solidFill>
                      <a:schemeClr val="bg1"/>
                    </a:solidFill>
                  </a:tcPr>
                </a:tc>
                <a:tc>
                  <a:txBody>
                    <a:bodyPr/>
                    <a:lstStyle/>
                    <a:p>
                      <a:pPr algn="l" fontAlgn="t"/>
                      <a:r>
                        <a:rPr lang="en-US" sz="1000" b="0" i="1" u="none" strike="noStrike" dirty="0">
                          <a:solidFill>
                            <a:schemeClr val="tx1"/>
                          </a:solidFill>
                          <a:effectLst/>
                          <a:latin typeface="+mj-lt"/>
                        </a:rPr>
                        <a:t>This report describes the experience of social care teams across London through the initial phase of the COVID-19 pandemic from March 2020 – June 2020. It summarises the context for social care, the experience of both staff and clients through this period and sets out recommendations that build on the learning and experience gained throughout.</a:t>
                      </a:r>
                      <a:endParaRPr lang="en-GB" sz="1000" b="0" i="1" u="none" strike="noStrike" dirty="0">
                        <a:solidFill>
                          <a:schemeClr val="tx1"/>
                        </a:solidFill>
                        <a:effectLst/>
                        <a:latin typeface="+mj-lt"/>
                      </a:endParaRPr>
                    </a:p>
                  </a:txBody>
                  <a:tcPr marL="45720" marR="45720">
                    <a:solidFill>
                      <a:schemeClr val="bg1"/>
                    </a:solidFill>
                  </a:tcPr>
                </a:tc>
                <a:extLst>
                  <a:ext uri="{0D108BD9-81ED-4DB2-BD59-A6C34878D82A}">
                    <a16:rowId xmlns:a16="http://schemas.microsoft.com/office/drawing/2014/main" val="4125414626"/>
                  </a:ext>
                </a:extLst>
              </a:tr>
              <a:tr h="330158">
                <a:tc>
                  <a:txBody>
                    <a:bodyPr/>
                    <a:lstStyle/>
                    <a:p>
                      <a:pPr lvl="0" algn="ctr">
                        <a:buNone/>
                      </a:pPr>
                      <a:r>
                        <a:rPr lang="en-US" sz="1000" i="1" u="none" strike="noStrike" dirty="0">
                          <a:effectLst/>
                          <a:latin typeface="+mj-lt"/>
                        </a:rPr>
                        <a:t>8</a:t>
                      </a:r>
                      <a:endParaRPr lang="en-GB" sz="1000" i="1" u="none" strike="noStrike" dirty="0">
                        <a:effectLst/>
                        <a:latin typeface="+mj-lt"/>
                      </a:endParaRPr>
                    </a:p>
                  </a:txBody>
                  <a:tcPr marL="45720" marR="45720" anchor="ctr">
                    <a:solidFill>
                      <a:schemeClr val="bg1"/>
                    </a:solidFill>
                  </a:tcPr>
                </a:tc>
                <a:tc>
                  <a:txBody>
                    <a:bodyPr/>
                    <a:lstStyle/>
                    <a:p>
                      <a:pPr algn="l" fontAlgn="t"/>
                      <a:r>
                        <a:rPr lang="en-US" sz="1000" b="0" i="1" u="none" strike="noStrike" dirty="0">
                          <a:solidFill>
                            <a:srgbClr val="000000"/>
                          </a:solidFill>
                          <a:effectLst/>
                          <a:latin typeface="+mj-lt"/>
                        </a:rPr>
                        <a:t>COVID-19: current position and our recovery plan</a:t>
                      </a:r>
                    </a:p>
                  </a:txBody>
                  <a:tcPr marL="45720" marR="45720">
                    <a:solidFill>
                      <a:schemeClr val="bg1"/>
                    </a:solidFill>
                  </a:tcPr>
                </a:tc>
                <a:tc>
                  <a:txBody>
                    <a:bodyPr/>
                    <a:lstStyle/>
                    <a:p>
                      <a:pPr algn="l" fontAlgn="t"/>
                      <a:r>
                        <a:rPr lang="en-US" sz="1000" i="1" u="none" strike="noStrike" dirty="0">
                          <a:effectLst/>
                          <a:latin typeface="+mj-lt"/>
                        </a:rPr>
                        <a:t>North West London Health and Care Partnership</a:t>
                      </a:r>
                      <a:endParaRPr lang="en-US" sz="1000" b="0" i="1" u="none" strike="noStrike" dirty="0">
                        <a:solidFill>
                          <a:srgbClr val="000000"/>
                        </a:solidFill>
                        <a:effectLst/>
                        <a:latin typeface="+mj-lt"/>
                      </a:endParaRPr>
                    </a:p>
                  </a:txBody>
                  <a:tcPr marL="45720" marR="45720">
                    <a:solidFill>
                      <a:schemeClr val="bg1"/>
                    </a:solidFill>
                  </a:tcPr>
                </a:tc>
                <a:tc>
                  <a:txBody>
                    <a:bodyPr/>
                    <a:lstStyle/>
                    <a:p>
                      <a:pPr algn="l" fontAlgn="t"/>
                      <a:r>
                        <a:rPr lang="en-GB" sz="1000" i="1" u="none" strike="noStrike" dirty="0">
                          <a:effectLst/>
                          <a:latin typeface="+mj-lt"/>
                        </a:rPr>
                        <a:t>June 2020</a:t>
                      </a:r>
                      <a:endParaRPr lang="en-GB" sz="1000" b="0" i="1" u="none" strike="noStrike" dirty="0">
                        <a:solidFill>
                          <a:srgbClr val="000000"/>
                        </a:solidFill>
                        <a:effectLst/>
                        <a:latin typeface="+mj-lt"/>
                      </a:endParaRPr>
                    </a:p>
                  </a:txBody>
                  <a:tcPr marL="45720" marR="45720">
                    <a:solidFill>
                      <a:schemeClr val="bg1"/>
                    </a:solidFill>
                  </a:tcPr>
                </a:tc>
                <a:tc>
                  <a:txBody>
                    <a:bodyPr/>
                    <a:lstStyle/>
                    <a:p>
                      <a:pPr algn="l" fontAlgn="t"/>
                      <a:r>
                        <a:rPr lang="en-GB" sz="1000" i="1" u="none" strike="noStrike" dirty="0">
                          <a:effectLst/>
                          <a:latin typeface="+mj-lt"/>
                        </a:rPr>
                        <a:t>Sub-regional</a:t>
                      </a:r>
                      <a:endParaRPr lang="en-GB" sz="1000" b="0" i="1" u="none" strike="noStrike" dirty="0">
                        <a:solidFill>
                          <a:srgbClr val="002060"/>
                        </a:solidFill>
                        <a:effectLst/>
                        <a:latin typeface="+mj-lt"/>
                      </a:endParaRPr>
                    </a:p>
                  </a:txBody>
                  <a:tcPr marL="45720" marR="45720">
                    <a:solidFill>
                      <a:schemeClr val="bg1"/>
                    </a:solidFill>
                  </a:tcPr>
                </a:tc>
                <a:tc>
                  <a:txBody>
                    <a:bodyPr/>
                    <a:lstStyle/>
                    <a:p>
                      <a:pPr algn="l" fontAlgn="t"/>
                      <a:r>
                        <a:rPr lang="en-GB" sz="1000" b="0" i="1" u="none" strike="noStrike" dirty="0">
                          <a:solidFill>
                            <a:schemeClr val="tx1"/>
                          </a:solidFill>
                          <a:effectLst/>
                          <a:latin typeface="+mj-lt"/>
                        </a:rPr>
                        <a:t>North West London COVID-19 recovery plan. </a:t>
                      </a:r>
                    </a:p>
                  </a:txBody>
                  <a:tcPr marL="45720" marR="45720">
                    <a:solidFill>
                      <a:schemeClr val="bg1"/>
                    </a:solidFill>
                  </a:tcPr>
                </a:tc>
                <a:extLst>
                  <a:ext uri="{0D108BD9-81ED-4DB2-BD59-A6C34878D82A}">
                    <a16:rowId xmlns:a16="http://schemas.microsoft.com/office/drawing/2014/main" val="2903901242"/>
                  </a:ext>
                </a:extLst>
              </a:tr>
            </a:tbl>
          </a:graphicData>
        </a:graphic>
      </p:graphicFrame>
    </p:spTree>
    <p:extLst>
      <p:ext uri="{BB962C8B-B14F-4D97-AF65-F5344CB8AC3E}">
        <p14:creationId xmlns:p14="http://schemas.microsoft.com/office/powerpoint/2010/main" val="783360280"/>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86CCBE26-A41A-48AF-8642-12A120D2116C}"/>
              </a:ext>
            </a:extLst>
          </p:cNvPr>
          <p:cNvSpPr>
            <a:spLocks noGrp="1"/>
          </p:cNvSpPr>
          <p:nvPr>
            <p:ph type="body" sz="quarter" idx="18"/>
          </p:nvPr>
        </p:nvSpPr>
        <p:spPr/>
        <p:txBody>
          <a:bodyPr>
            <a:normAutofit/>
          </a:bodyPr>
          <a:lstStyle/>
          <a:p>
            <a:r>
              <a:rPr lang="en-GB" sz="2700" b="0" dirty="0"/>
              <a:t>Sources (2/4)</a:t>
            </a:r>
          </a:p>
        </p:txBody>
      </p:sp>
      <p:graphicFrame>
        <p:nvGraphicFramePr>
          <p:cNvPr id="4" name="Content Placeholder 9">
            <a:extLst>
              <a:ext uri="{FF2B5EF4-FFF2-40B4-BE49-F238E27FC236}">
                <a16:creationId xmlns:a16="http://schemas.microsoft.com/office/drawing/2014/main" id="{533958EB-820A-480E-972C-107F43DC32ED}"/>
              </a:ext>
            </a:extLst>
          </p:cNvPr>
          <p:cNvGraphicFramePr>
            <a:graphicFrameLocks/>
          </p:cNvGraphicFramePr>
          <p:nvPr>
            <p:extLst>
              <p:ext uri="{D42A27DB-BD31-4B8C-83A1-F6EECF244321}">
                <p14:modId xmlns:p14="http://schemas.microsoft.com/office/powerpoint/2010/main" val="2124225188"/>
              </p:ext>
            </p:extLst>
          </p:nvPr>
        </p:nvGraphicFramePr>
        <p:xfrm>
          <a:off x="96591" y="1477479"/>
          <a:ext cx="11994443" cy="4875886"/>
        </p:xfrm>
        <a:graphic>
          <a:graphicData uri="http://schemas.openxmlformats.org/drawingml/2006/table">
            <a:tbl>
              <a:tblPr>
                <a:tableStyleId>{ED083AE6-46FA-4A59-8FB0-9F97EB10719F}</a:tableStyleId>
              </a:tblPr>
              <a:tblGrid>
                <a:gridCol w="461189">
                  <a:extLst>
                    <a:ext uri="{9D8B030D-6E8A-4147-A177-3AD203B41FA5}">
                      <a16:colId xmlns:a16="http://schemas.microsoft.com/office/drawing/2014/main" val="351308261"/>
                    </a:ext>
                  </a:extLst>
                </a:gridCol>
                <a:gridCol w="2801646">
                  <a:extLst>
                    <a:ext uri="{9D8B030D-6E8A-4147-A177-3AD203B41FA5}">
                      <a16:colId xmlns:a16="http://schemas.microsoft.com/office/drawing/2014/main" val="105917338"/>
                    </a:ext>
                  </a:extLst>
                </a:gridCol>
                <a:gridCol w="1311965">
                  <a:extLst>
                    <a:ext uri="{9D8B030D-6E8A-4147-A177-3AD203B41FA5}">
                      <a16:colId xmlns:a16="http://schemas.microsoft.com/office/drawing/2014/main" val="2577948261"/>
                    </a:ext>
                  </a:extLst>
                </a:gridCol>
                <a:gridCol w="1192696">
                  <a:extLst>
                    <a:ext uri="{9D8B030D-6E8A-4147-A177-3AD203B41FA5}">
                      <a16:colId xmlns:a16="http://schemas.microsoft.com/office/drawing/2014/main" val="1686952891"/>
                    </a:ext>
                  </a:extLst>
                </a:gridCol>
                <a:gridCol w="894522">
                  <a:extLst>
                    <a:ext uri="{9D8B030D-6E8A-4147-A177-3AD203B41FA5}">
                      <a16:colId xmlns:a16="http://schemas.microsoft.com/office/drawing/2014/main" val="2635361877"/>
                    </a:ext>
                  </a:extLst>
                </a:gridCol>
                <a:gridCol w="5332425">
                  <a:extLst>
                    <a:ext uri="{9D8B030D-6E8A-4147-A177-3AD203B41FA5}">
                      <a16:colId xmlns:a16="http://schemas.microsoft.com/office/drawing/2014/main" val="1371721629"/>
                    </a:ext>
                  </a:extLst>
                </a:gridCol>
              </a:tblGrid>
              <a:tr h="235001">
                <a:tc>
                  <a:txBody>
                    <a:bodyPr/>
                    <a:lstStyle/>
                    <a:p>
                      <a:pPr lvl="0" algn="ctr">
                        <a:buNone/>
                      </a:pPr>
                      <a:r>
                        <a:rPr lang="en-GB" sz="1000" u="none" strike="noStrike" dirty="0">
                          <a:solidFill>
                            <a:schemeClr val="bg1"/>
                          </a:solidFill>
                          <a:effectLst/>
                          <a:latin typeface="+mj-lt"/>
                        </a:rPr>
                        <a:t>#</a:t>
                      </a:r>
                    </a:p>
                  </a:txBody>
                  <a:tcPr marL="45720" marR="45720" anchor="ctr">
                    <a:solidFill>
                      <a:srgbClr val="8064A2"/>
                    </a:solidFill>
                  </a:tcPr>
                </a:tc>
                <a:tc>
                  <a:txBody>
                    <a:bodyPr/>
                    <a:lstStyle/>
                    <a:p>
                      <a:pPr algn="l" fontAlgn="t"/>
                      <a:r>
                        <a:rPr lang="en-GB" sz="1000" u="none" strike="noStrike" dirty="0">
                          <a:solidFill>
                            <a:schemeClr val="bg1"/>
                          </a:solidFill>
                          <a:effectLst/>
                          <a:latin typeface="+mj-lt"/>
                        </a:rPr>
                        <a:t>Document title</a:t>
                      </a:r>
                      <a:endParaRPr lang="en-GB" sz="1000" b="0" i="0" u="none" strike="noStrike" dirty="0">
                        <a:solidFill>
                          <a:schemeClr val="bg1"/>
                        </a:solidFill>
                        <a:effectLst/>
                        <a:latin typeface="+mj-lt"/>
                      </a:endParaRPr>
                    </a:p>
                  </a:txBody>
                  <a:tcPr marL="45720" marR="45720" anchor="ctr">
                    <a:solidFill>
                      <a:srgbClr val="8064A2"/>
                    </a:solidFill>
                  </a:tcPr>
                </a:tc>
                <a:tc>
                  <a:txBody>
                    <a:bodyPr/>
                    <a:lstStyle/>
                    <a:p>
                      <a:pPr algn="l" fontAlgn="t"/>
                      <a:r>
                        <a:rPr lang="en-GB" sz="1000" u="none" strike="noStrike" dirty="0">
                          <a:solidFill>
                            <a:schemeClr val="bg1"/>
                          </a:solidFill>
                          <a:effectLst/>
                          <a:latin typeface="+mj-lt"/>
                        </a:rPr>
                        <a:t>Author(s)</a:t>
                      </a:r>
                      <a:endParaRPr lang="en-GB" sz="1000" b="0" i="0" u="none" strike="noStrike" dirty="0">
                        <a:solidFill>
                          <a:schemeClr val="bg1"/>
                        </a:solidFill>
                        <a:effectLst/>
                        <a:latin typeface="+mj-lt"/>
                      </a:endParaRPr>
                    </a:p>
                  </a:txBody>
                  <a:tcPr marL="45720" marR="45720" anchor="ctr">
                    <a:solidFill>
                      <a:srgbClr val="8064A2"/>
                    </a:solidFill>
                  </a:tcPr>
                </a:tc>
                <a:tc>
                  <a:txBody>
                    <a:bodyPr/>
                    <a:lstStyle/>
                    <a:p>
                      <a:pPr algn="l" fontAlgn="t"/>
                      <a:r>
                        <a:rPr lang="en-GB" sz="1000" u="none" strike="noStrike" dirty="0">
                          <a:solidFill>
                            <a:schemeClr val="bg1"/>
                          </a:solidFill>
                          <a:effectLst/>
                          <a:latin typeface="+mj-lt"/>
                        </a:rPr>
                        <a:t>Publication year</a:t>
                      </a:r>
                      <a:endParaRPr lang="en-GB" sz="1000" b="0" i="0" u="none" strike="noStrike" dirty="0">
                        <a:solidFill>
                          <a:schemeClr val="bg1"/>
                        </a:solidFill>
                        <a:effectLst/>
                        <a:latin typeface="+mj-lt"/>
                      </a:endParaRPr>
                    </a:p>
                  </a:txBody>
                  <a:tcPr marL="45720" marR="45720" anchor="ctr">
                    <a:solidFill>
                      <a:srgbClr val="8064A2"/>
                    </a:solidFill>
                  </a:tcPr>
                </a:tc>
                <a:tc>
                  <a:txBody>
                    <a:bodyPr/>
                    <a:lstStyle/>
                    <a:p>
                      <a:pPr algn="l" fontAlgn="t"/>
                      <a:r>
                        <a:rPr lang="en-US" sz="1000" u="none" strike="noStrike" dirty="0">
                          <a:solidFill>
                            <a:schemeClr val="bg1"/>
                          </a:solidFill>
                          <a:effectLst/>
                          <a:latin typeface="+mj-lt"/>
                        </a:rPr>
                        <a:t>Geography</a:t>
                      </a:r>
                      <a:endParaRPr lang="en-US" sz="1000" b="0" i="0" u="none" strike="noStrike" dirty="0">
                        <a:solidFill>
                          <a:schemeClr val="bg1"/>
                        </a:solidFill>
                        <a:effectLst/>
                        <a:latin typeface="+mj-lt"/>
                      </a:endParaRPr>
                    </a:p>
                  </a:txBody>
                  <a:tcPr marL="45720" marR="45720" anchor="ctr">
                    <a:solidFill>
                      <a:srgbClr val="8064A2"/>
                    </a:solidFill>
                  </a:tcPr>
                </a:tc>
                <a:tc>
                  <a:txBody>
                    <a:bodyPr/>
                    <a:lstStyle/>
                    <a:p>
                      <a:pPr algn="l" fontAlgn="t"/>
                      <a:r>
                        <a:rPr lang="en-US" sz="1000" b="0" i="0" u="none" strike="noStrike" dirty="0">
                          <a:solidFill>
                            <a:schemeClr val="bg1"/>
                          </a:solidFill>
                          <a:effectLst/>
                          <a:latin typeface="+mj-lt"/>
                        </a:rPr>
                        <a:t>Purpose</a:t>
                      </a:r>
                    </a:p>
                  </a:txBody>
                  <a:tcPr marL="45720" marR="45720" anchor="ctr">
                    <a:solidFill>
                      <a:srgbClr val="8064A2"/>
                    </a:solidFill>
                  </a:tcPr>
                </a:tc>
                <a:extLst>
                  <a:ext uri="{0D108BD9-81ED-4DB2-BD59-A6C34878D82A}">
                    <a16:rowId xmlns:a16="http://schemas.microsoft.com/office/drawing/2014/main" val="4017390643"/>
                  </a:ext>
                </a:extLst>
              </a:tr>
              <a:tr h="381876">
                <a:tc>
                  <a:txBody>
                    <a:bodyPr/>
                    <a:lstStyle/>
                    <a:p>
                      <a:pPr lvl="0" algn="ctr">
                        <a:buNone/>
                      </a:pPr>
                      <a:r>
                        <a:rPr lang="en-US" sz="1000" i="1" u="none" strike="noStrike" dirty="0">
                          <a:effectLst/>
                          <a:latin typeface="+mj-lt"/>
                        </a:rPr>
                        <a:t>9</a:t>
                      </a:r>
                    </a:p>
                  </a:txBody>
                  <a:tcPr marL="45720" marR="45720" anchor="ctr">
                    <a:solidFill>
                      <a:schemeClr val="bg1"/>
                    </a:solidFill>
                  </a:tcPr>
                </a:tc>
                <a:tc>
                  <a:txBody>
                    <a:bodyPr/>
                    <a:lstStyle/>
                    <a:p>
                      <a:pPr lvl="0" algn="l">
                        <a:buNone/>
                      </a:pPr>
                      <a:r>
                        <a:rPr lang="en-US" sz="1000" b="0" i="1" u="none" strike="noStrike" dirty="0">
                          <a:solidFill>
                            <a:srgbClr val="000000"/>
                          </a:solidFill>
                          <a:effectLst/>
                          <a:latin typeface="+mj-lt"/>
                        </a:rPr>
                        <a:t>London Recovery Programme Overview paper</a:t>
                      </a:r>
                      <a:endParaRPr lang="en-US" i="1" dirty="0">
                        <a:latin typeface="+mj-lt"/>
                      </a:endParaRPr>
                    </a:p>
                  </a:txBody>
                  <a:tcPr marL="45720" marR="45720">
                    <a:solidFill>
                      <a:schemeClr val="bg1"/>
                    </a:solidFill>
                  </a:tcPr>
                </a:tc>
                <a:tc>
                  <a:txBody>
                    <a:bodyPr/>
                    <a:lstStyle/>
                    <a:p>
                      <a:pPr marL="0" marR="0" lvl="0" indent="0" algn="l" rtl="0">
                        <a:lnSpc>
                          <a:spcPct val="100000"/>
                        </a:lnSpc>
                        <a:spcBef>
                          <a:spcPts val="0"/>
                        </a:spcBef>
                        <a:spcAft>
                          <a:spcPts val="0"/>
                        </a:spcAft>
                        <a:buClrTx/>
                        <a:buSzTx/>
                        <a:buFontTx/>
                        <a:buNone/>
                      </a:pPr>
                      <a:r>
                        <a:rPr lang="en-GB" sz="1000" i="1" u="none" strike="noStrike" dirty="0">
                          <a:effectLst/>
                          <a:latin typeface="+mj-lt"/>
                        </a:rPr>
                        <a:t>GLA, London Councils</a:t>
                      </a:r>
                      <a:endParaRPr lang="en-GB" sz="1000" b="0" i="1" u="none" strike="noStrike" dirty="0">
                        <a:solidFill>
                          <a:srgbClr val="000000"/>
                        </a:solidFill>
                        <a:effectLst/>
                        <a:latin typeface="+mj-lt"/>
                      </a:endParaRPr>
                    </a:p>
                  </a:txBody>
                  <a:tcPr marL="45720" marR="45720">
                    <a:solidFill>
                      <a:schemeClr val="bg1"/>
                    </a:solidFill>
                  </a:tcPr>
                </a:tc>
                <a:tc>
                  <a:txBody>
                    <a:bodyPr/>
                    <a:lstStyle/>
                    <a:p>
                      <a:pPr lvl="0" algn="l">
                        <a:buNone/>
                      </a:pPr>
                      <a:r>
                        <a:rPr lang="en-US" sz="1000" b="0" i="1" u="none" strike="noStrike" dirty="0">
                          <a:solidFill>
                            <a:srgbClr val="000000"/>
                          </a:solidFill>
                          <a:effectLst/>
                          <a:latin typeface="+mj-lt"/>
                        </a:rPr>
                        <a:t>October 2020</a:t>
                      </a:r>
                      <a:endParaRPr lang="en-GB" sz="1000" b="0" i="1" u="none" strike="noStrike" dirty="0">
                        <a:solidFill>
                          <a:srgbClr val="000000"/>
                        </a:solidFill>
                        <a:effectLst/>
                        <a:latin typeface="+mj-lt"/>
                      </a:endParaRPr>
                    </a:p>
                  </a:txBody>
                  <a:tcPr marL="45720" marR="45720">
                    <a:solidFill>
                      <a:schemeClr val="bg1"/>
                    </a:solidFill>
                  </a:tcPr>
                </a:tc>
                <a:tc>
                  <a:txBody>
                    <a:bodyPr/>
                    <a:lstStyle/>
                    <a:p>
                      <a:pPr lvl="0" algn="l">
                        <a:buNone/>
                      </a:pPr>
                      <a:r>
                        <a:rPr lang="en-US" sz="1000" b="0" i="1" u="none" strike="noStrike" dirty="0">
                          <a:solidFill>
                            <a:schemeClr val="tx1"/>
                          </a:solidFill>
                          <a:effectLst/>
                          <a:latin typeface="+mj-lt"/>
                        </a:rPr>
                        <a:t>Regional</a:t>
                      </a:r>
                      <a:endParaRPr lang="en-GB" sz="1000" b="0" i="1" u="none" strike="noStrike" dirty="0">
                        <a:solidFill>
                          <a:schemeClr val="tx1"/>
                        </a:solidFill>
                        <a:effectLst/>
                        <a:latin typeface="+mj-lt"/>
                      </a:endParaRPr>
                    </a:p>
                  </a:txBody>
                  <a:tcPr marL="45720" marR="45720">
                    <a:solidFill>
                      <a:schemeClr val="bg1"/>
                    </a:solidFill>
                  </a:tcPr>
                </a:tc>
                <a:tc>
                  <a:txBody>
                    <a:bodyPr/>
                    <a:lstStyle/>
                    <a:p>
                      <a:pPr lvl="0" algn="l">
                        <a:buNone/>
                      </a:pPr>
                      <a:r>
                        <a:rPr lang="en-US" sz="1000" b="0" i="1" u="none" strike="noStrike" dirty="0">
                          <a:solidFill>
                            <a:schemeClr val="tx1"/>
                          </a:solidFill>
                          <a:effectLst/>
                          <a:latin typeface="+mj-lt"/>
                        </a:rPr>
                        <a:t>A short summary of their programme of work and a framework for ‘London’s recovery and how partner organisations and community groups can contribute to the programme’.</a:t>
                      </a:r>
                      <a:endParaRPr lang="en-GB" sz="1000" b="0" i="1" u="none" strike="noStrike" dirty="0">
                        <a:solidFill>
                          <a:schemeClr val="tx1"/>
                        </a:solidFill>
                        <a:effectLst/>
                        <a:latin typeface="+mj-lt"/>
                      </a:endParaRPr>
                    </a:p>
                  </a:txBody>
                  <a:tcPr marL="45720" marR="45720">
                    <a:solidFill>
                      <a:schemeClr val="bg1"/>
                    </a:solidFill>
                  </a:tcPr>
                </a:tc>
                <a:extLst>
                  <a:ext uri="{0D108BD9-81ED-4DB2-BD59-A6C34878D82A}">
                    <a16:rowId xmlns:a16="http://schemas.microsoft.com/office/drawing/2014/main" val="2970087596"/>
                  </a:ext>
                </a:extLst>
              </a:tr>
              <a:tr h="381876">
                <a:tc>
                  <a:txBody>
                    <a:bodyPr/>
                    <a:lstStyle/>
                    <a:p>
                      <a:pPr lvl="0" algn="ctr">
                        <a:buNone/>
                      </a:pPr>
                      <a:r>
                        <a:rPr lang="en-US" sz="1000" i="1" u="none" strike="noStrike" dirty="0">
                          <a:effectLst/>
                          <a:latin typeface="+mj-lt"/>
                        </a:rPr>
                        <a:t>10</a:t>
                      </a:r>
                    </a:p>
                  </a:txBody>
                  <a:tcPr marL="45720" marR="45720" anchor="ctr">
                    <a:solidFill>
                      <a:schemeClr val="bg1"/>
                    </a:solidFill>
                  </a:tcPr>
                </a:tc>
                <a:tc>
                  <a:txBody>
                    <a:bodyPr/>
                    <a:lstStyle/>
                    <a:p>
                      <a:pPr algn="l" fontAlgn="t"/>
                      <a:r>
                        <a:rPr lang="en-US" sz="1000" b="0" i="1" u="none" strike="noStrike" dirty="0">
                          <a:solidFill>
                            <a:srgbClr val="000000"/>
                          </a:solidFill>
                          <a:effectLst/>
                          <a:latin typeface="+mj-lt"/>
                        </a:rPr>
                        <a:t>Our Healthier South East London Recovery Plan</a:t>
                      </a:r>
                    </a:p>
                  </a:txBody>
                  <a:tcPr marL="45720" marR="45720">
                    <a:solidFill>
                      <a:schemeClr val="bg1"/>
                    </a:solidFill>
                  </a:tcPr>
                </a:tc>
                <a:tc>
                  <a:txBody>
                    <a:bodyPr/>
                    <a:lstStyle/>
                    <a:p>
                      <a:pPr algn="l" fontAlgn="t"/>
                      <a:r>
                        <a:rPr lang="en-US" sz="1000" i="1" u="none" strike="noStrike" dirty="0">
                          <a:effectLst/>
                          <a:latin typeface="+mj-lt"/>
                        </a:rPr>
                        <a:t>Our Healthier South East London</a:t>
                      </a:r>
                      <a:endParaRPr lang="en-US" sz="1000" b="0" i="1" u="none" strike="noStrike" dirty="0">
                        <a:solidFill>
                          <a:srgbClr val="000000"/>
                        </a:solidFill>
                        <a:effectLst/>
                        <a:latin typeface="+mj-lt"/>
                      </a:endParaRPr>
                    </a:p>
                  </a:txBody>
                  <a:tcPr marL="45720" marR="45720">
                    <a:solidFill>
                      <a:schemeClr val="bg1"/>
                    </a:solidFill>
                  </a:tcPr>
                </a:tc>
                <a:tc>
                  <a:txBody>
                    <a:bodyPr/>
                    <a:lstStyle/>
                    <a:p>
                      <a:pPr algn="l" fontAlgn="t"/>
                      <a:r>
                        <a:rPr lang="en-GB" sz="1000" i="1" u="none" strike="noStrike" dirty="0">
                          <a:effectLst/>
                          <a:latin typeface="+mj-lt"/>
                        </a:rPr>
                        <a:t>November 2020</a:t>
                      </a:r>
                      <a:endParaRPr lang="en-GB" sz="1000" b="0" i="1" u="none" strike="noStrike" dirty="0">
                        <a:solidFill>
                          <a:srgbClr val="000000"/>
                        </a:solidFill>
                        <a:effectLst/>
                        <a:latin typeface="+mj-lt"/>
                      </a:endParaRPr>
                    </a:p>
                  </a:txBody>
                  <a:tcPr marL="45720" marR="45720">
                    <a:solidFill>
                      <a:schemeClr val="bg1"/>
                    </a:solidFill>
                  </a:tcPr>
                </a:tc>
                <a:tc>
                  <a:txBody>
                    <a:bodyPr/>
                    <a:lstStyle/>
                    <a:p>
                      <a:pPr algn="l" fontAlgn="t"/>
                      <a:r>
                        <a:rPr lang="en-GB" sz="1000" i="1" u="none" strike="noStrike" dirty="0">
                          <a:effectLst/>
                          <a:latin typeface="+mj-lt"/>
                        </a:rPr>
                        <a:t>Sub-regional</a:t>
                      </a:r>
                      <a:endParaRPr lang="en-GB" sz="1000" b="0" i="1" u="none" strike="noStrike" dirty="0">
                        <a:solidFill>
                          <a:srgbClr val="002060"/>
                        </a:solidFill>
                        <a:effectLst/>
                        <a:latin typeface="+mj-lt"/>
                      </a:endParaRPr>
                    </a:p>
                  </a:txBody>
                  <a:tcPr marL="45720" marR="45720">
                    <a:solidFill>
                      <a:schemeClr val="bg1"/>
                    </a:solidFill>
                  </a:tcPr>
                </a:tc>
                <a:tc>
                  <a:txBody>
                    <a:bodyPr/>
                    <a:lstStyle/>
                    <a:p>
                      <a:pPr marL="0" marR="0" lvl="0" indent="0" algn="l" defTabSz="457200" rtl="0" eaLnBrk="1" fontAlgn="t" latinLnBrk="0" hangingPunct="1">
                        <a:lnSpc>
                          <a:spcPct val="100000"/>
                        </a:lnSpc>
                        <a:spcBef>
                          <a:spcPts val="0"/>
                        </a:spcBef>
                        <a:spcAft>
                          <a:spcPts val="0"/>
                        </a:spcAft>
                        <a:buClrTx/>
                        <a:buSzTx/>
                        <a:buFontTx/>
                        <a:buNone/>
                        <a:tabLst/>
                        <a:defRPr/>
                      </a:pPr>
                      <a:r>
                        <a:rPr lang="en-GB" sz="1000" b="0" i="1" u="none" strike="noStrike" dirty="0">
                          <a:solidFill>
                            <a:schemeClr val="tx1"/>
                          </a:solidFill>
                          <a:effectLst/>
                          <a:latin typeface="+mj-lt"/>
                        </a:rPr>
                        <a:t>South East London COVID-19 recovery plan. </a:t>
                      </a:r>
                    </a:p>
                  </a:txBody>
                  <a:tcPr marL="45720" marR="45720">
                    <a:solidFill>
                      <a:schemeClr val="bg1"/>
                    </a:solidFill>
                  </a:tcPr>
                </a:tc>
                <a:extLst>
                  <a:ext uri="{0D108BD9-81ED-4DB2-BD59-A6C34878D82A}">
                    <a16:rowId xmlns:a16="http://schemas.microsoft.com/office/drawing/2014/main" val="3524706335"/>
                  </a:ext>
                </a:extLst>
              </a:tr>
              <a:tr h="528752">
                <a:tc>
                  <a:txBody>
                    <a:bodyPr/>
                    <a:lstStyle/>
                    <a:p>
                      <a:pPr lvl="0" algn="ctr">
                        <a:buNone/>
                      </a:pPr>
                      <a:r>
                        <a:rPr lang="en-US" sz="1000" i="1" u="none" strike="noStrike" dirty="0">
                          <a:effectLst/>
                          <a:latin typeface="+mj-lt"/>
                        </a:rPr>
                        <a:t>11</a:t>
                      </a:r>
                    </a:p>
                  </a:txBody>
                  <a:tcPr marL="45720" marR="45720" anchor="ctr">
                    <a:solidFill>
                      <a:schemeClr val="bg1"/>
                    </a:solidFill>
                  </a:tcPr>
                </a:tc>
                <a:tc>
                  <a:txBody>
                    <a:bodyPr/>
                    <a:lstStyle/>
                    <a:p>
                      <a:pPr algn="l" fontAlgn="t"/>
                      <a:r>
                        <a:rPr lang="en-US" sz="1000" i="1" u="none" strike="noStrike" dirty="0">
                          <a:effectLst/>
                          <a:latin typeface="+mj-lt"/>
                        </a:rPr>
                        <a:t>Desktop review of London ICP plans to identify local and regional priorities to further integration</a:t>
                      </a:r>
                      <a:endParaRPr lang="en-US" sz="1000" b="0" i="1" u="none" strike="noStrike" dirty="0">
                        <a:solidFill>
                          <a:srgbClr val="000000"/>
                        </a:solidFill>
                        <a:effectLst/>
                        <a:latin typeface="+mj-lt"/>
                      </a:endParaRPr>
                    </a:p>
                  </a:txBody>
                  <a:tcPr marL="45720" marR="45720">
                    <a:solidFill>
                      <a:schemeClr val="bg1"/>
                    </a:solidFill>
                  </a:tcPr>
                </a:tc>
                <a:tc>
                  <a:txBody>
                    <a:bodyPr/>
                    <a:lstStyle/>
                    <a:p>
                      <a:pPr algn="l" fontAlgn="t"/>
                      <a:r>
                        <a:rPr lang="en-GB" sz="1000" i="1" u="none" strike="noStrike" dirty="0">
                          <a:effectLst/>
                          <a:latin typeface="+mj-lt"/>
                        </a:rPr>
                        <a:t>Kings Fund</a:t>
                      </a:r>
                      <a:endParaRPr lang="en-GB" sz="1000" b="0" i="1" u="none" strike="noStrike" dirty="0">
                        <a:solidFill>
                          <a:srgbClr val="000000"/>
                        </a:solidFill>
                        <a:effectLst/>
                        <a:latin typeface="+mj-lt"/>
                      </a:endParaRPr>
                    </a:p>
                  </a:txBody>
                  <a:tcPr marL="45720" marR="45720">
                    <a:solidFill>
                      <a:schemeClr val="bg1"/>
                    </a:solidFill>
                  </a:tcPr>
                </a:tc>
                <a:tc>
                  <a:txBody>
                    <a:bodyPr/>
                    <a:lstStyle/>
                    <a:p>
                      <a:pPr algn="l" fontAlgn="t"/>
                      <a:r>
                        <a:rPr lang="en-GB" sz="1000" i="1" u="none" strike="noStrike" dirty="0">
                          <a:effectLst/>
                          <a:latin typeface="+mj-lt"/>
                        </a:rPr>
                        <a:t>November 2020</a:t>
                      </a:r>
                      <a:endParaRPr lang="en-GB" sz="1000" b="0" i="1" u="none" strike="noStrike" dirty="0">
                        <a:solidFill>
                          <a:srgbClr val="000000"/>
                        </a:solidFill>
                        <a:effectLst/>
                        <a:latin typeface="+mj-lt"/>
                      </a:endParaRPr>
                    </a:p>
                  </a:txBody>
                  <a:tcPr marL="45720" marR="45720">
                    <a:solidFill>
                      <a:schemeClr val="bg1"/>
                    </a:solidFill>
                  </a:tcPr>
                </a:tc>
                <a:tc>
                  <a:txBody>
                    <a:bodyPr/>
                    <a:lstStyle/>
                    <a:p>
                      <a:pPr marL="0" marR="0" lvl="0" indent="0" algn="l" defTabSz="457200" rtl="0" eaLnBrk="1" fontAlgn="t" latinLnBrk="0" hangingPunct="1">
                        <a:lnSpc>
                          <a:spcPct val="100000"/>
                        </a:lnSpc>
                        <a:spcBef>
                          <a:spcPts val="0"/>
                        </a:spcBef>
                        <a:spcAft>
                          <a:spcPts val="0"/>
                        </a:spcAft>
                        <a:buClrTx/>
                        <a:buSzTx/>
                        <a:buFontTx/>
                        <a:buNone/>
                        <a:tabLst/>
                        <a:defRPr/>
                      </a:pPr>
                      <a:r>
                        <a:rPr lang="en-GB" sz="1000" i="1" u="none" strike="noStrike" dirty="0">
                          <a:effectLst/>
                          <a:latin typeface="+mj-lt"/>
                        </a:rPr>
                        <a:t>Sub-regional</a:t>
                      </a:r>
                      <a:r>
                        <a:rPr lang="en-GB" sz="1000" b="0" i="1" u="none" strike="noStrike" dirty="0">
                          <a:solidFill>
                            <a:srgbClr val="002060"/>
                          </a:solidFill>
                          <a:effectLst/>
                          <a:latin typeface="+mj-lt"/>
                        </a:rPr>
                        <a:t>/ </a:t>
                      </a:r>
                      <a:r>
                        <a:rPr lang="en-GB" sz="1000" i="1" u="none" strike="noStrike" dirty="0">
                          <a:effectLst/>
                          <a:latin typeface="+mj-lt"/>
                        </a:rPr>
                        <a:t>Local</a:t>
                      </a:r>
                      <a:endParaRPr lang="en-GB" sz="1000" b="0" i="1" u="none" strike="noStrike" dirty="0">
                        <a:solidFill>
                          <a:srgbClr val="006100"/>
                        </a:solidFill>
                        <a:effectLst/>
                        <a:latin typeface="+mj-lt"/>
                      </a:endParaRPr>
                    </a:p>
                  </a:txBody>
                  <a:tcPr marL="45720" marR="45720">
                    <a:solidFill>
                      <a:schemeClr val="bg1"/>
                    </a:solidFill>
                  </a:tcPr>
                </a:tc>
                <a:tc>
                  <a:txBody>
                    <a:bodyPr/>
                    <a:lstStyle/>
                    <a:p>
                      <a:pPr algn="l" fontAlgn="t"/>
                      <a:r>
                        <a:rPr lang="en-US" sz="1000" b="0" i="1" u="none" strike="noStrike" kern="1200" dirty="0">
                          <a:solidFill>
                            <a:schemeClr val="tx1"/>
                          </a:solidFill>
                          <a:effectLst/>
                          <a:latin typeface="+mj-lt"/>
                          <a:ea typeface="+mn-ea"/>
                          <a:cs typeface="+mn-cs"/>
                        </a:rPr>
                        <a:t>The King’s Fund thematic analysis of borough-based Integrated Care Partnership (ICP) plans-on-a-page, complemented by </a:t>
                      </a:r>
                      <a:r>
                        <a:rPr lang="en-US" sz="1000" b="0" i="1" u="none" strike="noStrike" dirty="0">
                          <a:solidFill>
                            <a:schemeClr val="tx1"/>
                          </a:solidFill>
                          <a:effectLst/>
                          <a:latin typeface="+mj-lt"/>
                        </a:rPr>
                        <a:t>insights from Greater Manchester​ to identify options and implications for London.</a:t>
                      </a:r>
                      <a:endParaRPr lang="en-GB" sz="1000" b="0" i="1" u="none" strike="noStrike" dirty="0">
                        <a:solidFill>
                          <a:schemeClr val="tx1"/>
                        </a:solidFill>
                        <a:effectLst/>
                        <a:latin typeface="+mj-lt"/>
                      </a:endParaRPr>
                    </a:p>
                  </a:txBody>
                  <a:tcPr marL="45720" marR="45720">
                    <a:solidFill>
                      <a:schemeClr val="bg1"/>
                    </a:solidFill>
                  </a:tcPr>
                </a:tc>
                <a:extLst>
                  <a:ext uri="{0D108BD9-81ED-4DB2-BD59-A6C34878D82A}">
                    <a16:rowId xmlns:a16="http://schemas.microsoft.com/office/drawing/2014/main" val="2467248798"/>
                  </a:ext>
                </a:extLst>
              </a:tr>
              <a:tr h="822503">
                <a:tc>
                  <a:txBody>
                    <a:bodyPr/>
                    <a:lstStyle/>
                    <a:p>
                      <a:pPr lvl="0" algn="ctr">
                        <a:buNone/>
                      </a:pPr>
                      <a:r>
                        <a:rPr lang="en-US" sz="1000" i="1" u="none" strike="noStrike" dirty="0">
                          <a:effectLst/>
                          <a:latin typeface="+mj-lt"/>
                        </a:rPr>
                        <a:t>12</a:t>
                      </a:r>
                    </a:p>
                  </a:txBody>
                  <a:tcPr marL="45720" marR="45720">
                    <a:solidFill>
                      <a:schemeClr val="bg1"/>
                    </a:solidFill>
                  </a:tcPr>
                </a:tc>
                <a:tc>
                  <a:txBody>
                    <a:bodyPr/>
                    <a:lstStyle/>
                    <a:p>
                      <a:pPr algn="l" fontAlgn="t"/>
                      <a:r>
                        <a:rPr lang="en-US" sz="1000" i="1" u="none" strike="noStrike" dirty="0">
                          <a:effectLst/>
                          <a:latin typeface="+mj-lt"/>
                        </a:rPr>
                        <a:t>Integrating care: Next steps to building strong and effective integrated care systems across England</a:t>
                      </a:r>
                      <a:endParaRPr lang="en-US" sz="1000" b="0" i="1" u="none" strike="noStrike" dirty="0">
                        <a:solidFill>
                          <a:srgbClr val="000000"/>
                        </a:solidFill>
                        <a:effectLst/>
                        <a:latin typeface="+mj-lt"/>
                      </a:endParaRPr>
                    </a:p>
                  </a:txBody>
                  <a:tcPr marL="45720" marR="45720">
                    <a:solidFill>
                      <a:schemeClr val="bg1"/>
                    </a:solidFill>
                  </a:tcPr>
                </a:tc>
                <a:tc>
                  <a:txBody>
                    <a:bodyPr/>
                    <a:lstStyle/>
                    <a:p>
                      <a:pPr algn="l" fontAlgn="t"/>
                      <a:r>
                        <a:rPr lang="en-GB" sz="1000" i="1" u="none" strike="noStrike" dirty="0">
                          <a:effectLst/>
                          <a:latin typeface="+mj-lt"/>
                        </a:rPr>
                        <a:t>NHSE/I</a:t>
                      </a:r>
                      <a:endParaRPr lang="en-GB" sz="1000" b="0" i="1" u="none" strike="noStrike" dirty="0">
                        <a:solidFill>
                          <a:srgbClr val="000000"/>
                        </a:solidFill>
                        <a:effectLst/>
                        <a:latin typeface="+mj-lt"/>
                      </a:endParaRPr>
                    </a:p>
                  </a:txBody>
                  <a:tcPr marL="45720" marR="45720">
                    <a:solidFill>
                      <a:schemeClr val="bg1"/>
                    </a:solidFill>
                  </a:tcPr>
                </a:tc>
                <a:tc>
                  <a:txBody>
                    <a:bodyPr/>
                    <a:lstStyle/>
                    <a:p>
                      <a:pPr algn="l" fontAlgn="t"/>
                      <a:r>
                        <a:rPr lang="en-GB" sz="1000" i="1" u="none" strike="noStrike" dirty="0">
                          <a:effectLst/>
                          <a:latin typeface="+mj-lt"/>
                        </a:rPr>
                        <a:t>November 2020 (Updated January 2021)</a:t>
                      </a:r>
                      <a:endParaRPr lang="en-GB" sz="1000" b="0" i="1" u="none" strike="noStrike" dirty="0">
                        <a:solidFill>
                          <a:srgbClr val="000000"/>
                        </a:solidFill>
                        <a:effectLst/>
                        <a:latin typeface="+mj-lt"/>
                      </a:endParaRPr>
                    </a:p>
                  </a:txBody>
                  <a:tcPr marL="45720" marR="45720">
                    <a:solidFill>
                      <a:schemeClr val="bg1"/>
                    </a:solidFill>
                  </a:tcPr>
                </a:tc>
                <a:tc>
                  <a:txBody>
                    <a:bodyPr/>
                    <a:lstStyle/>
                    <a:p>
                      <a:pPr algn="l" fontAlgn="t"/>
                      <a:r>
                        <a:rPr lang="en-GB" sz="1000" i="1" u="none" strike="noStrike" dirty="0">
                          <a:effectLst/>
                          <a:latin typeface="+mj-lt"/>
                        </a:rPr>
                        <a:t>National</a:t>
                      </a:r>
                      <a:endParaRPr lang="en-GB" sz="1000" b="0" i="1" u="none" strike="noStrike" dirty="0">
                        <a:solidFill>
                          <a:srgbClr val="9C0006"/>
                        </a:solidFill>
                        <a:effectLst/>
                        <a:latin typeface="+mj-lt"/>
                      </a:endParaRPr>
                    </a:p>
                  </a:txBody>
                  <a:tcPr marL="45720" marR="45720">
                    <a:solidFill>
                      <a:schemeClr val="bg1"/>
                    </a:solidFill>
                  </a:tcPr>
                </a:tc>
                <a:tc>
                  <a:txBody>
                    <a:bodyPr/>
                    <a:lstStyle/>
                    <a:p>
                      <a:pPr algn="l" fontAlgn="t"/>
                      <a:r>
                        <a:rPr lang="en-US" sz="1000" b="0" i="1" u="none" strike="noStrike" dirty="0">
                          <a:solidFill>
                            <a:schemeClr val="tx1"/>
                          </a:solidFill>
                          <a:effectLst/>
                          <a:latin typeface="+mj-lt"/>
                        </a:rPr>
                        <a:t>This document details how systems and their constituent organisations will accelerate collaborative ways of working in future, considering the key components of an effective integrated care system (ICS) and reflecting what a range of local leaders have told us about their experiences during the past two years, including the immediate and long-term challenges presented by the COVID-19 pandemic.</a:t>
                      </a:r>
                      <a:endParaRPr lang="en-GB" sz="1000" b="0" i="1" u="none" strike="noStrike" dirty="0">
                        <a:solidFill>
                          <a:schemeClr val="tx1"/>
                        </a:solidFill>
                        <a:effectLst/>
                        <a:latin typeface="+mj-lt"/>
                      </a:endParaRPr>
                    </a:p>
                  </a:txBody>
                  <a:tcPr marL="45720" marR="45720">
                    <a:solidFill>
                      <a:schemeClr val="bg1"/>
                    </a:solidFill>
                  </a:tcPr>
                </a:tc>
                <a:extLst>
                  <a:ext uri="{0D108BD9-81ED-4DB2-BD59-A6C34878D82A}">
                    <a16:rowId xmlns:a16="http://schemas.microsoft.com/office/drawing/2014/main" val="2193492822"/>
                  </a:ext>
                </a:extLst>
              </a:tr>
              <a:tr h="381876">
                <a:tc>
                  <a:txBody>
                    <a:bodyPr/>
                    <a:lstStyle/>
                    <a:p>
                      <a:pPr lvl="0" algn="ctr">
                        <a:buNone/>
                      </a:pPr>
                      <a:r>
                        <a:rPr lang="en-US" sz="1000" i="1" u="none" strike="noStrike" dirty="0">
                          <a:effectLst/>
                          <a:latin typeface="+mj-lt"/>
                        </a:rPr>
                        <a:t>13</a:t>
                      </a:r>
                    </a:p>
                  </a:txBody>
                  <a:tcPr marL="45720" marR="45720">
                    <a:solidFill>
                      <a:schemeClr val="bg1"/>
                    </a:solidFill>
                  </a:tcPr>
                </a:tc>
                <a:tc>
                  <a:txBody>
                    <a:bodyPr/>
                    <a:lstStyle/>
                    <a:p>
                      <a:pPr algn="l" fontAlgn="t"/>
                      <a:r>
                        <a:rPr lang="en-GB" sz="1000" b="0" i="1" u="none" strike="noStrike" dirty="0">
                          <a:solidFill>
                            <a:srgbClr val="000000"/>
                          </a:solidFill>
                          <a:effectLst/>
                          <a:latin typeface="+mj-lt"/>
                        </a:rPr>
                        <a:t>North Central London Recovery - system plan</a:t>
                      </a:r>
                    </a:p>
                  </a:txBody>
                  <a:tcPr marL="45720" marR="45720">
                    <a:solidFill>
                      <a:schemeClr val="bg1"/>
                    </a:solidFill>
                  </a:tcPr>
                </a:tc>
                <a:tc>
                  <a:txBody>
                    <a:bodyPr/>
                    <a:lstStyle/>
                    <a:p>
                      <a:pPr algn="l" fontAlgn="t"/>
                      <a:r>
                        <a:rPr lang="en-US" sz="1000" i="1" u="none" strike="noStrike" dirty="0">
                          <a:effectLst/>
                          <a:latin typeface="+mj-lt"/>
                        </a:rPr>
                        <a:t>North London Partners in Health and Care</a:t>
                      </a:r>
                      <a:endParaRPr lang="en-US" sz="1000" b="0" i="1" u="none" strike="noStrike" dirty="0">
                        <a:solidFill>
                          <a:srgbClr val="000000"/>
                        </a:solidFill>
                        <a:effectLst/>
                        <a:latin typeface="+mj-lt"/>
                      </a:endParaRPr>
                    </a:p>
                  </a:txBody>
                  <a:tcPr marL="45720" marR="45720">
                    <a:solidFill>
                      <a:schemeClr val="bg1"/>
                    </a:solidFill>
                  </a:tcPr>
                </a:tc>
                <a:tc>
                  <a:txBody>
                    <a:bodyPr/>
                    <a:lstStyle/>
                    <a:p>
                      <a:pPr algn="l" fontAlgn="t"/>
                      <a:r>
                        <a:rPr lang="en-GB" sz="1000" i="1" u="none" strike="noStrike" dirty="0">
                          <a:effectLst/>
                          <a:latin typeface="+mj-lt"/>
                        </a:rPr>
                        <a:t>2020</a:t>
                      </a:r>
                      <a:endParaRPr lang="en-GB" sz="1000" b="0" i="1" u="none" strike="noStrike" dirty="0">
                        <a:solidFill>
                          <a:srgbClr val="000000"/>
                        </a:solidFill>
                        <a:effectLst/>
                        <a:latin typeface="+mj-lt"/>
                      </a:endParaRPr>
                    </a:p>
                  </a:txBody>
                  <a:tcPr marL="45720" marR="45720">
                    <a:solidFill>
                      <a:schemeClr val="bg1"/>
                    </a:solidFill>
                  </a:tcPr>
                </a:tc>
                <a:tc>
                  <a:txBody>
                    <a:bodyPr/>
                    <a:lstStyle/>
                    <a:p>
                      <a:pPr algn="l" fontAlgn="t"/>
                      <a:r>
                        <a:rPr lang="en-GB" sz="1000" i="1" u="none" strike="noStrike" dirty="0">
                          <a:effectLst/>
                          <a:latin typeface="+mj-lt"/>
                        </a:rPr>
                        <a:t>Sub-regional</a:t>
                      </a:r>
                      <a:endParaRPr lang="en-GB" sz="1000" b="0" i="1" u="none" strike="noStrike" dirty="0">
                        <a:solidFill>
                          <a:srgbClr val="002060"/>
                        </a:solidFill>
                        <a:effectLst/>
                        <a:latin typeface="+mj-lt"/>
                      </a:endParaRPr>
                    </a:p>
                  </a:txBody>
                  <a:tcPr marL="45720" marR="45720">
                    <a:solidFill>
                      <a:schemeClr val="bg1"/>
                    </a:solidFill>
                  </a:tcPr>
                </a:tc>
                <a:tc>
                  <a:txBody>
                    <a:bodyPr/>
                    <a:lstStyle/>
                    <a:p>
                      <a:pPr marL="0" marR="0" lvl="0" indent="0" algn="l" defTabSz="457200" rtl="0" eaLnBrk="1" fontAlgn="t" latinLnBrk="0" hangingPunct="1">
                        <a:lnSpc>
                          <a:spcPct val="100000"/>
                        </a:lnSpc>
                        <a:spcBef>
                          <a:spcPts val="0"/>
                        </a:spcBef>
                        <a:spcAft>
                          <a:spcPts val="0"/>
                        </a:spcAft>
                        <a:buClrTx/>
                        <a:buSzTx/>
                        <a:buFontTx/>
                        <a:buNone/>
                        <a:tabLst/>
                        <a:defRPr/>
                      </a:pPr>
                      <a:r>
                        <a:rPr lang="en-GB" sz="1000" b="0" i="1" u="none" strike="noStrike" dirty="0">
                          <a:solidFill>
                            <a:schemeClr val="tx1"/>
                          </a:solidFill>
                          <a:effectLst/>
                          <a:latin typeface="+mj-lt"/>
                        </a:rPr>
                        <a:t>North Central London COVID-19 recovery plan. </a:t>
                      </a:r>
                    </a:p>
                  </a:txBody>
                  <a:tcPr marL="45720" marR="45720">
                    <a:solidFill>
                      <a:schemeClr val="bg1"/>
                    </a:solidFill>
                  </a:tcPr>
                </a:tc>
                <a:extLst>
                  <a:ext uri="{0D108BD9-81ED-4DB2-BD59-A6C34878D82A}">
                    <a16:rowId xmlns:a16="http://schemas.microsoft.com/office/drawing/2014/main" val="1979331932"/>
                  </a:ext>
                </a:extLst>
              </a:tr>
              <a:tr h="675627">
                <a:tc>
                  <a:txBody>
                    <a:bodyPr/>
                    <a:lstStyle/>
                    <a:p>
                      <a:pPr lvl="0" algn="ctr">
                        <a:buNone/>
                      </a:pPr>
                      <a:r>
                        <a:rPr lang="en-US" sz="1000" i="1" u="none" strike="noStrike" dirty="0">
                          <a:effectLst/>
                          <a:latin typeface="+mj-lt"/>
                        </a:rPr>
                        <a:t>14</a:t>
                      </a:r>
                    </a:p>
                  </a:txBody>
                  <a:tcPr marL="45720" marR="45720" anchor="ctr">
                    <a:solidFill>
                      <a:schemeClr val="bg1"/>
                    </a:solidFill>
                  </a:tcPr>
                </a:tc>
                <a:tc>
                  <a:txBody>
                    <a:bodyPr/>
                    <a:lstStyle/>
                    <a:p>
                      <a:pPr lvl="0" algn="l">
                        <a:lnSpc>
                          <a:spcPct val="100000"/>
                        </a:lnSpc>
                        <a:spcBef>
                          <a:spcPts val="0"/>
                        </a:spcBef>
                        <a:spcAft>
                          <a:spcPts val="0"/>
                        </a:spcAft>
                        <a:buNone/>
                      </a:pPr>
                      <a:r>
                        <a:rPr lang="en-US" sz="1000" b="0" i="1" u="none" strike="noStrike" noProof="0" dirty="0">
                          <a:effectLst/>
                          <a:latin typeface="+mj-lt"/>
                        </a:rPr>
                        <a:t>Support to London ICS’s from the HEST (Health Equity and Strategy Team)</a:t>
                      </a:r>
                      <a:endParaRPr lang="en-US" i="1" dirty="0">
                        <a:latin typeface="+mj-lt"/>
                      </a:endParaRPr>
                    </a:p>
                  </a:txBody>
                  <a:tcPr marL="45720" marR="45720">
                    <a:solidFill>
                      <a:schemeClr val="bg1"/>
                    </a:solidFill>
                  </a:tcPr>
                </a:tc>
                <a:tc>
                  <a:txBody>
                    <a:bodyPr/>
                    <a:lstStyle/>
                    <a:p>
                      <a:pPr marL="0" lvl="0" indent="0" algn="l">
                        <a:lnSpc>
                          <a:spcPct val="100000"/>
                        </a:lnSpc>
                        <a:spcBef>
                          <a:spcPts val="0"/>
                        </a:spcBef>
                        <a:spcAft>
                          <a:spcPts val="0"/>
                        </a:spcAft>
                        <a:buNone/>
                      </a:pPr>
                      <a:r>
                        <a:rPr lang="en-GB" sz="1000" i="1" u="none" strike="noStrike" dirty="0">
                          <a:effectLst/>
                          <a:latin typeface="+mj-lt"/>
                        </a:rPr>
                        <a:t>Public Health England</a:t>
                      </a:r>
                    </a:p>
                  </a:txBody>
                  <a:tcPr marL="45720" marR="45720">
                    <a:solidFill>
                      <a:schemeClr val="bg1"/>
                    </a:solidFill>
                  </a:tcPr>
                </a:tc>
                <a:tc>
                  <a:txBody>
                    <a:bodyPr/>
                    <a:lstStyle/>
                    <a:p>
                      <a:pPr lvl="0" algn="l">
                        <a:buNone/>
                      </a:pPr>
                      <a:r>
                        <a:rPr lang="en-US" sz="1000" b="0" i="1" u="none" strike="noStrike" dirty="0">
                          <a:solidFill>
                            <a:srgbClr val="000000"/>
                          </a:solidFill>
                          <a:effectLst/>
                          <a:latin typeface="+mj-lt"/>
                        </a:rPr>
                        <a:t>2020</a:t>
                      </a:r>
                    </a:p>
                  </a:txBody>
                  <a:tcPr marL="45720" marR="45720">
                    <a:solidFill>
                      <a:schemeClr val="bg1"/>
                    </a:solidFill>
                  </a:tcPr>
                </a:tc>
                <a:tc>
                  <a:txBody>
                    <a:bodyPr/>
                    <a:lstStyle/>
                    <a:p>
                      <a:pPr lvl="0" algn="l">
                        <a:buNone/>
                      </a:pPr>
                      <a:r>
                        <a:rPr lang="en-US" sz="1000" b="0" i="1" u="none" strike="noStrike" dirty="0">
                          <a:solidFill>
                            <a:schemeClr val="tx1"/>
                          </a:solidFill>
                          <a:effectLst/>
                          <a:latin typeface="+mj-lt"/>
                        </a:rPr>
                        <a:t>Regional </a:t>
                      </a:r>
                    </a:p>
                  </a:txBody>
                  <a:tcPr marL="45720" marR="45720">
                    <a:solidFill>
                      <a:schemeClr val="bg1"/>
                    </a:solidFill>
                  </a:tcPr>
                </a:tc>
                <a:tc>
                  <a:txBody>
                    <a:bodyPr/>
                    <a:lstStyle/>
                    <a:p>
                      <a:pPr lvl="0" algn="l">
                        <a:buNone/>
                      </a:pPr>
                      <a:r>
                        <a:rPr lang="en-GB" sz="1000" b="0" i="1" u="none" strike="noStrike" dirty="0">
                          <a:solidFill>
                            <a:schemeClr val="tx1"/>
                          </a:solidFill>
                          <a:effectLst/>
                          <a:latin typeface="+mj-lt"/>
                        </a:rPr>
                        <a:t>After PHE report highlighting how COVID-19 was creating new inequalities and exacerbating existing ones, </a:t>
                      </a:r>
                      <a:r>
                        <a:rPr lang="en-GB" sz="1000" b="0" i="1" u="none" strike="noStrike" noProof="0" dirty="0">
                          <a:effectLst/>
                          <a:latin typeface="+mj-lt"/>
                        </a:rPr>
                        <a:t>public health, local government, GLA and NHS partners across London have come together to identify priorities to address health inequalities and to implement actions to address these health inequalities. </a:t>
                      </a:r>
                      <a:endParaRPr lang="en-GB" sz="1000" b="0" i="1" u="none" strike="noStrike" dirty="0">
                        <a:solidFill>
                          <a:schemeClr val="tx1"/>
                        </a:solidFill>
                        <a:effectLst/>
                        <a:latin typeface="+mj-lt"/>
                      </a:endParaRPr>
                    </a:p>
                  </a:txBody>
                  <a:tcPr marL="45720" marR="45720">
                    <a:solidFill>
                      <a:schemeClr val="bg1"/>
                    </a:solidFill>
                  </a:tcPr>
                </a:tc>
                <a:extLst>
                  <a:ext uri="{0D108BD9-81ED-4DB2-BD59-A6C34878D82A}">
                    <a16:rowId xmlns:a16="http://schemas.microsoft.com/office/drawing/2014/main" val="869007443"/>
                  </a:ext>
                </a:extLst>
              </a:tr>
              <a:tr h="483178">
                <a:tc>
                  <a:txBody>
                    <a:bodyPr/>
                    <a:lstStyle/>
                    <a:p>
                      <a:pPr lvl="0" algn="ctr">
                        <a:buNone/>
                      </a:pPr>
                      <a:r>
                        <a:rPr lang="en-US" sz="1000" i="1" u="none" strike="noStrike" dirty="0">
                          <a:effectLst/>
                          <a:latin typeface="+mj-lt"/>
                        </a:rPr>
                        <a:t>15</a:t>
                      </a:r>
                    </a:p>
                  </a:txBody>
                  <a:tcPr marL="45720" marR="45720" anchor="ctr">
                    <a:solidFill>
                      <a:schemeClr val="bg1"/>
                    </a:solidFill>
                  </a:tcPr>
                </a:tc>
                <a:tc>
                  <a:txBody>
                    <a:bodyPr/>
                    <a:lstStyle/>
                    <a:p>
                      <a:pPr algn="l" fontAlgn="t"/>
                      <a:r>
                        <a:rPr lang="en-US" sz="1000" i="1" u="none" strike="noStrike" dirty="0">
                          <a:effectLst/>
                          <a:latin typeface="+mj-lt"/>
                        </a:rPr>
                        <a:t>[Letter from the partnership] Integrating care: Next steps to building strong and effective integrated care systems across England</a:t>
                      </a:r>
                      <a:endParaRPr lang="en-US" sz="1000" b="0" i="1" u="none" strike="noStrike" dirty="0">
                        <a:solidFill>
                          <a:srgbClr val="000000"/>
                        </a:solidFill>
                        <a:effectLst/>
                        <a:latin typeface="+mj-lt"/>
                      </a:endParaRPr>
                    </a:p>
                  </a:txBody>
                  <a:tcPr marL="45720" marR="45720">
                    <a:solidFill>
                      <a:schemeClr val="bg1"/>
                    </a:solidFill>
                  </a:tcPr>
                </a:tc>
                <a:tc>
                  <a:txBody>
                    <a:bodyPr/>
                    <a:lstStyle/>
                    <a:p>
                      <a:pPr algn="l" fontAlgn="t"/>
                      <a:r>
                        <a:rPr lang="en-US" sz="1000" i="1" u="none" strike="noStrike" dirty="0">
                          <a:effectLst/>
                          <a:latin typeface="+mj-lt"/>
                        </a:rPr>
                        <a:t>London’s Health and Care Partnership</a:t>
                      </a:r>
                      <a:endParaRPr lang="en-US" sz="1000" b="0" i="1" u="none" strike="noStrike" dirty="0">
                        <a:solidFill>
                          <a:srgbClr val="000000"/>
                        </a:solidFill>
                        <a:effectLst/>
                        <a:latin typeface="+mj-lt"/>
                      </a:endParaRPr>
                    </a:p>
                  </a:txBody>
                  <a:tcPr marL="45720" marR="45720">
                    <a:solidFill>
                      <a:schemeClr val="bg1"/>
                    </a:solidFill>
                  </a:tcPr>
                </a:tc>
                <a:tc>
                  <a:txBody>
                    <a:bodyPr/>
                    <a:lstStyle/>
                    <a:p>
                      <a:pPr algn="l" fontAlgn="t"/>
                      <a:r>
                        <a:rPr lang="en-GB" sz="1000" i="1" u="none" strike="noStrike" dirty="0">
                          <a:effectLst/>
                          <a:latin typeface="+mj-lt"/>
                        </a:rPr>
                        <a:t>January 2021</a:t>
                      </a:r>
                      <a:endParaRPr lang="en-GB" sz="1000" b="0" i="1" u="none" strike="noStrike" dirty="0">
                        <a:solidFill>
                          <a:srgbClr val="000000"/>
                        </a:solidFill>
                        <a:effectLst/>
                        <a:latin typeface="+mj-lt"/>
                      </a:endParaRPr>
                    </a:p>
                  </a:txBody>
                  <a:tcPr marL="45720" marR="45720">
                    <a:solidFill>
                      <a:schemeClr val="bg1"/>
                    </a:solidFill>
                  </a:tcPr>
                </a:tc>
                <a:tc>
                  <a:txBody>
                    <a:bodyPr/>
                    <a:lstStyle/>
                    <a:p>
                      <a:pPr algn="l" fontAlgn="t"/>
                      <a:r>
                        <a:rPr lang="en-GB" sz="1000" i="1" u="none" strike="noStrike" dirty="0">
                          <a:effectLst/>
                          <a:latin typeface="+mj-lt"/>
                        </a:rPr>
                        <a:t>Regional</a:t>
                      </a:r>
                      <a:endParaRPr lang="en-GB" sz="1000" b="0" i="1" u="none" strike="noStrike" dirty="0">
                        <a:solidFill>
                          <a:srgbClr val="9C5700"/>
                        </a:solidFill>
                        <a:effectLst/>
                        <a:latin typeface="+mj-lt"/>
                      </a:endParaRPr>
                    </a:p>
                  </a:txBody>
                  <a:tcPr marL="45720" marR="45720">
                    <a:solidFill>
                      <a:schemeClr val="bg1"/>
                    </a:solidFill>
                  </a:tcPr>
                </a:tc>
                <a:tc>
                  <a:txBody>
                    <a:bodyPr/>
                    <a:lstStyle/>
                    <a:p>
                      <a:pPr algn="l" fontAlgn="t"/>
                      <a:r>
                        <a:rPr lang="en-US" sz="1000" b="0" i="1" u="none" strike="noStrike" dirty="0">
                          <a:solidFill>
                            <a:schemeClr val="tx1"/>
                          </a:solidFill>
                          <a:effectLst/>
                          <a:latin typeface="+mj-lt"/>
                        </a:rPr>
                        <a:t>The written response of London’s Health and Care Partnership to the consultation document ‘Integrating care: Next steps to building strong and effective integrated care </a:t>
                      </a:r>
                    </a:p>
                    <a:p>
                      <a:pPr algn="l" fontAlgn="t"/>
                      <a:r>
                        <a:rPr lang="en-US" sz="1000" b="0" i="1" u="none" strike="noStrike" dirty="0">
                          <a:solidFill>
                            <a:schemeClr val="tx1"/>
                          </a:solidFill>
                          <a:effectLst/>
                          <a:latin typeface="+mj-lt"/>
                        </a:rPr>
                        <a:t>systems across England’.</a:t>
                      </a:r>
                      <a:endParaRPr lang="en-GB" sz="1000" b="0" i="1" u="none" strike="noStrike" dirty="0">
                        <a:solidFill>
                          <a:schemeClr val="tx1"/>
                        </a:solidFill>
                        <a:effectLst/>
                        <a:latin typeface="+mj-lt"/>
                      </a:endParaRPr>
                    </a:p>
                  </a:txBody>
                  <a:tcPr marL="45720" marR="45720">
                    <a:solidFill>
                      <a:schemeClr val="bg1"/>
                    </a:solidFill>
                  </a:tcPr>
                </a:tc>
                <a:extLst>
                  <a:ext uri="{0D108BD9-81ED-4DB2-BD59-A6C34878D82A}">
                    <a16:rowId xmlns:a16="http://schemas.microsoft.com/office/drawing/2014/main" val="2070530424"/>
                  </a:ext>
                </a:extLst>
              </a:tr>
              <a:tr h="822503">
                <a:tc>
                  <a:txBody>
                    <a:bodyPr/>
                    <a:lstStyle/>
                    <a:p>
                      <a:pPr lvl="0" algn="ctr">
                        <a:buNone/>
                      </a:pPr>
                      <a:r>
                        <a:rPr lang="en-US" sz="1000" i="1" u="none" strike="noStrike" dirty="0">
                          <a:effectLst/>
                          <a:latin typeface="+mj-lt"/>
                        </a:rPr>
                        <a:t>16</a:t>
                      </a:r>
                    </a:p>
                  </a:txBody>
                  <a:tcPr marL="45720" marR="45720" anchor="ctr">
                    <a:solidFill>
                      <a:schemeClr val="bg1"/>
                    </a:solidFill>
                  </a:tcPr>
                </a:tc>
                <a:tc>
                  <a:txBody>
                    <a:bodyPr/>
                    <a:lstStyle/>
                    <a:p>
                      <a:pPr lvl="0" algn="l">
                        <a:buNone/>
                      </a:pPr>
                      <a:r>
                        <a:rPr lang="en-US" sz="1000" i="1" u="none" strike="noStrike" dirty="0">
                          <a:effectLst/>
                          <a:latin typeface="+mj-lt"/>
                        </a:rPr>
                        <a:t>NHS Operational Planning and Contracting Guidance</a:t>
                      </a:r>
                      <a:endParaRPr lang="en-US" sz="1000" b="0" i="1" u="none" strike="noStrike" dirty="0">
                        <a:solidFill>
                          <a:srgbClr val="000000"/>
                        </a:solidFill>
                        <a:effectLst/>
                        <a:latin typeface="+mj-lt"/>
                      </a:endParaRPr>
                    </a:p>
                  </a:txBody>
                  <a:tcPr marL="45720" marR="45720">
                    <a:solidFill>
                      <a:schemeClr val="bg1"/>
                    </a:solidFill>
                  </a:tcPr>
                </a:tc>
                <a:tc>
                  <a:txBody>
                    <a:bodyPr/>
                    <a:lstStyle/>
                    <a:p>
                      <a:pPr lvl="0" algn="l">
                        <a:buNone/>
                      </a:pPr>
                      <a:r>
                        <a:rPr lang="en-GB" sz="1000" i="1" u="none" strike="noStrike" dirty="0">
                          <a:effectLst/>
                          <a:latin typeface="+mj-lt"/>
                        </a:rPr>
                        <a:t>NHSE/I</a:t>
                      </a:r>
                      <a:endParaRPr lang="en-GB" sz="1000" b="0" i="1" u="none" strike="noStrike" dirty="0">
                        <a:solidFill>
                          <a:srgbClr val="000000"/>
                        </a:solidFill>
                        <a:effectLst/>
                        <a:latin typeface="+mj-lt"/>
                      </a:endParaRPr>
                    </a:p>
                  </a:txBody>
                  <a:tcPr marL="45720" marR="45720">
                    <a:solidFill>
                      <a:schemeClr val="bg1"/>
                    </a:solidFill>
                  </a:tcPr>
                </a:tc>
                <a:tc>
                  <a:txBody>
                    <a:bodyPr/>
                    <a:lstStyle/>
                    <a:p>
                      <a:pPr lvl="0" algn="l">
                        <a:buNone/>
                      </a:pPr>
                      <a:r>
                        <a:rPr lang="en-GB" sz="1000" i="1" u="none" strike="noStrike" dirty="0">
                          <a:effectLst/>
                          <a:latin typeface="+mj-lt"/>
                        </a:rPr>
                        <a:t>January 2021</a:t>
                      </a:r>
                      <a:endParaRPr lang="en-GB" sz="1000" b="0" i="1" u="none" strike="noStrike" dirty="0">
                        <a:solidFill>
                          <a:srgbClr val="000000"/>
                        </a:solidFill>
                        <a:effectLst/>
                        <a:latin typeface="+mj-lt"/>
                      </a:endParaRPr>
                    </a:p>
                  </a:txBody>
                  <a:tcPr marL="45720" marR="45720">
                    <a:solidFill>
                      <a:schemeClr val="bg1"/>
                    </a:solidFill>
                  </a:tcPr>
                </a:tc>
                <a:tc>
                  <a:txBody>
                    <a:bodyPr/>
                    <a:lstStyle/>
                    <a:p>
                      <a:pPr lvl="0" algn="l">
                        <a:buNone/>
                      </a:pPr>
                      <a:r>
                        <a:rPr lang="en-GB" sz="1000" i="1" u="none" strike="noStrike" dirty="0">
                          <a:effectLst/>
                          <a:latin typeface="+mj-lt"/>
                        </a:rPr>
                        <a:t>National</a:t>
                      </a:r>
                      <a:endParaRPr lang="en-GB" sz="1000" b="0" i="1" u="none" strike="noStrike" dirty="0">
                        <a:solidFill>
                          <a:srgbClr val="9C0006"/>
                        </a:solidFill>
                        <a:effectLst/>
                        <a:latin typeface="+mj-lt"/>
                      </a:endParaRPr>
                    </a:p>
                  </a:txBody>
                  <a:tcPr marL="45720" marR="45720">
                    <a:solidFill>
                      <a:schemeClr val="bg1"/>
                    </a:solidFill>
                  </a:tcPr>
                </a:tc>
                <a:tc>
                  <a:txBody>
                    <a:bodyPr/>
                    <a:lstStyle/>
                    <a:p>
                      <a:pPr lvl="0" algn="l">
                        <a:buNone/>
                      </a:pPr>
                      <a:r>
                        <a:rPr lang="en-US" sz="1000" b="0" i="1" u="none" strike="noStrike" dirty="0">
                          <a:solidFill>
                            <a:schemeClr val="tx1"/>
                          </a:solidFill>
                          <a:effectLst/>
                          <a:latin typeface="+mj-lt"/>
                        </a:rPr>
                        <a:t>The 2021/22 priorities and operational planning guidance sets the priorities for the year ahead, against a backdrop of the challenge to restore services, meet new care demands and reduce the care back logs that are a direct consequence of the pandemic, whilst supporting staff recovery and taking further steps to address inequalities in access, experience and outcomes.</a:t>
                      </a:r>
                      <a:endParaRPr lang="en-GB" sz="1000" b="0" i="1" u="none" strike="noStrike" dirty="0">
                        <a:solidFill>
                          <a:schemeClr val="tx1"/>
                        </a:solidFill>
                        <a:effectLst/>
                        <a:latin typeface="+mj-lt"/>
                      </a:endParaRPr>
                    </a:p>
                  </a:txBody>
                  <a:tcPr marL="45720" marR="45720">
                    <a:solidFill>
                      <a:schemeClr val="bg1"/>
                    </a:solidFill>
                  </a:tcPr>
                </a:tc>
                <a:extLst>
                  <a:ext uri="{0D108BD9-81ED-4DB2-BD59-A6C34878D82A}">
                    <a16:rowId xmlns:a16="http://schemas.microsoft.com/office/drawing/2014/main" val="669600686"/>
                  </a:ext>
                </a:extLst>
              </a:tr>
            </a:tbl>
          </a:graphicData>
        </a:graphic>
      </p:graphicFrame>
    </p:spTree>
    <p:extLst>
      <p:ext uri="{BB962C8B-B14F-4D97-AF65-F5344CB8AC3E}">
        <p14:creationId xmlns:p14="http://schemas.microsoft.com/office/powerpoint/2010/main" val="165916233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TextBox 39">
            <a:extLst>
              <a:ext uri="{FF2B5EF4-FFF2-40B4-BE49-F238E27FC236}">
                <a16:creationId xmlns:a16="http://schemas.microsoft.com/office/drawing/2014/main" id="{870D4C59-C6B3-4C9A-84DA-9D764CAEC869}"/>
              </a:ext>
            </a:extLst>
          </p:cNvPr>
          <p:cNvSpPr txBox="1"/>
          <p:nvPr/>
        </p:nvSpPr>
        <p:spPr>
          <a:xfrm>
            <a:off x="403373" y="1354164"/>
            <a:ext cx="10539610" cy="5233997"/>
          </a:xfrm>
          <a:prstGeom prst="rect">
            <a:avLst/>
          </a:prstGeom>
          <a:noFill/>
        </p:spPr>
        <p:txBody>
          <a:bodyPr wrap="square" lIns="91440" tIns="45720" rIns="91440" bIns="45720" rtlCol="0" anchor="t">
            <a:spAutoFit/>
          </a:bodyPr>
          <a:lstStyle/>
          <a:p>
            <a:pPr marL="0" marR="0" lvl="0" indent="0" algn="just" defTabSz="457200" rtl="0" eaLnBrk="1" fontAlgn="auto" latinLnBrk="0" hangingPunct="1">
              <a:lnSpc>
                <a:spcPct val="107000"/>
              </a:lnSpc>
              <a:spcBef>
                <a:spcPts val="0"/>
              </a:spcBef>
              <a:spcAft>
                <a:spcPts val="600"/>
              </a:spcAft>
              <a:buClrTx/>
              <a:buSzTx/>
              <a:buFontTx/>
              <a:buNone/>
              <a:tabLst>
                <a:tab pos="457200" algn="l"/>
              </a:tabLst>
              <a:defRPr/>
            </a:pPr>
            <a:r>
              <a:rPr kumimoji="0" lang="en-US" sz="1600" b="1" i="0" u="none" strike="noStrike" kern="1200" cap="none" spc="0" normalizeH="0" baseline="0" noProof="0" dirty="0">
                <a:ln>
                  <a:noFill/>
                </a:ln>
                <a:effectLst/>
                <a:uLnTx/>
                <a:uFillTx/>
                <a:latin typeface="Calibri"/>
                <a:ea typeface="Calibri" panose="020F0502020204030204" pitchFamily="34" charset="0"/>
                <a:cs typeface="Times New Roman"/>
              </a:rPr>
              <a:t>The literature review highlights how the first steps have already been taken</a:t>
            </a:r>
            <a:r>
              <a:rPr lang="en-US" sz="1600" b="1" dirty="0">
                <a:latin typeface="Calibri"/>
                <a:ea typeface="Calibri" panose="020F0502020204030204" pitchFamily="34" charset="0"/>
                <a:cs typeface="Times New Roman"/>
              </a:rPr>
              <a:t>. N</a:t>
            </a:r>
            <a:r>
              <a:rPr kumimoji="0" lang="en-US" sz="1600" b="1" i="0" u="none" strike="noStrike" kern="1200" cap="none" spc="0" normalizeH="0" baseline="0" noProof="0" dirty="0">
                <a:ln>
                  <a:noFill/>
                </a:ln>
                <a:effectLst/>
                <a:uLnTx/>
                <a:uFillTx/>
                <a:latin typeface="Calibri"/>
                <a:ea typeface="Calibri" panose="020F0502020204030204" pitchFamily="34" charset="0"/>
                <a:cs typeface="Times New Roman"/>
              </a:rPr>
              <a:t>ew ways of working, provider collaboratives, and borough-based partnerships in many areas of London provide a foundation to build on.</a:t>
            </a:r>
          </a:p>
          <a:p>
            <a:pPr marL="172720" indent="-172720" algn="just">
              <a:lnSpc>
                <a:spcPct val="107000"/>
              </a:lnSpc>
              <a:spcAft>
                <a:spcPts val="600"/>
              </a:spcAft>
              <a:buFont typeface="Arial" panose="020B0604020202020204" pitchFamily="34" charset="0"/>
              <a:buChar char="•"/>
              <a:tabLst>
                <a:tab pos="457200" algn="l"/>
              </a:tabLst>
              <a:defRPr/>
            </a:pPr>
            <a:r>
              <a:rPr kumimoji="0" lang="en-US" sz="1400" b="0" i="0" u="none" strike="noStrike" kern="1200" cap="none" spc="0" normalizeH="0" baseline="0" noProof="0" dirty="0">
                <a:ln>
                  <a:noFill/>
                </a:ln>
                <a:effectLst/>
                <a:uLnTx/>
                <a:uFillTx/>
                <a:latin typeface="Calibri"/>
                <a:ea typeface="Calibri" panose="020F0502020204030204" pitchFamily="34" charset="0"/>
                <a:cs typeface="Times New Roman"/>
              </a:rPr>
              <a:t>National, regional and system stakeholders have all highlighted the role that collaboration has played in the successful elements of the COVID-19 response.</a:t>
            </a:r>
            <a:r>
              <a:rPr lang="en-US" sz="1400" dirty="0">
                <a:latin typeface="Calibri"/>
                <a:ea typeface="Calibri" panose="020F0502020204030204" pitchFamily="34" charset="0"/>
                <a:cs typeface="Times New Roman"/>
              </a:rPr>
              <a:t> </a:t>
            </a:r>
            <a:endParaRPr lang="en-US" sz="1400" b="0" i="0" u="none" strike="noStrike" kern="1200" cap="none" spc="0" normalizeH="0" baseline="0" noProof="0" dirty="0">
              <a:ln>
                <a:noFill/>
              </a:ln>
              <a:effectLst/>
              <a:uLnTx/>
              <a:uFillTx/>
              <a:latin typeface="Calibri" panose="020F0502020204030204"/>
              <a:ea typeface="Calibri" panose="020F0502020204030204" pitchFamily="34" charset="0"/>
              <a:cs typeface="Times New Roman" panose="02020603050405020304" pitchFamily="18" charset="0"/>
            </a:endParaRPr>
          </a:p>
          <a:p>
            <a:pPr marL="172720" marR="0" lvl="0" indent="-172720" algn="just" defTabSz="457200" rtl="0" eaLnBrk="1" fontAlgn="auto" latinLnBrk="0" hangingPunct="1">
              <a:lnSpc>
                <a:spcPct val="107000"/>
              </a:lnSpc>
              <a:spcBef>
                <a:spcPts val="0"/>
              </a:spcBef>
              <a:spcAft>
                <a:spcPts val="600"/>
              </a:spcAft>
              <a:buClrTx/>
              <a:buSzTx/>
              <a:buFont typeface="Arial" panose="020B0604020202020204" pitchFamily="34" charset="0"/>
              <a:buChar char="•"/>
              <a:tabLst>
                <a:tab pos="457200" algn="l"/>
              </a:tabLst>
              <a:defRPr/>
            </a:pPr>
            <a:r>
              <a:rPr kumimoji="0" lang="en-US" sz="1400" b="0" i="0" u="none" strike="noStrike" kern="1200" cap="none" spc="0" normalizeH="0" baseline="0" noProof="0" dirty="0">
                <a:ln>
                  <a:noFill/>
                </a:ln>
                <a:effectLst/>
                <a:uLnTx/>
                <a:uFillTx/>
                <a:latin typeface="Calibri"/>
                <a:ea typeface="Calibri" panose="020F0502020204030204" pitchFamily="34" charset="0"/>
                <a:cs typeface="Times New Roman"/>
              </a:rPr>
              <a:t>The pandemic increased awareness of:</a:t>
            </a:r>
            <a:endParaRPr lang="en-US" sz="1400" b="0" i="0" u="none" strike="noStrike" kern="1200" cap="none" spc="0" normalizeH="0" baseline="0" noProof="0" dirty="0">
              <a:ln>
                <a:noFill/>
              </a:ln>
              <a:effectLst/>
              <a:uLnTx/>
              <a:uFillTx/>
              <a:latin typeface="Calibri"/>
              <a:ea typeface="Calibri" panose="020F0502020204030204" pitchFamily="34" charset="0"/>
              <a:cs typeface="Times New Roman"/>
            </a:endParaRPr>
          </a:p>
          <a:p>
            <a:pPr marL="629920" marR="0" lvl="1" indent="-172720" algn="just" defTabSz="457200" rtl="0" eaLnBrk="1" fontAlgn="auto" latinLnBrk="0" hangingPunct="1">
              <a:lnSpc>
                <a:spcPct val="107000"/>
              </a:lnSpc>
              <a:spcBef>
                <a:spcPts val="0"/>
              </a:spcBef>
              <a:spcAft>
                <a:spcPts val="600"/>
              </a:spcAft>
              <a:buClrTx/>
              <a:buSzTx/>
              <a:buFont typeface="Arial" panose="020B0604020202020204" pitchFamily="34" charset="0"/>
              <a:buChar char="•"/>
              <a:tabLst>
                <a:tab pos="457200" algn="l"/>
              </a:tabLst>
              <a:defRPr/>
            </a:pPr>
            <a:r>
              <a:rPr kumimoji="0" lang="en-US" sz="1400" b="0" i="0" u="none" strike="noStrike" kern="1200" cap="none" spc="0" normalizeH="0" baseline="0" noProof="0" dirty="0">
                <a:ln>
                  <a:noFill/>
                </a:ln>
                <a:effectLst/>
                <a:uLnTx/>
                <a:uFillTx/>
                <a:latin typeface="Calibri"/>
                <a:ea typeface="Calibri" panose="020F0502020204030204" pitchFamily="34" charset="0"/>
                <a:cs typeface="Times New Roman"/>
              </a:rPr>
              <a:t>the need to </a:t>
            </a:r>
            <a:r>
              <a:rPr kumimoji="0" lang="en-US" sz="1400" b="1" i="0" u="none" strike="noStrike" kern="1200" cap="none" spc="0" normalizeH="0" baseline="0" noProof="0" dirty="0">
                <a:ln>
                  <a:noFill/>
                </a:ln>
                <a:solidFill>
                  <a:srgbClr val="AF5EA1"/>
                </a:solidFill>
                <a:effectLst/>
                <a:uLnTx/>
                <a:uFillTx/>
                <a:latin typeface="Calibri" panose="020F0502020204030204"/>
                <a:ea typeface="+mn-ea"/>
                <a:cs typeface="Times New Roman"/>
              </a:rPr>
              <a:t>balance national accountability with local autonomy</a:t>
            </a:r>
            <a:r>
              <a:rPr kumimoji="0" lang="en-US" sz="1400" b="0" i="0" u="none" strike="noStrike" kern="1200" cap="none" spc="0" normalizeH="0" baseline="0" noProof="0" dirty="0">
                <a:ln>
                  <a:noFill/>
                </a:ln>
                <a:effectLst/>
                <a:uLnTx/>
                <a:uFillTx/>
                <a:latin typeface="Calibri"/>
                <a:ea typeface="Calibri" panose="020F0502020204030204" pitchFamily="34" charset="0"/>
                <a:cs typeface="Times New Roman"/>
              </a:rPr>
              <a:t>,</a:t>
            </a:r>
            <a:endParaRPr lang="en-US" sz="1400" b="0" i="0" u="none" strike="noStrike" kern="1200" cap="none" spc="0" normalizeH="0" baseline="0" noProof="0" dirty="0">
              <a:ln>
                <a:noFill/>
              </a:ln>
              <a:effectLst/>
              <a:uLnTx/>
              <a:uFillTx/>
              <a:latin typeface="Calibri"/>
              <a:ea typeface="Calibri" panose="020F0502020204030204" pitchFamily="34" charset="0"/>
              <a:cs typeface="Times New Roman"/>
            </a:endParaRPr>
          </a:p>
          <a:p>
            <a:pPr marL="629920" marR="0" lvl="1" indent="-172720" algn="just" defTabSz="457200" rtl="0" eaLnBrk="1" fontAlgn="auto" latinLnBrk="0" hangingPunct="1">
              <a:lnSpc>
                <a:spcPct val="107000"/>
              </a:lnSpc>
              <a:spcBef>
                <a:spcPts val="0"/>
              </a:spcBef>
              <a:spcAft>
                <a:spcPts val="600"/>
              </a:spcAft>
              <a:buClrTx/>
              <a:buSzTx/>
              <a:buFont typeface="Arial" panose="020B0604020202020204" pitchFamily="34" charset="0"/>
              <a:buChar char="•"/>
              <a:tabLst>
                <a:tab pos="457200" algn="l"/>
              </a:tabLst>
              <a:defRPr/>
            </a:pPr>
            <a:r>
              <a:rPr kumimoji="0" lang="en-GB" sz="1400" b="0" i="0" u="none" strike="noStrike" kern="1200" cap="none" spc="0" normalizeH="0" baseline="0" noProof="0" dirty="0">
                <a:ln>
                  <a:noFill/>
                </a:ln>
                <a:effectLst/>
                <a:uLnTx/>
                <a:uFillTx/>
                <a:latin typeface="Calibri"/>
                <a:ea typeface="Calibri" panose="020F0502020204030204" pitchFamily="34" charset="0"/>
                <a:cs typeface="Times New Roman"/>
              </a:rPr>
              <a:t>the </a:t>
            </a:r>
            <a:r>
              <a:rPr kumimoji="0" lang="en-GB" sz="1400" b="1" i="0" u="none" strike="noStrike" kern="1200" cap="none" spc="0" normalizeH="0" baseline="0" noProof="0" dirty="0">
                <a:ln>
                  <a:noFill/>
                </a:ln>
                <a:solidFill>
                  <a:srgbClr val="AF5EA1"/>
                </a:solidFill>
                <a:effectLst/>
                <a:uLnTx/>
                <a:uFillTx/>
                <a:latin typeface="Calibri" panose="020F0502020204030204"/>
                <a:ea typeface="+mn-ea"/>
                <a:cs typeface="Times New Roman"/>
              </a:rPr>
              <a:t>benefits of integrated and cross-organisational working </a:t>
            </a:r>
            <a:r>
              <a:rPr kumimoji="0" lang="en-US" sz="1400" b="0" i="0" u="none" strike="noStrike" kern="1200" cap="none" spc="0" normalizeH="0" baseline="0" noProof="0" dirty="0">
                <a:ln>
                  <a:noFill/>
                </a:ln>
                <a:effectLst/>
                <a:uLnTx/>
                <a:uFillTx/>
                <a:latin typeface="Calibri"/>
                <a:ea typeface="Calibri" panose="020F0502020204030204" pitchFamily="34" charset="0"/>
                <a:cs typeface="Times New Roman"/>
              </a:rPr>
              <a:t>across sub-regional, regional and national levels, and</a:t>
            </a:r>
            <a:endParaRPr lang="en-US" sz="1400" b="0" i="0" u="none" strike="noStrike" kern="1200" cap="none" spc="0" normalizeH="0" baseline="0" noProof="0" dirty="0">
              <a:ln>
                <a:noFill/>
              </a:ln>
              <a:effectLst/>
              <a:uLnTx/>
              <a:uFillTx/>
              <a:latin typeface="Calibri"/>
              <a:ea typeface="Calibri" panose="020F0502020204030204" pitchFamily="34" charset="0"/>
              <a:cs typeface="Times New Roman"/>
            </a:endParaRPr>
          </a:p>
          <a:p>
            <a:pPr marL="629920" marR="0" lvl="1" indent="-172720" algn="just" defTabSz="457200" rtl="0" eaLnBrk="1" fontAlgn="auto" latinLnBrk="0" hangingPunct="1">
              <a:lnSpc>
                <a:spcPct val="107000"/>
              </a:lnSpc>
              <a:spcBef>
                <a:spcPts val="0"/>
              </a:spcBef>
              <a:spcAft>
                <a:spcPts val="600"/>
              </a:spcAft>
              <a:buClrTx/>
              <a:buSzTx/>
              <a:buFont typeface="Arial" panose="020B0604020202020204" pitchFamily="34" charset="0"/>
              <a:buChar char="•"/>
              <a:tabLst>
                <a:tab pos="457200" algn="l"/>
              </a:tabLst>
              <a:defRPr/>
            </a:pPr>
            <a:r>
              <a:rPr kumimoji="0" lang="en-US" sz="1400" b="0" i="0" u="none" strike="noStrike" kern="1200" cap="none" spc="0" normalizeH="0" baseline="0" noProof="0" dirty="0">
                <a:ln>
                  <a:noFill/>
                </a:ln>
                <a:effectLst/>
                <a:uLnTx/>
                <a:uFillTx/>
                <a:latin typeface="Calibri"/>
                <a:ea typeface="Calibri" panose="020F0502020204030204" pitchFamily="34" charset="0"/>
                <a:cs typeface="Times New Roman"/>
              </a:rPr>
              <a:t>the </a:t>
            </a:r>
            <a:r>
              <a:rPr kumimoji="0" lang="en-US" sz="1400" b="1" i="0" u="none" strike="noStrike" kern="1200" cap="none" spc="0" normalizeH="0" baseline="0" noProof="0" dirty="0">
                <a:ln>
                  <a:noFill/>
                </a:ln>
                <a:solidFill>
                  <a:srgbClr val="AF5EA1"/>
                </a:solidFill>
                <a:effectLst/>
                <a:uLnTx/>
                <a:uFillTx/>
                <a:latin typeface="Calibri" panose="020F0502020204030204"/>
                <a:ea typeface="+mn-ea"/>
                <a:cs typeface="Times New Roman"/>
              </a:rPr>
              <a:t>importance of population health </a:t>
            </a:r>
            <a:r>
              <a:rPr kumimoji="0" lang="en-US" sz="1400" b="0" i="0" u="none" strike="noStrike" kern="1200" cap="none" spc="0" normalizeH="0" baseline="0" noProof="0" dirty="0">
                <a:ln>
                  <a:noFill/>
                </a:ln>
                <a:effectLst/>
                <a:uLnTx/>
                <a:uFillTx/>
                <a:latin typeface="Calibri"/>
                <a:ea typeface="Calibri" panose="020F0502020204030204" pitchFamily="34" charset="0"/>
                <a:cs typeface="Times New Roman"/>
              </a:rPr>
              <a:t>approaches, with further reforms to public health expected.</a:t>
            </a:r>
            <a:endParaRPr lang="en-US" sz="1400" b="0" i="0" u="none" strike="noStrike" kern="1200" cap="none" spc="0" normalizeH="0" baseline="0" noProof="0" dirty="0">
              <a:ln>
                <a:noFill/>
              </a:ln>
              <a:effectLst/>
              <a:uLnTx/>
              <a:uFillTx/>
              <a:latin typeface="Calibri"/>
              <a:ea typeface="Calibri" panose="020F0502020204030204" pitchFamily="34" charset="0"/>
              <a:cs typeface="Times New Roman"/>
            </a:endParaRPr>
          </a:p>
          <a:p>
            <a:pPr marL="228600" marR="0" lvl="0" indent="-228600" algn="just" defTabSz="914400" rtl="0" eaLnBrk="1" fontAlgn="auto" latinLnBrk="0" hangingPunct="1">
              <a:lnSpc>
                <a:spcPct val="100000"/>
              </a:lnSpc>
              <a:spcBef>
                <a:spcPts val="300"/>
              </a:spcBef>
              <a:spcAft>
                <a:spcPts val="600"/>
              </a:spcAft>
              <a:buClrTx/>
              <a:buSzTx/>
              <a:buFont typeface="Arial" panose="020B0604020202020204" pitchFamily="34" charset="0"/>
              <a:buChar char="•"/>
              <a:tabLst/>
              <a:defRPr/>
            </a:pPr>
            <a:r>
              <a:rPr kumimoji="0" lang="en-US" sz="1400" b="0" i="0" u="none" strike="noStrike" kern="1200" cap="none" spc="0" normalizeH="0" baseline="0" noProof="0" dirty="0">
                <a:ln>
                  <a:noFill/>
                </a:ln>
                <a:effectLst/>
                <a:uLnTx/>
                <a:uFillTx/>
                <a:latin typeface="Calibri" panose="020F0502020204030204"/>
                <a:ea typeface="+mn-ea"/>
                <a:cs typeface="Times New Roman"/>
              </a:rPr>
              <a:t>A network of leaders across the region </a:t>
            </a:r>
            <a:r>
              <a:rPr kumimoji="0" lang="en-GB" sz="1400" b="0" i="0" u="none" strike="noStrike" kern="1200" cap="none" spc="0" normalizeH="0" baseline="0" noProof="0" dirty="0">
                <a:ln>
                  <a:noFill/>
                </a:ln>
                <a:effectLst/>
                <a:uLnTx/>
                <a:uFillTx/>
                <a:latin typeface="Calibri" panose="020F0502020204030204"/>
                <a:ea typeface="+mn-ea"/>
                <a:cs typeface="Times New Roman"/>
              </a:rPr>
              <a:t>from different organisations and sectors</a:t>
            </a:r>
            <a:r>
              <a:rPr kumimoji="0" lang="en-US" sz="1400" b="0" i="0" u="none" strike="noStrike" kern="1200" cap="none" spc="0" normalizeH="0" baseline="0" noProof="0" dirty="0">
                <a:ln>
                  <a:noFill/>
                </a:ln>
                <a:effectLst/>
                <a:uLnTx/>
                <a:uFillTx/>
                <a:latin typeface="Calibri" panose="020F0502020204030204"/>
                <a:ea typeface="+mn-ea"/>
                <a:cs typeface="Times New Roman"/>
              </a:rPr>
              <a:t>, down to the level of individual communities, experienced more regular contact and fostered </a:t>
            </a:r>
            <a:r>
              <a:rPr kumimoji="0" lang="en-US" sz="1400" b="1" i="0" u="none" strike="noStrike" kern="1200" cap="none" spc="0" normalizeH="0" baseline="0" noProof="0" dirty="0">
                <a:ln>
                  <a:noFill/>
                </a:ln>
                <a:solidFill>
                  <a:srgbClr val="AF5EA1"/>
                </a:solidFill>
                <a:effectLst/>
                <a:uLnTx/>
                <a:uFillTx/>
                <a:latin typeface="Calibri" panose="020F0502020204030204"/>
                <a:ea typeface="+mn-ea"/>
                <a:cs typeface="Times New Roman"/>
              </a:rPr>
              <a:t>closer working relationships and improved understanding</a:t>
            </a:r>
            <a:r>
              <a:rPr kumimoji="0" lang="en-US" sz="1400" b="0" i="0" u="none" strike="noStrike" kern="1200" cap="none" spc="0" normalizeH="0" baseline="0" noProof="0" dirty="0">
                <a:ln>
                  <a:noFill/>
                </a:ln>
                <a:effectLst/>
                <a:uLnTx/>
                <a:uFillTx/>
                <a:latin typeface="Calibri" panose="020F0502020204030204"/>
                <a:ea typeface="+mn-ea"/>
                <a:cs typeface="Times New Roman"/>
              </a:rPr>
              <a:t>.</a:t>
            </a:r>
            <a:endParaRPr lang="en-US" sz="1400" b="0" i="0" u="none" strike="noStrike" kern="1200" cap="none" spc="0" normalizeH="0" baseline="0" noProof="0" dirty="0">
              <a:ln>
                <a:noFill/>
              </a:ln>
              <a:effectLst/>
              <a:uLnTx/>
              <a:uFillTx/>
              <a:latin typeface="Calibri" panose="020F0502020204030204"/>
              <a:cs typeface="Times New Roman"/>
            </a:endParaRPr>
          </a:p>
          <a:p>
            <a:pPr marL="228600" marR="0" lvl="0" indent="-228600" algn="just" defTabSz="914400" rtl="0" eaLnBrk="1" fontAlgn="auto" latinLnBrk="0" hangingPunct="1">
              <a:lnSpc>
                <a:spcPct val="100000"/>
              </a:lnSpc>
              <a:spcBef>
                <a:spcPts val="300"/>
              </a:spcBef>
              <a:spcAft>
                <a:spcPts val="600"/>
              </a:spcAft>
              <a:buClrTx/>
              <a:buSzTx/>
              <a:buFont typeface="Arial" panose="020B0604020202020204" pitchFamily="34" charset="0"/>
              <a:buChar char="•"/>
              <a:tabLst/>
              <a:defRPr/>
            </a:pPr>
            <a:r>
              <a:rPr kumimoji="0" lang="en-US" sz="1400" b="1" i="0" u="none" strike="noStrike" kern="1200" cap="none" spc="0" normalizeH="0" baseline="0" noProof="0" dirty="0">
                <a:ln>
                  <a:noFill/>
                </a:ln>
                <a:solidFill>
                  <a:srgbClr val="AF5EA1"/>
                </a:solidFill>
                <a:effectLst/>
                <a:uLnTx/>
                <a:uFillTx/>
                <a:latin typeface="Calibri" panose="020F0502020204030204"/>
                <a:ea typeface="+mn-ea"/>
                <a:cs typeface="Times New Roman"/>
              </a:rPr>
              <a:t>Collaboration across providers </a:t>
            </a:r>
            <a:r>
              <a:rPr kumimoji="0" lang="en-US" sz="1400" b="0" i="0" u="none" strike="noStrike" kern="1200" cap="none" spc="0" normalizeH="0" baseline="0" noProof="0" dirty="0">
                <a:ln>
                  <a:noFill/>
                </a:ln>
                <a:effectLst/>
                <a:uLnTx/>
                <a:uFillTx/>
                <a:latin typeface="Calibri" panose="020F0502020204030204"/>
                <a:ea typeface="+mn-ea"/>
                <a:cs typeface="Times New Roman"/>
              </a:rPr>
              <a:t>allowed for an increase in capacity over the pandemic period.</a:t>
            </a:r>
            <a:endParaRPr lang="en-US" sz="1400" b="0" i="0" u="none" strike="noStrike" kern="1200" cap="none" spc="0" normalizeH="0" baseline="0" noProof="0" dirty="0">
              <a:ln>
                <a:noFill/>
              </a:ln>
              <a:effectLst/>
              <a:uLnTx/>
              <a:uFillTx/>
              <a:latin typeface="Calibri" panose="020F0502020204030204"/>
              <a:cs typeface="Times New Roman"/>
            </a:endParaRPr>
          </a:p>
          <a:p>
            <a:pPr marL="228600" marR="0" lvl="0" indent="-228600" algn="just" defTabSz="914400" rtl="0" eaLnBrk="1" fontAlgn="auto" latinLnBrk="0" hangingPunct="1">
              <a:lnSpc>
                <a:spcPct val="100000"/>
              </a:lnSpc>
              <a:spcBef>
                <a:spcPts val="300"/>
              </a:spcBef>
              <a:spcAft>
                <a:spcPts val="600"/>
              </a:spcAft>
              <a:buClrTx/>
              <a:buSzTx/>
              <a:buFont typeface="Arial" panose="020B0604020202020204" pitchFamily="34" charset="0"/>
              <a:buChar char="•"/>
              <a:tabLst/>
              <a:defRPr/>
            </a:pPr>
            <a:r>
              <a:rPr kumimoji="0" lang="en-US" sz="1400" b="0" i="0" u="none" strike="noStrike" kern="1200" cap="none" spc="0" normalizeH="0" baseline="0" noProof="0" dirty="0">
                <a:ln>
                  <a:noFill/>
                </a:ln>
                <a:effectLst/>
                <a:uLnTx/>
                <a:uFillTx/>
                <a:latin typeface="Calibri" panose="020F0502020204030204"/>
                <a:ea typeface="+mn-ea"/>
                <a:cs typeface="Times New Roman"/>
              </a:rPr>
              <a:t>The response to the challenges posed by the pandemic saw an </a:t>
            </a:r>
            <a:r>
              <a:rPr kumimoji="0" lang="en-US" sz="1400" b="1" i="0" u="none" strike="noStrike" kern="1200" cap="none" spc="0" normalizeH="0" baseline="0" noProof="0" dirty="0">
                <a:ln>
                  <a:noFill/>
                </a:ln>
                <a:solidFill>
                  <a:srgbClr val="AF5EA1"/>
                </a:solidFill>
                <a:effectLst/>
                <a:uLnTx/>
                <a:uFillTx/>
                <a:latin typeface="Calibri" panose="020F0502020204030204"/>
                <a:ea typeface="+mn-ea"/>
                <a:cs typeface="Times New Roman"/>
              </a:rPr>
              <a:t>increase in local government involvement in London’s ICSs</a:t>
            </a:r>
            <a:r>
              <a:rPr lang="en-US" sz="1400" dirty="0">
                <a:solidFill>
                  <a:srgbClr val="AF5EA1"/>
                </a:solidFill>
                <a:latin typeface="Calibri" panose="020F0502020204030204"/>
                <a:cs typeface="Times New Roman"/>
              </a:rPr>
              <a:t> </a:t>
            </a:r>
            <a:r>
              <a:rPr kumimoji="0" lang="en-US" sz="1400" b="0" i="0" u="none" strike="noStrike" kern="1200" cap="none" spc="0" normalizeH="0" baseline="0" noProof="0" dirty="0">
                <a:ln>
                  <a:noFill/>
                </a:ln>
                <a:effectLst/>
                <a:uLnTx/>
                <a:uFillTx/>
                <a:latin typeface="Calibri" panose="020F0502020204030204"/>
                <a:ea typeface="+mn-ea"/>
                <a:cs typeface="Times New Roman"/>
              </a:rPr>
              <a:t>which had been seen previously as highly NHS-focused.</a:t>
            </a:r>
            <a:endParaRPr lang="en-US" sz="1400" b="0" i="0" u="none" strike="noStrike" kern="1200" cap="none" spc="0" normalizeH="0" baseline="0" noProof="0" dirty="0">
              <a:ln>
                <a:noFill/>
              </a:ln>
              <a:effectLst/>
              <a:uLnTx/>
              <a:uFillTx/>
              <a:latin typeface="Calibri" panose="020F0502020204030204"/>
              <a:cs typeface="Times New Roman"/>
            </a:endParaRPr>
          </a:p>
          <a:p>
            <a:pPr marL="228600" marR="0" lvl="0" indent="-228600" algn="just" defTabSz="914400" rtl="0" eaLnBrk="1" fontAlgn="auto" latinLnBrk="0" hangingPunct="1">
              <a:lnSpc>
                <a:spcPct val="100000"/>
              </a:lnSpc>
              <a:spcBef>
                <a:spcPts val="300"/>
              </a:spcBef>
              <a:spcAft>
                <a:spcPts val="600"/>
              </a:spcAft>
              <a:buClrTx/>
              <a:buSzTx/>
              <a:buFont typeface="Arial" panose="020B0604020202020204" pitchFamily="34" charset="0"/>
              <a:buChar char="•"/>
              <a:tabLst/>
              <a:defRPr/>
            </a:pPr>
            <a:r>
              <a:rPr kumimoji="0" lang="en-US" sz="1400" b="1" i="0" u="none" strike="noStrike" kern="1200" cap="none" spc="0" normalizeH="0" baseline="0" noProof="0" dirty="0">
                <a:ln>
                  <a:noFill/>
                </a:ln>
                <a:solidFill>
                  <a:srgbClr val="AF5EA1"/>
                </a:solidFill>
                <a:effectLst/>
                <a:uLnTx/>
                <a:uFillTx/>
                <a:latin typeface="Calibri" panose="020F0502020204030204"/>
                <a:ea typeface="+mn-ea"/>
                <a:cs typeface="Times New Roman"/>
              </a:rPr>
              <a:t>New committees and groups </a:t>
            </a:r>
            <a:r>
              <a:rPr kumimoji="0" lang="en-US" sz="1400" b="0" i="0" u="none" strike="noStrike" kern="1200" cap="none" spc="0" normalizeH="0" baseline="0" noProof="0" dirty="0">
                <a:ln>
                  <a:noFill/>
                </a:ln>
                <a:effectLst/>
                <a:uLnTx/>
                <a:uFillTx/>
                <a:latin typeface="Calibri" panose="020F0502020204030204"/>
                <a:ea typeface="+mn-ea"/>
                <a:cs typeface="Times New Roman"/>
              </a:rPr>
              <a:t>were established to collaborate towards delivering improved quality of clinical care.</a:t>
            </a:r>
            <a:endParaRPr lang="en-US" sz="1400" b="0" i="0" u="none" strike="noStrike" kern="1200" cap="none" spc="0" normalizeH="0" baseline="0" noProof="0" dirty="0">
              <a:ln>
                <a:noFill/>
              </a:ln>
              <a:effectLst/>
              <a:uLnTx/>
              <a:uFillTx/>
              <a:latin typeface="Calibri" panose="020F0502020204030204"/>
              <a:cs typeface="Times New Roman"/>
            </a:endParaRPr>
          </a:p>
          <a:p>
            <a:pPr marL="228600" indent="-228600" algn="just" defTabSz="914400">
              <a:spcBef>
                <a:spcPts val="300"/>
              </a:spcBef>
              <a:spcAft>
                <a:spcPts val="600"/>
              </a:spcAft>
              <a:buFont typeface="Arial" panose="020B0604020202020204" pitchFamily="34" charset="0"/>
              <a:buChar char="•"/>
              <a:defRPr/>
            </a:pPr>
            <a:r>
              <a:rPr kumimoji="0" lang="en-GB" sz="1400" b="1" i="0" u="none" strike="noStrike" kern="1200" cap="none" spc="0" normalizeH="0" baseline="0" noProof="0" dirty="0">
                <a:ln>
                  <a:noFill/>
                </a:ln>
                <a:solidFill>
                  <a:srgbClr val="AF5EA1"/>
                </a:solidFill>
                <a:effectLst/>
                <a:uLnTx/>
                <a:uFillTx/>
                <a:latin typeface="Calibri" panose="020F0502020204030204"/>
                <a:ea typeface="+mn-ea"/>
                <a:cs typeface="Times New Roman"/>
              </a:rPr>
              <a:t>Effective utilisation of local knowledge of communities and their assets </a:t>
            </a:r>
            <a:r>
              <a:rPr kumimoji="0" lang="en-GB" sz="1400" b="0" i="0" u="none" strike="noStrike" kern="1200" cap="none" spc="0" normalizeH="0" baseline="0" noProof="0" dirty="0">
                <a:ln>
                  <a:noFill/>
                </a:ln>
                <a:effectLst/>
                <a:uLnTx/>
                <a:uFillTx/>
                <a:latin typeface="Calibri" panose="020F0502020204030204"/>
                <a:ea typeface="+mn-ea"/>
                <a:cs typeface="Times New Roman"/>
              </a:rPr>
              <a:t>provided a platform for local authorities and providers to expand </a:t>
            </a:r>
            <a:r>
              <a:rPr kumimoji="0" lang="en-US" sz="1400" b="0" i="0" u="none" strike="noStrike" kern="1200" cap="none" spc="0" normalizeH="0" baseline="0" noProof="0" dirty="0">
                <a:ln>
                  <a:noFill/>
                </a:ln>
                <a:effectLst/>
                <a:uLnTx/>
                <a:uFillTx/>
                <a:latin typeface="Calibri" panose="020F0502020204030204"/>
                <a:ea typeface="+mn-ea"/>
                <a:cs typeface="Times New Roman"/>
              </a:rPr>
              <a:t>neighborhood-based support, such as shielding hubs, and community hubs.</a:t>
            </a:r>
            <a:r>
              <a:rPr lang="en-US" sz="1400" dirty="0">
                <a:latin typeface="Calibri" panose="020F0502020204030204"/>
                <a:cs typeface="Times New Roman"/>
              </a:rPr>
              <a:t> </a:t>
            </a:r>
            <a:endParaRPr lang="en-US" sz="1400" b="0" i="0" u="none" strike="noStrike" kern="1200" cap="none" spc="0" normalizeH="0" baseline="0" noProof="0" dirty="0">
              <a:ln>
                <a:noFill/>
              </a:ln>
              <a:effectLst/>
              <a:uLnTx/>
              <a:uFillTx/>
              <a:latin typeface="Calibri" panose="020F0502020204030204"/>
              <a:cs typeface="Times New Roman" panose="02020603050405020304" pitchFamily="18" charset="0"/>
            </a:endParaRPr>
          </a:p>
          <a:p>
            <a:pPr marL="228600" marR="0" lvl="0" indent="-228600" algn="just" defTabSz="914400" rtl="0" eaLnBrk="1" fontAlgn="auto" latinLnBrk="0" hangingPunct="1">
              <a:lnSpc>
                <a:spcPct val="100000"/>
              </a:lnSpc>
              <a:spcBef>
                <a:spcPts val="300"/>
              </a:spcBef>
              <a:spcAft>
                <a:spcPts val="600"/>
              </a:spcAft>
              <a:buClrTx/>
              <a:buSzTx/>
              <a:buFont typeface="Arial" panose="020B0604020202020204" pitchFamily="34" charset="0"/>
              <a:buChar char="•"/>
              <a:tabLst/>
              <a:defRPr/>
            </a:pPr>
            <a:r>
              <a:rPr kumimoji="0" lang="en-US" sz="1400" b="1" i="0" u="none" strike="noStrike" kern="1200" cap="none" spc="0" normalizeH="0" baseline="0" noProof="0" dirty="0">
                <a:ln>
                  <a:noFill/>
                </a:ln>
                <a:solidFill>
                  <a:srgbClr val="AF5EA1"/>
                </a:solidFill>
                <a:effectLst/>
                <a:uLnTx/>
                <a:uFillTx/>
                <a:latin typeface="Calibri" panose="020F0502020204030204"/>
                <a:ea typeface="+mn-ea"/>
                <a:cs typeface="Times New Roman"/>
              </a:rPr>
              <a:t>Changes to legislation </a:t>
            </a:r>
            <a:r>
              <a:rPr kumimoji="0" lang="en-US" sz="1400" b="0" i="0" u="none" strike="noStrike" kern="1200" cap="none" spc="0" normalizeH="0" baseline="0" noProof="0" dirty="0">
                <a:ln>
                  <a:noFill/>
                </a:ln>
                <a:effectLst/>
                <a:uLnTx/>
                <a:uFillTx/>
                <a:latin typeface="Calibri" panose="020F0502020204030204"/>
                <a:ea typeface="+mn-ea"/>
                <a:cs typeface="Times New Roman"/>
              </a:rPr>
              <a:t>proposed in the recent DHSC White Paper, which are specifically intended to remove some of the barriers to partnership and collaboration and to make joint planning and delivery easier, have been broadly welcomed.</a:t>
            </a:r>
            <a:endParaRPr lang="en-US" sz="1400" b="0" i="0" u="none" strike="noStrike" kern="1200" cap="none" spc="0" normalizeH="0" baseline="0" noProof="0" dirty="0">
              <a:ln>
                <a:noFill/>
              </a:ln>
              <a:effectLst/>
              <a:uLnTx/>
              <a:uFillTx/>
              <a:latin typeface="Calibri" panose="020F0502020204030204"/>
              <a:cs typeface="Times New Roman"/>
            </a:endParaRPr>
          </a:p>
        </p:txBody>
      </p:sp>
      <p:sp>
        <p:nvSpPr>
          <p:cNvPr id="3" name="Text Placeholder 2">
            <a:extLst>
              <a:ext uri="{FF2B5EF4-FFF2-40B4-BE49-F238E27FC236}">
                <a16:creationId xmlns:a16="http://schemas.microsoft.com/office/drawing/2014/main" id="{673AE9E2-CF55-4BB9-B907-279C59D0153E}"/>
              </a:ext>
            </a:extLst>
          </p:cNvPr>
          <p:cNvSpPr>
            <a:spLocks noGrp="1"/>
          </p:cNvSpPr>
          <p:nvPr>
            <p:ph type="body" sz="quarter" idx="18"/>
          </p:nvPr>
        </p:nvSpPr>
        <p:spPr/>
        <p:txBody>
          <a:bodyPr/>
          <a:lstStyle/>
          <a:p>
            <a:r>
              <a:rPr lang="en-US" dirty="0"/>
              <a:t>Critical Literature Review:  “If not now, when?”</a:t>
            </a:r>
            <a:endParaRPr lang="en-GB" dirty="0"/>
          </a:p>
        </p:txBody>
      </p:sp>
      <p:sp>
        <p:nvSpPr>
          <p:cNvPr id="8" name="Rectangle 7">
            <a:extLst>
              <a:ext uri="{FF2B5EF4-FFF2-40B4-BE49-F238E27FC236}">
                <a16:creationId xmlns:a16="http://schemas.microsoft.com/office/drawing/2014/main" id="{187D48F3-A678-4290-94D3-E2D0899CA9C7}"/>
              </a:ext>
            </a:extLst>
          </p:cNvPr>
          <p:cNvSpPr/>
          <p:nvPr/>
        </p:nvSpPr>
        <p:spPr>
          <a:xfrm>
            <a:off x="10490791" y="0"/>
            <a:ext cx="1701209" cy="33590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rIns="72000" rtlCol="0" anchor="ctr"/>
          <a:lstStyle/>
          <a:p>
            <a:r>
              <a:rPr lang="en-GB" sz="1400" dirty="0"/>
              <a:t>Executive Summary</a:t>
            </a:r>
          </a:p>
        </p:txBody>
      </p:sp>
    </p:spTree>
    <p:extLst>
      <p:ext uri="{BB962C8B-B14F-4D97-AF65-F5344CB8AC3E}">
        <p14:creationId xmlns:p14="http://schemas.microsoft.com/office/powerpoint/2010/main" val="2084053010"/>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86CCBE26-A41A-48AF-8642-12A120D2116C}"/>
              </a:ext>
            </a:extLst>
          </p:cNvPr>
          <p:cNvSpPr>
            <a:spLocks noGrp="1"/>
          </p:cNvSpPr>
          <p:nvPr>
            <p:ph type="body" sz="quarter" idx="18"/>
          </p:nvPr>
        </p:nvSpPr>
        <p:spPr/>
        <p:txBody>
          <a:bodyPr>
            <a:normAutofit/>
          </a:bodyPr>
          <a:lstStyle/>
          <a:p>
            <a:r>
              <a:rPr lang="en-GB" sz="2700" b="0" dirty="0"/>
              <a:t>Sources (3/4)</a:t>
            </a:r>
          </a:p>
        </p:txBody>
      </p:sp>
      <p:graphicFrame>
        <p:nvGraphicFramePr>
          <p:cNvPr id="5" name="Content Placeholder 9">
            <a:extLst>
              <a:ext uri="{FF2B5EF4-FFF2-40B4-BE49-F238E27FC236}">
                <a16:creationId xmlns:a16="http://schemas.microsoft.com/office/drawing/2014/main" id="{FD440C7F-ECFE-4968-9E76-68E7DF218996}"/>
              </a:ext>
            </a:extLst>
          </p:cNvPr>
          <p:cNvGraphicFramePr>
            <a:graphicFrameLocks/>
          </p:cNvGraphicFramePr>
          <p:nvPr>
            <p:extLst>
              <p:ext uri="{D42A27DB-BD31-4B8C-83A1-F6EECF244321}">
                <p14:modId xmlns:p14="http://schemas.microsoft.com/office/powerpoint/2010/main" val="2999147405"/>
              </p:ext>
            </p:extLst>
          </p:nvPr>
        </p:nvGraphicFramePr>
        <p:xfrm>
          <a:off x="104886" y="1476336"/>
          <a:ext cx="11982228" cy="4358640"/>
        </p:xfrm>
        <a:graphic>
          <a:graphicData uri="http://schemas.openxmlformats.org/drawingml/2006/table">
            <a:tbl>
              <a:tblPr>
                <a:tableStyleId>{ED083AE6-46FA-4A59-8FB0-9F97EB10719F}</a:tableStyleId>
              </a:tblPr>
              <a:tblGrid>
                <a:gridCol w="459198">
                  <a:extLst>
                    <a:ext uri="{9D8B030D-6E8A-4147-A177-3AD203B41FA5}">
                      <a16:colId xmlns:a16="http://schemas.microsoft.com/office/drawing/2014/main" val="351308261"/>
                    </a:ext>
                  </a:extLst>
                </a:gridCol>
                <a:gridCol w="2676073">
                  <a:extLst>
                    <a:ext uri="{9D8B030D-6E8A-4147-A177-3AD203B41FA5}">
                      <a16:colId xmlns:a16="http://schemas.microsoft.com/office/drawing/2014/main" val="105917338"/>
                    </a:ext>
                  </a:extLst>
                </a:gridCol>
                <a:gridCol w="1411356">
                  <a:extLst>
                    <a:ext uri="{9D8B030D-6E8A-4147-A177-3AD203B41FA5}">
                      <a16:colId xmlns:a16="http://schemas.microsoft.com/office/drawing/2014/main" val="2577948261"/>
                    </a:ext>
                  </a:extLst>
                </a:gridCol>
                <a:gridCol w="1013791">
                  <a:extLst>
                    <a:ext uri="{9D8B030D-6E8A-4147-A177-3AD203B41FA5}">
                      <a16:colId xmlns:a16="http://schemas.microsoft.com/office/drawing/2014/main" val="1686952891"/>
                    </a:ext>
                  </a:extLst>
                </a:gridCol>
                <a:gridCol w="834887">
                  <a:extLst>
                    <a:ext uri="{9D8B030D-6E8A-4147-A177-3AD203B41FA5}">
                      <a16:colId xmlns:a16="http://schemas.microsoft.com/office/drawing/2014/main" val="2635361877"/>
                    </a:ext>
                  </a:extLst>
                </a:gridCol>
                <a:gridCol w="5586923">
                  <a:extLst>
                    <a:ext uri="{9D8B030D-6E8A-4147-A177-3AD203B41FA5}">
                      <a16:colId xmlns:a16="http://schemas.microsoft.com/office/drawing/2014/main" val="1371721629"/>
                    </a:ext>
                  </a:extLst>
                </a:gridCol>
              </a:tblGrid>
              <a:tr h="204416">
                <a:tc>
                  <a:txBody>
                    <a:bodyPr/>
                    <a:lstStyle/>
                    <a:p>
                      <a:pPr lvl="0" algn="ctr">
                        <a:buNone/>
                      </a:pPr>
                      <a:r>
                        <a:rPr lang="en-GB" sz="1000" u="none" strike="noStrike" dirty="0">
                          <a:solidFill>
                            <a:schemeClr val="bg1"/>
                          </a:solidFill>
                          <a:effectLst/>
                          <a:latin typeface="+mj-lt"/>
                        </a:rPr>
                        <a:t>#</a:t>
                      </a:r>
                    </a:p>
                  </a:txBody>
                  <a:tcPr marL="45720" marR="45720" anchor="ctr">
                    <a:solidFill>
                      <a:srgbClr val="8064A2"/>
                    </a:solidFill>
                  </a:tcPr>
                </a:tc>
                <a:tc>
                  <a:txBody>
                    <a:bodyPr/>
                    <a:lstStyle/>
                    <a:p>
                      <a:pPr algn="l" fontAlgn="t"/>
                      <a:r>
                        <a:rPr lang="en-GB" sz="1000" u="none" strike="noStrike" dirty="0">
                          <a:solidFill>
                            <a:schemeClr val="bg1"/>
                          </a:solidFill>
                          <a:effectLst/>
                          <a:latin typeface="+mj-lt"/>
                        </a:rPr>
                        <a:t>Document title</a:t>
                      </a:r>
                      <a:endParaRPr lang="en-GB" sz="1000" b="0" i="0" u="none" strike="noStrike" dirty="0">
                        <a:solidFill>
                          <a:schemeClr val="bg1"/>
                        </a:solidFill>
                        <a:effectLst/>
                        <a:latin typeface="+mj-lt"/>
                      </a:endParaRPr>
                    </a:p>
                  </a:txBody>
                  <a:tcPr marL="45720" marR="45720" anchor="ctr">
                    <a:solidFill>
                      <a:srgbClr val="8064A2"/>
                    </a:solidFill>
                  </a:tcPr>
                </a:tc>
                <a:tc>
                  <a:txBody>
                    <a:bodyPr/>
                    <a:lstStyle/>
                    <a:p>
                      <a:pPr algn="l" fontAlgn="t"/>
                      <a:r>
                        <a:rPr lang="en-GB" sz="1000" u="none" strike="noStrike" dirty="0">
                          <a:solidFill>
                            <a:schemeClr val="bg1"/>
                          </a:solidFill>
                          <a:effectLst/>
                          <a:latin typeface="+mj-lt"/>
                        </a:rPr>
                        <a:t>Author(s)</a:t>
                      </a:r>
                      <a:endParaRPr lang="en-GB" sz="1000" b="0" i="0" u="none" strike="noStrike" dirty="0">
                        <a:solidFill>
                          <a:schemeClr val="bg1"/>
                        </a:solidFill>
                        <a:effectLst/>
                        <a:latin typeface="+mj-lt"/>
                      </a:endParaRPr>
                    </a:p>
                  </a:txBody>
                  <a:tcPr marL="45720" marR="45720" anchor="ctr">
                    <a:solidFill>
                      <a:srgbClr val="8064A2"/>
                    </a:solidFill>
                  </a:tcPr>
                </a:tc>
                <a:tc>
                  <a:txBody>
                    <a:bodyPr/>
                    <a:lstStyle/>
                    <a:p>
                      <a:pPr algn="l" fontAlgn="t"/>
                      <a:r>
                        <a:rPr lang="en-GB" sz="1000" u="none" strike="noStrike" dirty="0">
                          <a:solidFill>
                            <a:schemeClr val="bg1"/>
                          </a:solidFill>
                          <a:effectLst/>
                          <a:latin typeface="+mj-lt"/>
                        </a:rPr>
                        <a:t>Publication year</a:t>
                      </a:r>
                      <a:endParaRPr lang="en-GB" sz="1000" b="0" i="0" u="none" strike="noStrike" dirty="0">
                        <a:solidFill>
                          <a:schemeClr val="bg1"/>
                        </a:solidFill>
                        <a:effectLst/>
                        <a:latin typeface="+mj-lt"/>
                      </a:endParaRPr>
                    </a:p>
                  </a:txBody>
                  <a:tcPr marL="45720" marR="45720" anchor="ctr">
                    <a:solidFill>
                      <a:srgbClr val="8064A2"/>
                    </a:solidFill>
                  </a:tcPr>
                </a:tc>
                <a:tc>
                  <a:txBody>
                    <a:bodyPr/>
                    <a:lstStyle/>
                    <a:p>
                      <a:pPr algn="l" fontAlgn="t"/>
                      <a:r>
                        <a:rPr lang="en-US" sz="1000" u="none" strike="noStrike" dirty="0">
                          <a:solidFill>
                            <a:schemeClr val="bg1"/>
                          </a:solidFill>
                          <a:effectLst/>
                          <a:latin typeface="+mj-lt"/>
                        </a:rPr>
                        <a:t>Geography</a:t>
                      </a:r>
                      <a:endParaRPr lang="en-US" sz="1000" b="0" i="0" u="none" strike="noStrike" dirty="0">
                        <a:solidFill>
                          <a:schemeClr val="bg1"/>
                        </a:solidFill>
                        <a:effectLst/>
                        <a:latin typeface="+mj-lt"/>
                      </a:endParaRPr>
                    </a:p>
                  </a:txBody>
                  <a:tcPr marL="45720" marR="45720" anchor="ctr">
                    <a:solidFill>
                      <a:srgbClr val="8064A2"/>
                    </a:solidFill>
                  </a:tcPr>
                </a:tc>
                <a:tc>
                  <a:txBody>
                    <a:bodyPr/>
                    <a:lstStyle/>
                    <a:p>
                      <a:pPr algn="l" fontAlgn="t"/>
                      <a:r>
                        <a:rPr lang="en-US" sz="1000" b="0" i="0" u="none" strike="noStrike" dirty="0">
                          <a:solidFill>
                            <a:schemeClr val="bg1"/>
                          </a:solidFill>
                          <a:effectLst/>
                          <a:latin typeface="+mj-lt"/>
                        </a:rPr>
                        <a:t>Purpose</a:t>
                      </a:r>
                    </a:p>
                  </a:txBody>
                  <a:tcPr marL="45720" marR="45720" anchor="ctr">
                    <a:solidFill>
                      <a:srgbClr val="8064A2"/>
                    </a:solidFill>
                  </a:tcPr>
                </a:tc>
                <a:extLst>
                  <a:ext uri="{0D108BD9-81ED-4DB2-BD59-A6C34878D82A}">
                    <a16:rowId xmlns:a16="http://schemas.microsoft.com/office/drawing/2014/main" val="4017390643"/>
                  </a:ext>
                </a:extLst>
              </a:tr>
              <a:tr h="184882">
                <a:tc>
                  <a:txBody>
                    <a:bodyPr/>
                    <a:lstStyle/>
                    <a:p>
                      <a:pPr lvl="0" algn="ctr">
                        <a:buNone/>
                      </a:pPr>
                      <a:r>
                        <a:rPr lang="en-US" sz="1000" i="1" u="none" strike="noStrike" dirty="0">
                          <a:effectLst/>
                          <a:latin typeface="+mj-lt"/>
                        </a:rPr>
                        <a:t>17</a:t>
                      </a:r>
                    </a:p>
                  </a:txBody>
                  <a:tcPr marL="45720" marR="45720" anchor="ctr">
                    <a:solidFill>
                      <a:schemeClr val="bg1"/>
                    </a:solidFill>
                  </a:tcPr>
                </a:tc>
                <a:tc>
                  <a:txBody>
                    <a:bodyPr/>
                    <a:lstStyle/>
                    <a:p>
                      <a:pPr algn="l" fontAlgn="t"/>
                      <a:r>
                        <a:rPr lang="en-US" sz="1000" i="1" u="none" strike="noStrike" dirty="0">
                          <a:effectLst/>
                          <a:latin typeface="+mj-lt"/>
                        </a:rPr>
                        <a:t>Integration and innovation: working together to improve health and social care for all</a:t>
                      </a:r>
                      <a:endParaRPr lang="en-US" sz="1000" b="0" i="1" u="none" strike="noStrike" dirty="0">
                        <a:solidFill>
                          <a:srgbClr val="000000"/>
                        </a:solidFill>
                        <a:effectLst/>
                        <a:latin typeface="+mj-lt"/>
                      </a:endParaRPr>
                    </a:p>
                  </a:txBody>
                  <a:tcPr marL="45720" marR="45720">
                    <a:solidFill>
                      <a:schemeClr val="bg1"/>
                    </a:solidFill>
                  </a:tcPr>
                </a:tc>
                <a:tc>
                  <a:txBody>
                    <a:bodyPr/>
                    <a:lstStyle/>
                    <a:p>
                      <a:pPr algn="l" fontAlgn="t"/>
                      <a:r>
                        <a:rPr lang="en-GB" sz="1000" i="1" u="none" strike="noStrike" dirty="0">
                          <a:effectLst/>
                          <a:latin typeface="+mj-lt"/>
                        </a:rPr>
                        <a:t>DHSC</a:t>
                      </a:r>
                      <a:endParaRPr lang="en-GB" sz="1000" b="0" i="1" u="none" strike="noStrike" dirty="0">
                        <a:solidFill>
                          <a:srgbClr val="000000"/>
                        </a:solidFill>
                        <a:effectLst/>
                        <a:latin typeface="+mj-lt"/>
                      </a:endParaRPr>
                    </a:p>
                  </a:txBody>
                  <a:tcPr marL="45720" marR="45720">
                    <a:solidFill>
                      <a:schemeClr val="bg1"/>
                    </a:solidFill>
                  </a:tcPr>
                </a:tc>
                <a:tc>
                  <a:txBody>
                    <a:bodyPr/>
                    <a:lstStyle/>
                    <a:p>
                      <a:pPr algn="l" fontAlgn="t"/>
                      <a:r>
                        <a:rPr lang="en-GB" sz="1000" i="1" u="none" strike="noStrike" dirty="0">
                          <a:effectLst/>
                          <a:latin typeface="+mj-lt"/>
                        </a:rPr>
                        <a:t>February 2021</a:t>
                      </a:r>
                      <a:endParaRPr lang="en-GB" sz="1000" b="0" i="1" u="none" strike="noStrike" dirty="0">
                        <a:solidFill>
                          <a:srgbClr val="000000"/>
                        </a:solidFill>
                        <a:effectLst/>
                        <a:latin typeface="+mj-lt"/>
                      </a:endParaRPr>
                    </a:p>
                  </a:txBody>
                  <a:tcPr marL="45720" marR="45720">
                    <a:solidFill>
                      <a:schemeClr val="bg1"/>
                    </a:solidFill>
                  </a:tcPr>
                </a:tc>
                <a:tc>
                  <a:txBody>
                    <a:bodyPr/>
                    <a:lstStyle/>
                    <a:p>
                      <a:pPr algn="l" fontAlgn="t"/>
                      <a:r>
                        <a:rPr lang="en-GB" sz="1000" i="1" u="none" strike="noStrike" dirty="0">
                          <a:effectLst/>
                          <a:latin typeface="+mj-lt"/>
                        </a:rPr>
                        <a:t>National</a:t>
                      </a:r>
                      <a:endParaRPr lang="en-GB" sz="1000" b="0" i="1" u="none" strike="noStrike" dirty="0">
                        <a:solidFill>
                          <a:srgbClr val="9C0006"/>
                        </a:solidFill>
                        <a:effectLst/>
                        <a:latin typeface="+mj-lt"/>
                      </a:endParaRPr>
                    </a:p>
                  </a:txBody>
                  <a:tcPr marL="45720" marR="45720">
                    <a:solidFill>
                      <a:schemeClr val="bg1"/>
                    </a:solidFill>
                  </a:tcPr>
                </a:tc>
                <a:tc>
                  <a:txBody>
                    <a:bodyPr/>
                    <a:lstStyle/>
                    <a:p>
                      <a:pPr algn="l" fontAlgn="t"/>
                      <a:r>
                        <a:rPr lang="en-US" sz="1000" b="0" i="1" u="none" strike="noStrike" dirty="0">
                          <a:solidFill>
                            <a:schemeClr val="tx1"/>
                          </a:solidFill>
                          <a:effectLst/>
                          <a:latin typeface="+mj-lt"/>
                        </a:rPr>
                        <a:t>The proposals outlined in the White Paper build on the NHS Long Term Plan and the subsequent NHS’s recommendations to Government and Parliament for an NHS bill. The proposals cover three key areas; working together and supporting integration; reducing bureaucracy; and enhancing public confidence and accountability. The White Paper also contains additional proposals around social care, public health and quality and safety.</a:t>
                      </a:r>
                    </a:p>
                    <a:p>
                      <a:pPr algn="l" fontAlgn="t"/>
                      <a:r>
                        <a:rPr lang="en-US" sz="1000" b="0" i="1" u="none" strike="noStrike" dirty="0">
                          <a:solidFill>
                            <a:schemeClr val="tx1"/>
                          </a:solidFill>
                          <a:effectLst/>
                          <a:latin typeface="+mj-lt"/>
                        </a:rPr>
                        <a:t>The legislative are also designed to accelerate the positive changes in the health and care system that have come about through the pandemic. </a:t>
                      </a:r>
                      <a:endParaRPr lang="en-GB" sz="1000" b="0" i="1" u="none" strike="noStrike" dirty="0">
                        <a:solidFill>
                          <a:schemeClr val="tx1"/>
                        </a:solidFill>
                        <a:effectLst/>
                        <a:latin typeface="+mj-lt"/>
                      </a:endParaRPr>
                    </a:p>
                  </a:txBody>
                  <a:tcPr marL="45720" marR="45720">
                    <a:solidFill>
                      <a:schemeClr val="bg1"/>
                    </a:solidFill>
                  </a:tcPr>
                </a:tc>
                <a:extLst>
                  <a:ext uri="{0D108BD9-81ED-4DB2-BD59-A6C34878D82A}">
                    <a16:rowId xmlns:a16="http://schemas.microsoft.com/office/drawing/2014/main" val="3465553131"/>
                  </a:ext>
                </a:extLst>
              </a:tr>
              <a:tr h="184882">
                <a:tc>
                  <a:txBody>
                    <a:bodyPr/>
                    <a:lstStyle/>
                    <a:p>
                      <a:pPr lvl="0" algn="ctr">
                        <a:buNone/>
                      </a:pPr>
                      <a:r>
                        <a:rPr lang="en-US" sz="1000" i="1" u="none" strike="noStrike" dirty="0">
                          <a:effectLst/>
                          <a:latin typeface="+mj-lt"/>
                        </a:rPr>
                        <a:t>18</a:t>
                      </a:r>
                    </a:p>
                  </a:txBody>
                  <a:tcPr marL="45720" marR="45720" anchor="ctr">
                    <a:solidFill>
                      <a:schemeClr val="bg1"/>
                    </a:solidFill>
                  </a:tcPr>
                </a:tc>
                <a:tc>
                  <a:txBody>
                    <a:bodyPr/>
                    <a:lstStyle/>
                    <a:p>
                      <a:pPr algn="l" fontAlgn="t"/>
                      <a:r>
                        <a:rPr lang="en-US" sz="1000" i="1" u="none" strike="noStrike" dirty="0">
                          <a:effectLst/>
                          <a:latin typeface="+mj-lt"/>
                        </a:rPr>
                        <a:t>ICS Development - Design and Implementation Programme​: Programme Overview in London</a:t>
                      </a:r>
                      <a:endParaRPr lang="en-US" sz="1000" b="0" i="1" u="none" strike="noStrike" dirty="0">
                        <a:solidFill>
                          <a:srgbClr val="000000"/>
                        </a:solidFill>
                        <a:effectLst/>
                        <a:latin typeface="+mj-lt"/>
                      </a:endParaRPr>
                    </a:p>
                  </a:txBody>
                  <a:tcPr marL="45720" marR="45720">
                    <a:solidFill>
                      <a:schemeClr val="bg1"/>
                    </a:solidFill>
                  </a:tcPr>
                </a:tc>
                <a:tc>
                  <a:txBody>
                    <a:bodyPr/>
                    <a:lstStyle/>
                    <a:p>
                      <a:pPr algn="l" fontAlgn="t"/>
                      <a:r>
                        <a:rPr lang="en-GB" sz="1000" i="1" u="none" strike="noStrike" dirty="0">
                          <a:effectLst/>
                          <a:latin typeface="+mj-lt"/>
                        </a:rPr>
                        <a:t>NHSE/I</a:t>
                      </a:r>
                      <a:endParaRPr lang="en-GB" sz="1000" b="0" i="1" u="none" strike="noStrike" dirty="0">
                        <a:solidFill>
                          <a:srgbClr val="000000"/>
                        </a:solidFill>
                        <a:effectLst/>
                        <a:latin typeface="+mj-lt"/>
                      </a:endParaRPr>
                    </a:p>
                  </a:txBody>
                  <a:tcPr marL="45720" marR="45720">
                    <a:solidFill>
                      <a:schemeClr val="bg1"/>
                    </a:solidFill>
                  </a:tcPr>
                </a:tc>
                <a:tc>
                  <a:txBody>
                    <a:bodyPr/>
                    <a:lstStyle/>
                    <a:p>
                      <a:pPr algn="l" fontAlgn="t"/>
                      <a:r>
                        <a:rPr lang="en-GB" sz="1000" i="1" u="none" strike="noStrike" dirty="0">
                          <a:effectLst/>
                          <a:latin typeface="+mj-lt"/>
                        </a:rPr>
                        <a:t>February 2021</a:t>
                      </a:r>
                      <a:endParaRPr lang="en-GB" sz="1000" b="0" i="1" u="none" strike="noStrike" dirty="0">
                        <a:solidFill>
                          <a:srgbClr val="000000"/>
                        </a:solidFill>
                        <a:effectLst/>
                        <a:latin typeface="+mj-lt"/>
                      </a:endParaRPr>
                    </a:p>
                  </a:txBody>
                  <a:tcPr marL="45720" marR="45720">
                    <a:solidFill>
                      <a:schemeClr val="bg1"/>
                    </a:solidFill>
                  </a:tcPr>
                </a:tc>
                <a:tc>
                  <a:txBody>
                    <a:bodyPr/>
                    <a:lstStyle/>
                    <a:p>
                      <a:pPr algn="l" fontAlgn="t"/>
                      <a:r>
                        <a:rPr lang="en-GB" sz="1000" i="1" u="none" strike="noStrike" dirty="0">
                          <a:effectLst/>
                          <a:latin typeface="+mj-lt"/>
                        </a:rPr>
                        <a:t>Regional</a:t>
                      </a:r>
                      <a:endParaRPr lang="en-GB" sz="1000" b="0" i="1" u="none" strike="noStrike" dirty="0">
                        <a:solidFill>
                          <a:srgbClr val="9C5700"/>
                        </a:solidFill>
                        <a:effectLst/>
                        <a:latin typeface="+mj-lt"/>
                      </a:endParaRPr>
                    </a:p>
                  </a:txBody>
                  <a:tcPr marL="45720" marR="45720">
                    <a:solidFill>
                      <a:schemeClr val="bg1"/>
                    </a:solidFill>
                  </a:tcPr>
                </a:tc>
                <a:tc>
                  <a:txBody>
                    <a:bodyPr/>
                    <a:lstStyle/>
                    <a:p>
                      <a:pPr algn="l" fontAlgn="t"/>
                      <a:r>
                        <a:rPr lang="en-GB" sz="1000" b="0" i="1" u="none" strike="noStrike" dirty="0">
                          <a:solidFill>
                            <a:schemeClr val="tx1"/>
                          </a:solidFill>
                          <a:effectLst/>
                          <a:latin typeface="+mj-lt"/>
                        </a:rPr>
                        <a:t>A short presentation pack summarising the ICS Design and Implementation Programme​ in London in February 2021.</a:t>
                      </a:r>
                    </a:p>
                  </a:txBody>
                  <a:tcPr marL="45720" marR="45720">
                    <a:solidFill>
                      <a:schemeClr val="bg1"/>
                    </a:solidFill>
                  </a:tcPr>
                </a:tc>
                <a:extLst>
                  <a:ext uri="{0D108BD9-81ED-4DB2-BD59-A6C34878D82A}">
                    <a16:rowId xmlns:a16="http://schemas.microsoft.com/office/drawing/2014/main" val="4256245742"/>
                  </a:ext>
                </a:extLst>
              </a:tr>
              <a:tr h="184882">
                <a:tc>
                  <a:txBody>
                    <a:bodyPr/>
                    <a:lstStyle/>
                    <a:p>
                      <a:pPr lvl="0" algn="ctr">
                        <a:buNone/>
                      </a:pPr>
                      <a:r>
                        <a:rPr lang="en-US" sz="1000" i="1" u="none" strike="noStrike" dirty="0">
                          <a:effectLst/>
                          <a:latin typeface="+mj-lt"/>
                        </a:rPr>
                        <a:t>19</a:t>
                      </a:r>
                    </a:p>
                  </a:txBody>
                  <a:tcPr marL="45720" marR="45720" anchor="ctr">
                    <a:solidFill>
                      <a:schemeClr val="bg1"/>
                    </a:solidFill>
                  </a:tcPr>
                </a:tc>
                <a:tc>
                  <a:txBody>
                    <a:bodyPr/>
                    <a:lstStyle/>
                    <a:p>
                      <a:pPr lvl="0" algn="l">
                        <a:buNone/>
                      </a:pPr>
                      <a:r>
                        <a:rPr lang="en-US" sz="1000" i="1" u="none" strike="noStrike" dirty="0">
                          <a:effectLst/>
                          <a:latin typeface="+mj-lt"/>
                        </a:rPr>
                        <a:t>Integrated care systems in London: challenges and opportunities ahead</a:t>
                      </a:r>
                      <a:endParaRPr lang="en-US" sz="1000" b="0" i="1" u="none" strike="noStrike" dirty="0">
                        <a:solidFill>
                          <a:srgbClr val="000000"/>
                        </a:solidFill>
                        <a:effectLst/>
                        <a:latin typeface="+mj-lt"/>
                      </a:endParaRPr>
                    </a:p>
                  </a:txBody>
                  <a:tcPr marL="45720" marR="45720">
                    <a:solidFill>
                      <a:schemeClr val="bg1"/>
                    </a:solidFill>
                  </a:tcPr>
                </a:tc>
                <a:tc>
                  <a:txBody>
                    <a:bodyPr/>
                    <a:lstStyle/>
                    <a:p>
                      <a:pPr lvl="0" algn="l">
                        <a:buNone/>
                      </a:pPr>
                      <a:r>
                        <a:rPr lang="en-GB" sz="1000" i="1" u="none" strike="noStrike" dirty="0">
                          <a:effectLst/>
                          <a:latin typeface="+mj-lt"/>
                        </a:rPr>
                        <a:t>Kings Fund</a:t>
                      </a:r>
                      <a:endParaRPr lang="en-GB" sz="1000" b="0" i="1" u="none" strike="noStrike" dirty="0">
                        <a:solidFill>
                          <a:srgbClr val="000000"/>
                        </a:solidFill>
                        <a:effectLst/>
                        <a:latin typeface="+mj-lt"/>
                      </a:endParaRPr>
                    </a:p>
                  </a:txBody>
                  <a:tcPr marL="45720" marR="45720">
                    <a:solidFill>
                      <a:schemeClr val="bg1"/>
                    </a:solidFill>
                  </a:tcPr>
                </a:tc>
                <a:tc>
                  <a:txBody>
                    <a:bodyPr/>
                    <a:lstStyle/>
                    <a:p>
                      <a:pPr algn="l" fontAlgn="t"/>
                      <a:r>
                        <a:rPr lang="en-GB" sz="1000" i="1" u="none" strike="noStrike" dirty="0">
                          <a:effectLst/>
                          <a:latin typeface="+mj-lt"/>
                        </a:rPr>
                        <a:t>February 2021</a:t>
                      </a:r>
                      <a:endParaRPr lang="en-GB" sz="1000" b="0" i="1" u="none" strike="noStrike" dirty="0">
                        <a:solidFill>
                          <a:srgbClr val="000000"/>
                        </a:solidFill>
                        <a:effectLst/>
                        <a:latin typeface="+mj-lt"/>
                      </a:endParaRPr>
                    </a:p>
                  </a:txBody>
                  <a:tcPr marL="45720" marR="45720">
                    <a:solidFill>
                      <a:schemeClr val="bg1"/>
                    </a:solidFill>
                  </a:tcPr>
                </a:tc>
                <a:tc>
                  <a:txBody>
                    <a:bodyPr/>
                    <a:lstStyle/>
                    <a:p>
                      <a:pPr lvl="0" algn="l">
                        <a:buNone/>
                      </a:pPr>
                      <a:r>
                        <a:rPr lang="en-GB" sz="1000" i="1" u="none" strike="noStrike" dirty="0">
                          <a:effectLst/>
                          <a:latin typeface="+mj-lt"/>
                        </a:rPr>
                        <a:t>Regional</a:t>
                      </a:r>
                      <a:endParaRPr lang="en-GB" sz="1000" b="0" i="1" u="none" strike="noStrike" dirty="0">
                        <a:solidFill>
                          <a:srgbClr val="9C5700"/>
                        </a:solidFill>
                        <a:effectLst/>
                        <a:latin typeface="+mj-lt"/>
                      </a:endParaRPr>
                    </a:p>
                  </a:txBody>
                  <a:tcPr marL="45720" marR="45720">
                    <a:solidFill>
                      <a:schemeClr val="bg1"/>
                    </a:solidFill>
                  </a:tcPr>
                </a:tc>
                <a:tc>
                  <a:txBody>
                    <a:bodyPr/>
                    <a:lstStyle/>
                    <a:p>
                      <a:pPr lvl="0" algn="l">
                        <a:buNone/>
                      </a:pPr>
                      <a:r>
                        <a:rPr lang="en-US" sz="1000" b="0" i="1" u="none" strike="noStrike" dirty="0">
                          <a:solidFill>
                            <a:schemeClr val="tx1"/>
                          </a:solidFill>
                          <a:effectLst/>
                          <a:latin typeface="+mj-lt"/>
                        </a:rPr>
                        <a:t>Commissioned by the Greater London Authority, this report looks at how the five ICSs in London were developing before COVID-19 and how this has changed as a result of the response to the pandemic. The authors consider the key strategic priorities for London’s ICSs focusing particularly on how they are addressing health inequalities, the use of digital technologies, workforce challenges, estates and social care. The authors conclude by highlighting key risks and opportunities for London’s health and care system.</a:t>
                      </a:r>
                      <a:endParaRPr lang="en-GB" sz="1000" b="0" i="1" u="none" strike="noStrike" dirty="0">
                        <a:solidFill>
                          <a:schemeClr val="tx1"/>
                        </a:solidFill>
                        <a:effectLst/>
                        <a:latin typeface="+mj-lt"/>
                      </a:endParaRPr>
                    </a:p>
                  </a:txBody>
                  <a:tcPr marL="45720" marR="45720">
                    <a:solidFill>
                      <a:schemeClr val="bg1"/>
                    </a:solidFill>
                  </a:tcPr>
                </a:tc>
                <a:extLst>
                  <a:ext uri="{0D108BD9-81ED-4DB2-BD59-A6C34878D82A}">
                    <a16:rowId xmlns:a16="http://schemas.microsoft.com/office/drawing/2014/main" val="3491581930"/>
                  </a:ext>
                </a:extLst>
              </a:tr>
              <a:tr h="184882">
                <a:tc>
                  <a:txBody>
                    <a:bodyPr/>
                    <a:lstStyle/>
                    <a:p>
                      <a:pPr lvl="0" algn="ctr">
                        <a:buNone/>
                      </a:pPr>
                      <a:r>
                        <a:rPr lang="en-US" sz="1000" i="1" u="none" strike="noStrike" dirty="0">
                          <a:effectLst/>
                          <a:latin typeface="+mj-lt"/>
                        </a:rPr>
                        <a:t>20</a:t>
                      </a:r>
                    </a:p>
                  </a:txBody>
                  <a:tcPr marL="45720" marR="45720" anchor="ctr">
                    <a:solidFill>
                      <a:schemeClr val="bg1"/>
                    </a:solidFill>
                  </a:tcPr>
                </a:tc>
                <a:tc>
                  <a:txBody>
                    <a:bodyPr/>
                    <a:lstStyle/>
                    <a:p>
                      <a:pPr algn="l" fontAlgn="t"/>
                      <a:r>
                        <a:rPr lang="en-US" sz="1000" i="1" u="none" strike="noStrike" dirty="0">
                          <a:effectLst/>
                          <a:latin typeface="+mj-lt"/>
                        </a:rPr>
                        <a:t>2021-22 ICS Implementation Programme and STT Strategic Plan: overarching stakeholder co-production, engagement and communications</a:t>
                      </a:r>
                      <a:endParaRPr lang="en-US" sz="1000" b="0" i="1" u="none" strike="noStrike" dirty="0">
                        <a:solidFill>
                          <a:srgbClr val="000000"/>
                        </a:solidFill>
                        <a:effectLst/>
                        <a:latin typeface="+mj-lt"/>
                      </a:endParaRPr>
                    </a:p>
                  </a:txBody>
                  <a:tcPr marL="45720" marR="45720">
                    <a:solidFill>
                      <a:schemeClr val="bg1"/>
                    </a:solidFill>
                  </a:tcPr>
                </a:tc>
                <a:tc>
                  <a:txBody>
                    <a:bodyPr/>
                    <a:lstStyle/>
                    <a:p>
                      <a:pPr algn="l" fontAlgn="t"/>
                      <a:r>
                        <a:rPr lang="en-GB" sz="1000" i="1" u="none" strike="noStrike" dirty="0">
                          <a:effectLst/>
                          <a:latin typeface="+mj-lt"/>
                        </a:rPr>
                        <a:t>NHSE/I</a:t>
                      </a:r>
                      <a:endParaRPr lang="en-GB" sz="1000" b="0" i="1" u="none" strike="noStrike" dirty="0">
                        <a:solidFill>
                          <a:srgbClr val="000000"/>
                        </a:solidFill>
                        <a:effectLst/>
                        <a:latin typeface="+mj-lt"/>
                      </a:endParaRPr>
                    </a:p>
                  </a:txBody>
                  <a:tcPr marL="45720" marR="45720">
                    <a:solidFill>
                      <a:schemeClr val="bg1"/>
                    </a:solidFill>
                  </a:tcPr>
                </a:tc>
                <a:tc>
                  <a:txBody>
                    <a:bodyPr/>
                    <a:lstStyle/>
                    <a:p>
                      <a:pPr algn="l" fontAlgn="t"/>
                      <a:r>
                        <a:rPr lang="en-GB" sz="1000" i="1" u="none" strike="noStrike" dirty="0">
                          <a:effectLst/>
                          <a:latin typeface="+mj-lt"/>
                        </a:rPr>
                        <a:t>March 2021</a:t>
                      </a:r>
                      <a:endParaRPr lang="en-GB" sz="1000" b="0" i="1" u="none" strike="noStrike" dirty="0">
                        <a:solidFill>
                          <a:srgbClr val="000000"/>
                        </a:solidFill>
                        <a:effectLst/>
                        <a:latin typeface="+mj-lt"/>
                      </a:endParaRPr>
                    </a:p>
                  </a:txBody>
                  <a:tcPr marL="45720" marR="45720">
                    <a:solidFill>
                      <a:schemeClr val="bg1"/>
                    </a:solidFill>
                  </a:tcPr>
                </a:tc>
                <a:tc>
                  <a:txBody>
                    <a:bodyPr/>
                    <a:lstStyle/>
                    <a:p>
                      <a:pPr algn="l" fontAlgn="t"/>
                      <a:r>
                        <a:rPr lang="en-GB" sz="1000" i="1" u="none" strike="noStrike" dirty="0">
                          <a:effectLst/>
                          <a:latin typeface="+mj-lt"/>
                        </a:rPr>
                        <a:t>National</a:t>
                      </a:r>
                      <a:endParaRPr lang="en-GB" sz="1000" b="0" i="1" u="none" strike="noStrike" dirty="0">
                        <a:solidFill>
                          <a:srgbClr val="9C0006"/>
                        </a:solidFill>
                        <a:effectLst/>
                        <a:latin typeface="+mj-lt"/>
                      </a:endParaRPr>
                    </a:p>
                  </a:txBody>
                  <a:tcPr marL="45720" marR="45720">
                    <a:solidFill>
                      <a:schemeClr val="bg1"/>
                    </a:solidFill>
                  </a:tcPr>
                </a:tc>
                <a:tc>
                  <a:txBody>
                    <a:bodyPr/>
                    <a:lstStyle/>
                    <a:p>
                      <a:pPr algn="l" fontAlgn="t"/>
                      <a:r>
                        <a:rPr lang="en-GB" sz="1000" b="0" i="1" u="none" strike="noStrike" dirty="0">
                          <a:solidFill>
                            <a:schemeClr val="tx1"/>
                          </a:solidFill>
                          <a:effectLst/>
                          <a:latin typeface="+mj-lt"/>
                        </a:rPr>
                        <a:t> ‘</a:t>
                      </a:r>
                      <a:r>
                        <a:rPr lang="en-GB" sz="1000" i="1" dirty="0">
                          <a:latin typeface="+mj-lt"/>
                        </a:rPr>
                        <a:t>ICS policy engagement work’ paper prepared by the </a:t>
                      </a:r>
                      <a:r>
                        <a:rPr lang="en-GB" sz="1000" b="0" i="1" u="none" strike="noStrike" dirty="0">
                          <a:solidFill>
                            <a:schemeClr val="tx1"/>
                          </a:solidFill>
                          <a:effectLst/>
                          <a:latin typeface="+mj-lt"/>
                        </a:rPr>
                        <a:t>System Transformation Team for the discussion at the SMT meeting on </a:t>
                      </a:r>
                      <a:r>
                        <a:rPr lang="en-GB" sz="1000" i="1" dirty="0">
                          <a:latin typeface="+mj-lt"/>
                        </a:rPr>
                        <a:t>Tuesday 23</a:t>
                      </a:r>
                      <a:r>
                        <a:rPr lang="en-GB" sz="1000" i="1" baseline="30000" dirty="0">
                          <a:latin typeface="+mj-lt"/>
                        </a:rPr>
                        <a:t>rd</a:t>
                      </a:r>
                      <a:r>
                        <a:rPr lang="en-GB" sz="1000" i="1" dirty="0">
                          <a:latin typeface="+mj-lt"/>
                        </a:rPr>
                        <a:t> March 2021. The paper includes four sections: 1) </a:t>
                      </a:r>
                      <a:r>
                        <a:rPr lang="en-US" sz="1000" i="1" dirty="0">
                          <a:latin typeface="+mj-lt"/>
                        </a:rPr>
                        <a:t>Overarching ICS engagement strategy; 2) How we involve stakeholders in policy development; 3) Engagement architecture and calendar; and 4) Policy product pipeline and associated engagement work.</a:t>
                      </a:r>
                      <a:endParaRPr lang="en-GB" sz="1000" b="0" i="1" u="none" strike="noStrike" dirty="0">
                        <a:solidFill>
                          <a:schemeClr val="tx1"/>
                        </a:solidFill>
                        <a:effectLst/>
                        <a:latin typeface="+mj-lt"/>
                      </a:endParaRPr>
                    </a:p>
                  </a:txBody>
                  <a:tcPr marL="45720" marR="45720">
                    <a:solidFill>
                      <a:schemeClr val="bg1"/>
                    </a:solidFill>
                  </a:tcPr>
                </a:tc>
                <a:extLst>
                  <a:ext uri="{0D108BD9-81ED-4DB2-BD59-A6C34878D82A}">
                    <a16:rowId xmlns:a16="http://schemas.microsoft.com/office/drawing/2014/main" val="13156520"/>
                  </a:ext>
                </a:extLst>
              </a:tr>
              <a:tr h="301904">
                <a:tc>
                  <a:txBody>
                    <a:bodyPr/>
                    <a:lstStyle/>
                    <a:p>
                      <a:pPr lvl="0" algn="ctr">
                        <a:buNone/>
                      </a:pPr>
                      <a:r>
                        <a:rPr lang="en-US" sz="1000" i="1" u="none" strike="noStrike" dirty="0">
                          <a:effectLst/>
                          <a:latin typeface="+mj-lt"/>
                        </a:rPr>
                        <a:t>21</a:t>
                      </a:r>
                    </a:p>
                  </a:txBody>
                  <a:tcPr marL="45720" marR="45720" anchor="ctr">
                    <a:solidFill>
                      <a:schemeClr val="bg1"/>
                    </a:solidFill>
                  </a:tcPr>
                </a:tc>
                <a:tc>
                  <a:txBody>
                    <a:bodyPr/>
                    <a:lstStyle/>
                    <a:p>
                      <a:pPr algn="l" fontAlgn="t"/>
                      <a:r>
                        <a:rPr lang="en-US" sz="1000" i="1" u="none" strike="noStrike" dirty="0">
                          <a:effectLst/>
                          <a:latin typeface="+mj-lt"/>
                        </a:rPr>
                        <a:t>Wave 2 Learning: reflections from NHS England and NHS Improvement (London) and the NHS in London</a:t>
                      </a:r>
                      <a:endParaRPr lang="en-US" sz="1000" b="0" i="1" u="none" strike="noStrike" dirty="0">
                        <a:solidFill>
                          <a:srgbClr val="000000"/>
                        </a:solidFill>
                        <a:effectLst/>
                        <a:latin typeface="+mj-lt"/>
                      </a:endParaRPr>
                    </a:p>
                  </a:txBody>
                  <a:tcPr marL="45720" marR="45720">
                    <a:solidFill>
                      <a:schemeClr val="bg1"/>
                    </a:solidFill>
                  </a:tcPr>
                </a:tc>
                <a:tc>
                  <a:txBody>
                    <a:bodyPr/>
                    <a:lstStyle/>
                    <a:p>
                      <a:pPr algn="l" fontAlgn="t"/>
                      <a:r>
                        <a:rPr lang="en-GB" sz="1000" i="1" u="none" strike="noStrike" dirty="0">
                          <a:effectLst/>
                          <a:latin typeface="+mj-lt"/>
                        </a:rPr>
                        <a:t>NHSE/I</a:t>
                      </a:r>
                      <a:endParaRPr lang="en-GB" sz="1000" b="0" i="1" u="none" strike="noStrike" dirty="0">
                        <a:solidFill>
                          <a:srgbClr val="000000"/>
                        </a:solidFill>
                        <a:effectLst/>
                        <a:latin typeface="+mj-lt"/>
                      </a:endParaRPr>
                    </a:p>
                  </a:txBody>
                  <a:tcPr marL="45720" marR="45720">
                    <a:solidFill>
                      <a:schemeClr val="bg1"/>
                    </a:solidFill>
                  </a:tcPr>
                </a:tc>
                <a:tc>
                  <a:txBody>
                    <a:bodyPr/>
                    <a:lstStyle/>
                    <a:p>
                      <a:pPr algn="l" fontAlgn="t"/>
                      <a:r>
                        <a:rPr lang="en-GB" sz="1000" i="1" u="none" strike="noStrike" dirty="0">
                          <a:effectLst/>
                          <a:latin typeface="+mj-lt"/>
                        </a:rPr>
                        <a:t>April 2021</a:t>
                      </a:r>
                      <a:endParaRPr lang="en-GB" sz="1000" b="0" i="1" u="none" strike="noStrike" dirty="0">
                        <a:solidFill>
                          <a:srgbClr val="000000"/>
                        </a:solidFill>
                        <a:effectLst/>
                        <a:latin typeface="+mj-lt"/>
                      </a:endParaRPr>
                    </a:p>
                  </a:txBody>
                  <a:tcPr marL="45720" marR="45720">
                    <a:solidFill>
                      <a:schemeClr val="bg1"/>
                    </a:solidFill>
                  </a:tcPr>
                </a:tc>
                <a:tc>
                  <a:txBody>
                    <a:bodyPr/>
                    <a:lstStyle/>
                    <a:p>
                      <a:pPr algn="l" fontAlgn="t"/>
                      <a:r>
                        <a:rPr lang="en-GB" sz="1000" i="1" u="none" strike="noStrike" dirty="0">
                          <a:effectLst/>
                          <a:latin typeface="+mj-lt"/>
                        </a:rPr>
                        <a:t>Regional/ Sub-regional</a:t>
                      </a:r>
                      <a:endParaRPr lang="en-GB" sz="1000" b="0" i="1" u="none" strike="noStrike" dirty="0">
                        <a:solidFill>
                          <a:srgbClr val="000000"/>
                        </a:solidFill>
                        <a:effectLst/>
                        <a:latin typeface="+mj-lt"/>
                      </a:endParaRPr>
                    </a:p>
                  </a:txBody>
                  <a:tcPr marL="45720" marR="45720">
                    <a:solidFill>
                      <a:schemeClr val="bg1"/>
                    </a:solidFill>
                  </a:tcPr>
                </a:tc>
                <a:tc>
                  <a:txBody>
                    <a:bodyPr/>
                    <a:lstStyle/>
                    <a:p>
                      <a:pPr algn="l" fontAlgn="t"/>
                      <a:r>
                        <a:rPr lang="en-US" sz="1000" b="0" i="1" u="none" strike="noStrike" dirty="0">
                          <a:solidFill>
                            <a:schemeClr val="tx1"/>
                          </a:solidFill>
                          <a:effectLst/>
                          <a:latin typeface="+mj-lt"/>
                        </a:rPr>
                        <a:t>A short report that shares learning from NHS London, the ICSs and system in London from the response to the second wave of COVID-19 in London. This period has been defined as running from mid-Nov 2020 to end-Feb 2021, encompassing the second wave of </a:t>
                      </a:r>
                    </a:p>
                    <a:p>
                      <a:pPr algn="l" fontAlgn="t"/>
                      <a:r>
                        <a:rPr lang="en-US" sz="1000" b="0" i="1" u="none" strike="noStrike" dirty="0">
                          <a:solidFill>
                            <a:schemeClr val="tx1"/>
                          </a:solidFill>
                          <a:effectLst/>
                          <a:latin typeface="+mj-lt"/>
                        </a:rPr>
                        <a:t>COVID-19 activity, winter 2020/21 and the end of the EU Exit transition period. The report incorporates feedback from the Gold team, ICS COVID Leads and the EPRR managers in providers and CCGs across London.</a:t>
                      </a:r>
                      <a:endParaRPr lang="en-GB" sz="1000" b="0" i="1" u="none" strike="noStrike" dirty="0">
                        <a:solidFill>
                          <a:schemeClr val="tx1"/>
                        </a:solidFill>
                        <a:effectLst/>
                        <a:latin typeface="+mj-lt"/>
                      </a:endParaRPr>
                    </a:p>
                  </a:txBody>
                  <a:tcPr marL="45720" marR="45720">
                    <a:solidFill>
                      <a:schemeClr val="bg1"/>
                    </a:solidFill>
                  </a:tcPr>
                </a:tc>
                <a:extLst>
                  <a:ext uri="{0D108BD9-81ED-4DB2-BD59-A6C34878D82A}">
                    <a16:rowId xmlns:a16="http://schemas.microsoft.com/office/drawing/2014/main" val="1542378977"/>
                  </a:ext>
                </a:extLst>
              </a:tr>
            </a:tbl>
          </a:graphicData>
        </a:graphic>
      </p:graphicFrame>
    </p:spTree>
    <p:extLst>
      <p:ext uri="{BB962C8B-B14F-4D97-AF65-F5344CB8AC3E}">
        <p14:creationId xmlns:p14="http://schemas.microsoft.com/office/powerpoint/2010/main" val="2695731100"/>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86CCBE26-A41A-48AF-8642-12A120D2116C}"/>
              </a:ext>
            </a:extLst>
          </p:cNvPr>
          <p:cNvSpPr>
            <a:spLocks noGrp="1"/>
          </p:cNvSpPr>
          <p:nvPr>
            <p:ph type="body" sz="quarter" idx="18"/>
          </p:nvPr>
        </p:nvSpPr>
        <p:spPr/>
        <p:txBody>
          <a:bodyPr>
            <a:normAutofit/>
          </a:bodyPr>
          <a:lstStyle/>
          <a:p>
            <a:r>
              <a:rPr lang="en-GB" sz="2700" b="0" dirty="0"/>
              <a:t>Sources (4/4)</a:t>
            </a:r>
          </a:p>
        </p:txBody>
      </p:sp>
      <p:graphicFrame>
        <p:nvGraphicFramePr>
          <p:cNvPr id="5" name="Content Placeholder 9">
            <a:extLst>
              <a:ext uri="{FF2B5EF4-FFF2-40B4-BE49-F238E27FC236}">
                <a16:creationId xmlns:a16="http://schemas.microsoft.com/office/drawing/2014/main" id="{FD440C7F-ECFE-4968-9E76-68E7DF218996}"/>
              </a:ext>
            </a:extLst>
          </p:cNvPr>
          <p:cNvGraphicFramePr>
            <a:graphicFrameLocks/>
          </p:cNvGraphicFramePr>
          <p:nvPr>
            <p:extLst>
              <p:ext uri="{D42A27DB-BD31-4B8C-83A1-F6EECF244321}">
                <p14:modId xmlns:p14="http://schemas.microsoft.com/office/powerpoint/2010/main" val="1985161197"/>
              </p:ext>
            </p:extLst>
          </p:nvPr>
        </p:nvGraphicFramePr>
        <p:xfrm>
          <a:off x="104886" y="1406761"/>
          <a:ext cx="11982228" cy="1584960"/>
        </p:xfrm>
        <a:graphic>
          <a:graphicData uri="http://schemas.openxmlformats.org/drawingml/2006/table">
            <a:tbl>
              <a:tblPr>
                <a:tableStyleId>{ED083AE6-46FA-4A59-8FB0-9F97EB10719F}</a:tableStyleId>
              </a:tblPr>
              <a:tblGrid>
                <a:gridCol w="459198">
                  <a:extLst>
                    <a:ext uri="{9D8B030D-6E8A-4147-A177-3AD203B41FA5}">
                      <a16:colId xmlns:a16="http://schemas.microsoft.com/office/drawing/2014/main" val="351308261"/>
                    </a:ext>
                  </a:extLst>
                </a:gridCol>
                <a:gridCol w="2676073">
                  <a:extLst>
                    <a:ext uri="{9D8B030D-6E8A-4147-A177-3AD203B41FA5}">
                      <a16:colId xmlns:a16="http://schemas.microsoft.com/office/drawing/2014/main" val="105917338"/>
                    </a:ext>
                  </a:extLst>
                </a:gridCol>
                <a:gridCol w="1411356">
                  <a:extLst>
                    <a:ext uri="{9D8B030D-6E8A-4147-A177-3AD203B41FA5}">
                      <a16:colId xmlns:a16="http://schemas.microsoft.com/office/drawing/2014/main" val="2577948261"/>
                    </a:ext>
                  </a:extLst>
                </a:gridCol>
                <a:gridCol w="1013791">
                  <a:extLst>
                    <a:ext uri="{9D8B030D-6E8A-4147-A177-3AD203B41FA5}">
                      <a16:colId xmlns:a16="http://schemas.microsoft.com/office/drawing/2014/main" val="1686952891"/>
                    </a:ext>
                  </a:extLst>
                </a:gridCol>
                <a:gridCol w="834887">
                  <a:extLst>
                    <a:ext uri="{9D8B030D-6E8A-4147-A177-3AD203B41FA5}">
                      <a16:colId xmlns:a16="http://schemas.microsoft.com/office/drawing/2014/main" val="2635361877"/>
                    </a:ext>
                  </a:extLst>
                </a:gridCol>
                <a:gridCol w="5586923">
                  <a:extLst>
                    <a:ext uri="{9D8B030D-6E8A-4147-A177-3AD203B41FA5}">
                      <a16:colId xmlns:a16="http://schemas.microsoft.com/office/drawing/2014/main" val="1371721629"/>
                    </a:ext>
                  </a:extLst>
                </a:gridCol>
              </a:tblGrid>
              <a:tr h="204416">
                <a:tc>
                  <a:txBody>
                    <a:bodyPr/>
                    <a:lstStyle/>
                    <a:p>
                      <a:pPr lvl="0" algn="ctr">
                        <a:buNone/>
                      </a:pPr>
                      <a:r>
                        <a:rPr lang="en-GB" sz="1000" u="none" strike="noStrike" dirty="0">
                          <a:solidFill>
                            <a:schemeClr val="bg1"/>
                          </a:solidFill>
                          <a:effectLst/>
                          <a:latin typeface="+mj-lt"/>
                        </a:rPr>
                        <a:t>#</a:t>
                      </a:r>
                    </a:p>
                  </a:txBody>
                  <a:tcPr marL="45720" marR="45720" anchor="ctr">
                    <a:solidFill>
                      <a:srgbClr val="8064A2"/>
                    </a:solidFill>
                  </a:tcPr>
                </a:tc>
                <a:tc>
                  <a:txBody>
                    <a:bodyPr/>
                    <a:lstStyle/>
                    <a:p>
                      <a:pPr algn="l" fontAlgn="t"/>
                      <a:r>
                        <a:rPr lang="en-GB" sz="1000" u="none" strike="noStrike" dirty="0">
                          <a:solidFill>
                            <a:schemeClr val="bg1"/>
                          </a:solidFill>
                          <a:effectLst/>
                          <a:latin typeface="+mj-lt"/>
                        </a:rPr>
                        <a:t>Document title</a:t>
                      </a:r>
                      <a:endParaRPr lang="en-GB" sz="1000" b="0" i="0" u="none" strike="noStrike" dirty="0">
                        <a:solidFill>
                          <a:schemeClr val="bg1"/>
                        </a:solidFill>
                        <a:effectLst/>
                        <a:latin typeface="+mj-lt"/>
                      </a:endParaRPr>
                    </a:p>
                  </a:txBody>
                  <a:tcPr marL="45720" marR="45720" anchor="ctr">
                    <a:solidFill>
                      <a:srgbClr val="8064A2"/>
                    </a:solidFill>
                  </a:tcPr>
                </a:tc>
                <a:tc>
                  <a:txBody>
                    <a:bodyPr/>
                    <a:lstStyle/>
                    <a:p>
                      <a:pPr algn="l" fontAlgn="t"/>
                      <a:r>
                        <a:rPr lang="en-GB" sz="1000" u="none" strike="noStrike" dirty="0">
                          <a:solidFill>
                            <a:schemeClr val="bg1"/>
                          </a:solidFill>
                          <a:effectLst/>
                          <a:latin typeface="+mj-lt"/>
                        </a:rPr>
                        <a:t>Author(s)</a:t>
                      </a:r>
                      <a:endParaRPr lang="en-GB" sz="1000" b="0" i="0" u="none" strike="noStrike" dirty="0">
                        <a:solidFill>
                          <a:schemeClr val="bg1"/>
                        </a:solidFill>
                        <a:effectLst/>
                        <a:latin typeface="+mj-lt"/>
                      </a:endParaRPr>
                    </a:p>
                  </a:txBody>
                  <a:tcPr marL="45720" marR="45720" anchor="ctr">
                    <a:solidFill>
                      <a:srgbClr val="8064A2"/>
                    </a:solidFill>
                  </a:tcPr>
                </a:tc>
                <a:tc>
                  <a:txBody>
                    <a:bodyPr/>
                    <a:lstStyle/>
                    <a:p>
                      <a:pPr algn="l" fontAlgn="t"/>
                      <a:r>
                        <a:rPr lang="en-GB" sz="1000" u="none" strike="noStrike" dirty="0">
                          <a:solidFill>
                            <a:schemeClr val="bg1"/>
                          </a:solidFill>
                          <a:effectLst/>
                          <a:latin typeface="+mj-lt"/>
                        </a:rPr>
                        <a:t>Publication year</a:t>
                      </a:r>
                      <a:endParaRPr lang="en-GB" sz="1000" b="0" i="0" u="none" strike="noStrike" dirty="0">
                        <a:solidFill>
                          <a:schemeClr val="bg1"/>
                        </a:solidFill>
                        <a:effectLst/>
                        <a:latin typeface="+mj-lt"/>
                      </a:endParaRPr>
                    </a:p>
                  </a:txBody>
                  <a:tcPr marL="45720" marR="45720" anchor="ctr">
                    <a:solidFill>
                      <a:srgbClr val="8064A2"/>
                    </a:solidFill>
                  </a:tcPr>
                </a:tc>
                <a:tc>
                  <a:txBody>
                    <a:bodyPr/>
                    <a:lstStyle/>
                    <a:p>
                      <a:pPr algn="l" fontAlgn="t"/>
                      <a:r>
                        <a:rPr lang="en-US" sz="1000" u="none" strike="noStrike" dirty="0">
                          <a:solidFill>
                            <a:schemeClr val="bg1"/>
                          </a:solidFill>
                          <a:effectLst/>
                          <a:latin typeface="+mj-lt"/>
                        </a:rPr>
                        <a:t>Geography</a:t>
                      </a:r>
                      <a:endParaRPr lang="en-US" sz="1000" b="0" i="0" u="none" strike="noStrike" dirty="0">
                        <a:solidFill>
                          <a:schemeClr val="bg1"/>
                        </a:solidFill>
                        <a:effectLst/>
                        <a:latin typeface="+mj-lt"/>
                      </a:endParaRPr>
                    </a:p>
                  </a:txBody>
                  <a:tcPr marL="45720" marR="45720" anchor="ctr">
                    <a:solidFill>
                      <a:srgbClr val="8064A2"/>
                    </a:solidFill>
                  </a:tcPr>
                </a:tc>
                <a:tc>
                  <a:txBody>
                    <a:bodyPr/>
                    <a:lstStyle/>
                    <a:p>
                      <a:pPr algn="l" fontAlgn="t"/>
                      <a:r>
                        <a:rPr lang="en-US" sz="1000" b="0" i="0" u="none" strike="noStrike" dirty="0">
                          <a:solidFill>
                            <a:schemeClr val="bg1"/>
                          </a:solidFill>
                          <a:effectLst/>
                          <a:latin typeface="+mj-lt"/>
                        </a:rPr>
                        <a:t>Purpose</a:t>
                      </a:r>
                    </a:p>
                  </a:txBody>
                  <a:tcPr marL="45720" marR="45720" anchor="ctr">
                    <a:solidFill>
                      <a:srgbClr val="8064A2"/>
                    </a:solidFill>
                  </a:tcPr>
                </a:tc>
                <a:extLst>
                  <a:ext uri="{0D108BD9-81ED-4DB2-BD59-A6C34878D82A}">
                    <a16:rowId xmlns:a16="http://schemas.microsoft.com/office/drawing/2014/main" val="4017390643"/>
                  </a:ext>
                </a:extLst>
              </a:tr>
              <a:tr h="142217">
                <a:tc>
                  <a:txBody>
                    <a:bodyPr/>
                    <a:lstStyle/>
                    <a:p>
                      <a:pPr lvl="0" algn="ctr">
                        <a:buNone/>
                      </a:pPr>
                      <a:r>
                        <a:rPr lang="en-US" sz="1000" i="1" u="none" strike="noStrike" dirty="0">
                          <a:effectLst/>
                          <a:latin typeface="+mj-lt"/>
                        </a:rPr>
                        <a:t>22</a:t>
                      </a:r>
                    </a:p>
                  </a:txBody>
                  <a:tcPr marL="45720" marR="45720" anchor="ctr">
                    <a:solidFill>
                      <a:schemeClr val="bg1"/>
                    </a:solidFill>
                  </a:tcPr>
                </a:tc>
                <a:tc>
                  <a:txBody>
                    <a:bodyPr/>
                    <a:lstStyle/>
                    <a:p>
                      <a:pPr algn="l" fontAlgn="t"/>
                      <a:r>
                        <a:rPr lang="en-US" sz="1000" i="1" u="none" strike="noStrike" dirty="0">
                          <a:effectLst/>
                          <a:latin typeface="+mj-lt"/>
                        </a:rPr>
                        <a:t>Supporting place-based partnerships: what role should national leaders play?</a:t>
                      </a:r>
                      <a:endParaRPr lang="en-US" sz="1000" b="0" i="1" u="none" strike="noStrike" dirty="0">
                        <a:solidFill>
                          <a:srgbClr val="000000"/>
                        </a:solidFill>
                        <a:effectLst/>
                        <a:latin typeface="+mj-lt"/>
                      </a:endParaRPr>
                    </a:p>
                  </a:txBody>
                  <a:tcPr marL="45720" marR="45720">
                    <a:solidFill>
                      <a:schemeClr val="bg1"/>
                    </a:solidFill>
                  </a:tcPr>
                </a:tc>
                <a:tc>
                  <a:txBody>
                    <a:bodyPr/>
                    <a:lstStyle/>
                    <a:p>
                      <a:pPr algn="l" fontAlgn="t"/>
                      <a:r>
                        <a:rPr lang="en-GB" sz="1000" i="1" u="none" strike="noStrike" dirty="0">
                          <a:effectLst/>
                          <a:latin typeface="+mj-lt"/>
                        </a:rPr>
                        <a:t>Kings Fund</a:t>
                      </a:r>
                      <a:endParaRPr lang="en-GB" sz="1000" b="0" i="1" u="none" strike="noStrike" dirty="0">
                        <a:solidFill>
                          <a:srgbClr val="000000"/>
                        </a:solidFill>
                        <a:effectLst/>
                        <a:latin typeface="+mj-lt"/>
                      </a:endParaRPr>
                    </a:p>
                  </a:txBody>
                  <a:tcPr marL="45720" marR="45720">
                    <a:solidFill>
                      <a:schemeClr val="bg1"/>
                    </a:solidFill>
                  </a:tcPr>
                </a:tc>
                <a:tc>
                  <a:txBody>
                    <a:bodyPr/>
                    <a:lstStyle/>
                    <a:p>
                      <a:pPr algn="l" fontAlgn="b"/>
                      <a:r>
                        <a:rPr lang="en-GB" sz="1000" i="1" u="none" strike="noStrike" dirty="0">
                          <a:effectLst/>
                          <a:latin typeface="+mj-lt"/>
                        </a:rPr>
                        <a:t>April 2021</a:t>
                      </a:r>
                      <a:endParaRPr lang="en-GB" sz="1000" b="0" i="1" u="none" strike="noStrike" dirty="0">
                        <a:solidFill>
                          <a:srgbClr val="141414"/>
                        </a:solidFill>
                        <a:effectLst/>
                        <a:latin typeface="+mj-lt"/>
                      </a:endParaRPr>
                    </a:p>
                  </a:txBody>
                  <a:tcPr marL="45720" marR="45720">
                    <a:solidFill>
                      <a:schemeClr val="bg1"/>
                    </a:solidFill>
                  </a:tcPr>
                </a:tc>
                <a:tc>
                  <a:txBody>
                    <a:bodyPr/>
                    <a:lstStyle/>
                    <a:p>
                      <a:pPr algn="l" fontAlgn="t"/>
                      <a:r>
                        <a:rPr lang="en-GB" sz="1000" i="1" u="none" strike="noStrike" dirty="0">
                          <a:effectLst/>
                          <a:latin typeface="+mj-lt"/>
                        </a:rPr>
                        <a:t>National</a:t>
                      </a:r>
                      <a:endParaRPr lang="en-GB" sz="1000" b="0" i="1" u="none" strike="noStrike" dirty="0">
                        <a:solidFill>
                          <a:srgbClr val="9C0006"/>
                        </a:solidFill>
                        <a:effectLst/>
                        <a:latin typeface="+mj-lt"/>
                      </a:endParaRPr>
                    </a:p>
                  </a:txBody>
                  <a:tcPr marL="45720" marR="45720">
                    <a:solidFill>
                      <a:schemeClr val="bg1"/>
                    </a:solidFill>
                  </a:tcPr>
                </a:tc>
                <a:tc>
                  <a:txBody>
                    <a:bodyPr/>
                    <a:lstStyle/>
                    <a:p>
                      <a:pPr algn="l" fontAlgn="t"/>
                      <a:r>
                        <a:rPr lang="en-GB" sz="1000" b="0" i="1" u="none" strike="noStrike" dirty="0">
                          <a:solidFill>
                            <a:schemeClr val="tx1"/>
                          </a:solidFill>
                          <a:effectLst/>
                          <a:latin typeface="+mj-lt"/>
                        </a:rPr>
                        <a:t>A short blog post published by the Kings Fund on their latest report ‘</a:t>
                      </a:r>
                      <a:r>
                        <a:rPr lang="en-US" sz="1000" b="0" i="1" u="none" strike="noStrike" dirty="0">
                          <a:solidFill>
                            <a:schemeClr val="tx1"/>
                          </a:solidFill>
                          <a:effectLst/>
                          <a:latin typeface="+mj-lt"/>
                        </a:rPr>
                        <a:t>Developing place-based partnerships: the foundation of effective integrated care systems’.</a:t>
                      </a:r>
                      <a:endParaRPr lang="en-GB" sz="1000" b="0" i="1" u="none" strike="noStrike" dirty="0">
                        <a:solidFill>
                          <a:schemeClr val="tx1"/>
                        </a:solidFill>
                        <a:effectLst/>
                        <a:latin typeface="+mj-lt"/>
                      </a:endParaRPr>
                    </a:p>
                  </a:txBody>
                  <a:tcPr marL="45720" marR="45720">
                    <a:solidFill>
                      <a:schemeClr val="bg1"/>
                    </a:solidFill>
                  </a:tcPr>
                </a:tc>
                <a:extLst>
                  <a:ext uri="{0D108BD9-81ED-4DB2-BD59-A6C34878D82A}">
                    <a16:rowId xmlns:a16="http://schemas.microsoft.com/office/drawing/2014/main" val="3340587324"/>
                  </a:ext>
                </a:extLst>
              </a:tr>
              <a:tr h="142217">
                <a:tc>
                  <a:txBody>
                    <a:bodyPr/>
                    <a:lstStyle/>
                    <a:p>
                      <a:pPr lvl="0" algn="ctr">
                        <a:buNone/>
                      </a:pPr>
                      <a:r>
                        <a:rPr lang="en-US" sz="1000" i="1" u="none" strike="noStrike" dirty="0">
                          <a:effectLst/>
                          <a:latin typeface="+mj-lt"/>
                        </a:rPr>
                        <a:t>23</a:t>
                      </a:r>
                    </a:p>
                  </a:txBody>
                  <a:tcPr marL="45720" marR="45720">
                    <a:solidFill>
                      <a:schemeClr val="bg1"/>
                    </a:solidFill>
                  </a:tcPr>
                </a:tc>
                <a:tc>
                  <a:txBody>
                    <a:bodyPr/>
                    <a:lstStyle/>
                    <a:p>
                      <a:pPr lvl="0" algn="l">
                        <a:buNone/>
                      </a:pPr>
                      <a:r>
                        <a:rPr lang="en-US" sz="1000" b="0" i="1" u="none" strike="noStrike" noProof="0" dirty="0">
                          <a:effectLst/>
                        </a:rPr>
                        <a:t>Clinical leadership to improve population health &amp; reduce health inequalities</a:t>
                      </a:r>
                      <a:endParaRPr lang="en-US" i="1" dirty="0"/>
                    </a:p>
                  </a:txBody>
                  <a:tcPr marL="45720" marR="45720">
                    <a:solidFill>
                      <a:schemeClr val="bg1"/>
                    </a:solidFill>
                  </a:tcPr>
                </a:tc>
                <a:tc>
                  <a:txBody>
                    <a:bodyPr/>
                    <a:lstStyle/>
                    <a:p>
                      <a:pPr lvl="0" algn="l">
                        <a:buNone/>
                      </a:pPr>
                      <a:r>
                        <a:rPr lang="en-GB" sz="1000" i="1" u="none" strike="noStrike" dirty="0">
                          <a:effectLst/>
                          <a:latin typeface="+mj-lt"/>
                        </a:rPr>
                        <a:t>NWL Clinical Quality Leadership Group (CQLG)</a:t>
                      </a:r>
                    </a:p>
                  </a:txBody>
                  <a:tcPr marL="45720" marR="45720">
                    <a:solidFill>
                      <a:schemeClr val="bg1"/>
                    </a:solidFill>
                  </a:tcPr>
                </a:tc>
                <a:tc>
                  <a:txBody>
                    <a:bodyPr/>
                    <a:lstStyle/>
                    <a:p>
                      <a:pPr lvl="0" algn="l">
                        <a:buNone/>
                      </a:pPr>
                      <a:r>
                        <a:rPr lang="en-GB" sz="1000" i="1" u="none" strike="noStrike" dirty="0">
                          <a:effectLst/>
                          <a:latin typeface="+mj-lt"/>
                        </a:rPr>
                        <a:t>May 2021</a:t>
                      </a:r>
                    </a:p>
                  </a:txBody>
                  <a:tcPr marL="45720" marR="45720">
                    <a:solidFill>
                      <a:schemeClr val="bg1"/>
                    </a:solidFill>
                  </a:tcPr>
                </a:tc>
                <a:tc>
                  <a:txBody>
                    <a:bodyPr/>
                    <a:lstStyle/>
                    <a:p>
                      <a:pPr lvl="0" algn="l">
                        <a:buNone/>
                      </a:pPr>
                      <a:r>
                        <a:rPr lang="en-GB" sz="1000" i="1" u="none" strike="noStrike" dirty="0">
                          <a:effectLst/>
                          <a:latin typeface="+mj-lt"/>
                        </a:rPr>
                        <a:t>Sub-regional</a:t>
                      </a:r>
                    </a:p>
                  </a:txBody>
                  <a:tcPr marL="45720" marR="45720">
                    <a:solidFill>
                      <a:schemeClr val="bg1"/>
                    </a:solidFill>
                  </a:tcPr>
                </a:tc>
                <a:tc>
                  <a:txBody>
                    <a:bodyPr/>
                    <a:lstStyle/>
                    <a:p>
                      <a:pPr lvl="0" algn="l">
                        <a:buNone/>
                      </a:pPr>
                      <a:r>
                        <a:rPr lang="en-US" sz="1000" b="0" i="1" u="none" strike="noStrike" dirty="0">
                          <a:solidFill>
                            <a:schemeClr val="tx1"/>
                          </a:solidFill>
                          <a:effectLst/>
                          <a:latin typeface="+mj-lt"/>
                        </a:rPr>
                        <a:t>Short presentation pack from NWL CQLG how clinical leaders can play a part in learning from the pandemic response in order to address the inequalities it (re-)exposed.</a:t>
                      </a:r>
                    </a:p>
                  </a:txBody>
                  <a:tcPr marL="45720" marR="45720">
                    <a:solidFill>
                      <a:schemeClr val="bg1"/>
                    </a:solidFill>
                  </a:tcPr>
                </a:tc>
                <a:extLst>
                  <a:ext uri="{0D108BD9-81ED-4DB2-BD59-A6C34878D82A}">
                    <a16:rowId xmlns:a16="http://schemas.microsoft.com/office/drawing/2014/main" val="1813657917"/>
                  </a:ext>
                </a:extLst>
              </a:tr>
              <a:tr h="142217">
                <a:tc>
                  <a:txBody>
                    <a:bodyPr/>
                    <a:lstStyle/>
                    <a:p>
                      <a:pPr lvl="0" algn="ctr">
                        <a:buNone/>
                      </a:pPr>
                      <a:r>
                        <a:rPr lang="en-US" sz="1000" i="1" u="none" strike="noStrike" dirty="0">
                          <a:effectLst/>
                          <a:latin typeface="+mj-lt"/>
                        </a:rPr>
                        <a:t>24</a:t>
                      </a:r>
                    </a:p>
                  </a:txBody>
                  <a:tcPr marL="45720" marR="45720">
                    <a:solidFill>
                      <a:schemeClr val="bg1"/>
                    </a:solidFill>
                  </a:tcPr>
                </a:tc>
                <a:tc>
                  <a:txBody>
                    <a:bodyPr/>
                    <a:lstStyle/>
                    <a:p>
                      <a:pPr lvl="0" algn="l">
                        <a:buNone/>
                      </a:pPr>
                      <a:r>
                        <a:rPr lang="en-US" sz="1000" b="0" i="1" u="none" strike="noStrike" noProof="0" dirty="0">
                          <a:effectLst/>
                        </a:rPr>
                        <a:t>The role of primary care in integrated care systems</a:t>
                      </a:r>
                      <a:endParaRPr lang="en-US" i="1" dirty="0"/>
                    </a:p>
                  </a:txBody>
                  <a:tcPr marL="45720" marR="45720">
                    <a:solidFill>
                      <a:schemeClr val="bg1"/>
                    </a:solidFill>
                  </a:tcPr>
                </a:tc>
                <a:tc>
                  <a:txBody>
                    <a:bodyPr/>
                    <a:lstStyle/>
                    <a:p>
                      <a:pPr lvl="0" algn="l">
                        <a:buNone/>
                      </a:pPr>
                      <a:r>
                        <a:rPr lang="en-GB" sz="1000" b="0" i="1" u="none" strike="noStrike" noProof="0" dirty="0">
                          <a:effectLst/>
                        </a:rPr>
                        <a:t>NHS Confederation PCN Network &amp; Primary Care Federation Network</a:t>
                      </a:r>
                      <a:endParaRPr lang="en-US" i="1" dirty="0"/>
                    </a:p>
                  </a:txBody>
                  <a:tcPr marL="45720" marR="45720">
                    <a:solidFill>
                      <a:schemeClr val="bg1"/>
                    </a:solidFill>
                  </a:tcPr>
                </a:tc>
                <a:tc>
                  <a:txBody>
                    <a:bodyPr/>
                    <a:lstStyle/>
                    <a:p>
                      <a:pPr lvl="0" algn="l">
                        <a:buNone/>
                      </a:pPr>
                      <a:r>
                        <a:rPr lang="en-GB" sz="1000" i="1" u="none" strike="noStrike" dirty="0">
                          <a:effectLst/>
                          <a:latin typeface="+mj-lt"/>
                        </a:rPr>
                        <a:t>May 2021</a:t>
                      </a:r>
                    </a:p>
                  </a:txBody>
                  <a:tcPr marL="45720" marR="45720">
                    <a:solidFill>
                      <a:schemeClr val="bg1"/>
                    </a:solidFill>
                  </a:tcPr>
                </a:tc>
                <a:tc>
                  <a:txBody>
                    <a:bodyPr/>
                    <a:lstStyle/>
                    <a:p>
                      <a:pPr lvl="0" algn="l">
                        <a:buNone/>
                      </a:pPr>
                      <a:r>
                        <a:rPr lang="en-GB" sz="1000" i="1" u="none" strike="noStrike" dirty="0">
                          <a:effectLst/>
                          <a:latin typeface="+mj-lt"/>
                        </a:rPr>
                        <a:t>National</a:t>
                      </a:r>
                    </a:p>
                  </a:txBody>
                  <a:tcPr marL="45720" marR="45720">
                    <a:solidFill>
                      <a:schemeClr val="bg1"/>
                    </a:solidFill>
                  </a:tcPr>
                </a:tc>
                <a:tc>
                  <a:txBody>
                    <a:bodyPr/>
                    <a:lstStyle/>
                    <a:p>
                      <a:pPr lvl="0" algn="l">
                        <a:lnSpc>
                          <a:spcPct val="100000"/>
                        </a:lnSpc>
                        <a:spcBef>
                          <a:spcPts val="0"/>
                        </a:spcBef>
                        <a:spcAft>
                          <a:spcPts val="0"/>
                        </a:spcAft>
                        <a:buNone/>
                      </a:pPr>
                      <a:r>
                        <a:rPr lang="en-US" sz="1000" b="0" i="1" u="none" strike="noStrike" noProof="0" dirty="0">
                          <a:solidFill>
                            <a:schemeClr val="tx1"/>
                          </a:solidFill>
                          <a:effectLst/>
                          <a:latin typeface="Calibri"/>
                        </a:rPr>
                        <a:t>Short report setting out the views of members of the PCN and Primary Care Federation Networks on </a:t>
                      </a:r>
                      <a:r>
                        <a:rPr lang="en-US" sz="1000" b="0" i="1" u="none" strike="noStrike" noProof="0" dirty="0">
                          <a:effectLst/>
                        </a:rPr>
                        <a:t>the underpinning principles needed for strong primary care involvement at system and place.</a:t>
                      </a:r>
                      <a:endParaRPr lang="en-US" i="1" dirty="0"/>
                    </a:p>
                  </a:txBody>
                  <a:tcPr marL="45720" marR="45720">
                    <a:solidFill>
                      <a:schemeClr val="bg1"/>
                    </a:solidFill>
                  </a:tcPr>
                </a:tc>
                <a:extLst>
                  <a:ext uri="{0D108BD9-81ED-4DB2-BD59-A6C34878D82A}">
                    <a16:rowId xmlns:a16="http://schemas.microsoft.com/office/drawing/2014/main" val="1949209324"/>
                  </a:ext>
                </a:extLst>
              </a:tr>
            </a:tbl>
          </a:graphicData>
        </a:graphic>
      </p:graphicFrame>
    </p:spTree>
    <p:extLst>
      <p:ext uri="{BB962C8B-B14F-4D97-AF65-F5344CB8AC3E}">
        <p14:creationId xmlns:p14="http://schemas.microsoft.com/office/powerpoint/2010/main" val="2530733322"/>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5">
            <a:extLst>
              <a:ext uri="{FF2B5EF4-FFF2-40B4-BE49-F238E27FC236}">
                <a16:creationId xmlns:a16="http://schemas.microsoft.com/office/drawing/2014/main" id="{A9E0429E-CDE9-4B63-B2D5-E465CDE5303C}"/>
              </a:ext>
            </a:extLst>
          </p:cNvPr>
          <p:cNvSpPr txBox="1">
            <a:spLocks/>
          </p:cNvSpPr>
          <p:nvPr/>
        </p:nvSpPr>
        <p:spPr>
          <a:xfrm>
            <a:off x="298099" y="710164"/>
            <a:ext cx="10363200" cy="1500187"/>
          </a:xfrm>
          <a:prstGeom prst="rect">
            <a:avLst/>
          </a:prstGeom>
        </p:spPr>
        <p:txBody>
          <a:bodyPr>
            <a:normAutofit/>
          </a:bodyPr>
          <a:lstStyle>
            <a:lvl1pPr marL="0" indent="0" algn="l" defTabSz="914400" rtl="0" eaLnBrk="1" latinLnBrk="0" hangingPunct="1">
              <a:lnSpc>
                <a:spcPct val="90000"/>
              </a:lnSpc>
              <a:spcBef>
                <a:spcPts val="0"/>
              </a:spcBef>
              <a:spcAft>
                <a:spcPts val="1200"/>
              </a:spcAft>
              <a:buFont typeface="Arial"/>
              <a:buNone/>
              <a:defRPr sz="1400" b="0" i="0" kern="1200">
                <a:solidFill>
                  <a:schemeClr val="tx1"/>
                </a:solidFill>
                <a:latin typeface="Poppins" pitchFamily="2" charset="77"/>
                <a:ea typeface="+mn-ea"/>
                <a:cs typeface="Poppins" pitchFamily="2" charset="77"/>
              </a:defRPr>
            </a:lvl1pPr>
            <a:lvl2pPr marL="4763" indent="0" algn="l" defTabSz="914400" rtl="0" eaLnBrk="1" latinLnBrk="0" hangingPunct="1">
              <a:lnSpc>
                <a:spcPct val="90000"/>
              </a:lnSpc>
              <a:spcBef>
                <a:spcPts val="500"/>
              </a:spcBef>
              <a:buFont typeface="Arial"/>
              <a:buNone/>
              <a:tabLst/>
              <a:defRPr sz="1400" b="0" i="0" kern="1200">
                <a:solidFill>
                  <a:schemeClr val="bg2"/>
                </a:solidFill>
                <a:latin typeface="Poppins" pitchFamily="2" charset="77"/>
                <a:ea typeface="+mn-ea"/>
                <a:cs typeface="Poppins" pitchFamily="2" charset="77"/>
              </a:defRPr>
            </a:lvl2pPr>
            <a:lvl3pPr marL="4763" indent="0" algn="l" defTabSz="914400" rtl="0" eaLnBrk="1" latinLnBrk="0" hangingPunct="1">
              <a:lnSpc>
                <a:spcPct val="90000"/>
              </a:lnSpc>
              <a:spcBef>
                <a:spcPts val="500"/>
              </a:spcBef>
              <a:buFont typeface="Arial"/>
              <a:buNone/>
              <a:tabLst/>
              <a:defRPr sz="1400" b="0" i="0" kern="1200">
                <a:solidFill>
                  <a:schemeClr val="tx1"/>
                </a:solidFill>
                <a:latin typeface="Poppins" pitchFamily="2" charset="77"/>
                <a:ea typeface="+mn-ea"/>
                <a:cs typeface="Poppins" pitchFamily="2" charset="77"/>
              </a:defRPr>
            </a:lvl3pPr>
            <a:lvl4pPr marL="4763" indent="0" algn="l" defTabSz="914400" rtl="0" eaLnBrk="1" latinLnBrk="0" hangingPunct="1">
              <a:lnSpc>
                <a:spcPct val="90000"/>
              </a:lnSpc>
              <a:spcBef>
                <a:spcPts val="500"/>
              </a:spcBef>
              <a:buFont typeface="Arial"/>
              <a:buNone/>
              <a:tabLst/>
              <a:defRPr sz="1400" b="0" i="0" kern="1200">
                <a:solidFill>
                  <a:schemeClr val="tx1"/>
                </a:solidFill>
                <a:latin typeface="Poppins" pitchFamily="2" charset="77"/>
                <a:ea typeface="+mn-ea"/>
                <a:cs typeface="Poppins" pitchFamily="2" charset="77"/>
              </a:defRPr>
            </a:lvl4pPr>
            <a:lvl5pPr marL="179388" indent="-174625" algn="l" defTabSz="914400" rtl="0" eaLnBrk="1" latinLnBrk="0" hangingPunct="1">
              <a:lnSpc>
                <a:spcPct val="90000"/>
              </a:lnSpc>
              <a:spcBef>
                <a:spcPts val="500"/>
              </a:spcBef>
              <a:buClr>
                <a:schemeClr val="accent4"/>
              </a:buClr>
              <a:buFont typeface="Arial" panose="020B0604020202020204" pitchFamily="34" charset="0"/>
              <a:buChar char="•"/>
              <a:tabLst/>
              <a:defRPr sz="1400" b="0" i="0" kern="1200">
                <a:solidFill>
                  <a:schemeClr val="tx1"/>
                </a:solidFill>
                <a:latin typeface="Poppins" pitchFamily="2" charset="77"/>
                <a:ea typeface="+mn-ea"/>
                <a:cs typeface="Poppins" pitchFamily="2" charset="77"/>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r>
              <a:rPr lang="en-US" sz="2800" b="1" dirty="0">
                <a:latin typeface="+mn-lt"/>
              </a:rPr>
              <a:t>Part one: Integration in London 2019</a:t>
            </a:r>
          </a:p>
          <a:p>
            <a:r>
              <a:rPr lang="en-US" sz="2800" b="1" dirty="0">
                <a:latin typeface="+mn-lt"/>
              </a:rPr>
              <a:t>“Where we were”</a:t>
            </a:r>
            <a:endParaRPr lang="en-GB" sz="2800" b="1" dirty="0">
              <a:latin typeface="+mn-lt"/>
            </a:endParaRPr>
          </a:p>
        </p:txBody>
      </p:sp>
    </p:spTree>
    <p:extLst>
      <p:ext uri="{BB962C8B-B14F-4D97-AF65-F5344CB8AC3E}">
        <p14:creationId xmlns:p14="http://schemas.microsoft.com/office/powerpoint/2010/main" val="1602944710"/>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2A8E0E10-8A3B-4860-899D-BFBEC10B6FE9}"/>
              </a:ext>
            </a:extLst>
          </p:cNvPr>
          <p:cNvSpPr txBox="1">
            <a:spLocks/>
          </p:cNvSpPr>
          <p:nvPr/>
        </p:nvSpPr>
        <p:spPr>
          <a:xfrm>
            <a:off x="276826" y="195126"/>
            <a:ext cx="10533712" cy="942196"/>
          </a:xfrm>
          <a:prstGeom prst="rect">
            <a:avLst/>
          </a:prstGeom>
        </p:spPr>
        <p:txBody>
          <a:bodyPr vert="horz" lIns="91440" tIns="45720" rIns="91440" bIns="45720" rtlCol="0" anchor="ctr">
            <a:normAutofit fontScale="97500"/>
          </a:bodyPr>
          <a:lstStyle>
            <a:lvl1pPr algn="l" defTabSz="457200" rtl="0" eaLnBrk="1" latinLnBrk="0" hangingPunct="1">
              <a:spcBef>
                <a:spcPct val="0"/>
              </a:spcBef>
              <a:buNone/>
              <a:defRPr sz="2400" kern="1200">
                <a:solidFill>
                  <a:schemeClr val="bg1"/>
                </a:solidFill>
                <a:latin typeface="Arial"/>
                <a:ea typeface="+mj-ea"/>
                <a:cs typeface="Arial"/>
              </a:defRPr>
            </a:lvl1pPr>
          </a:lstStyle>
          <a:p>
            <a:pPr marL="0" marR="0" lvl="0" indent="0" algn="l" defTabSz="457200" rtl="0" eaLnBrk="1" fontAlgn="auto" latinLnBrk="0" hangingPunct="1">
              <a:lnSpc>
                <a:spcPct val="100000"/>
              </a:lnSpc>
              <a:spcBef>
                <a:spcPct val="0"/>
              </a:spcBef>
              <a:spcAft>
                <a:spcPts val="0"/>
              </a:spcAft>
              <a:buClrTx/>
              <a:buSzTx/>
              <a:buFontTx/>
              <a:buNone/>
              <a:tabLst/>
              <a:defRPr/>
            </a:pPr>
            <a:r>
              <a:rPr kumimoji="0" lang="en-US" sz="2800" b="0" i="0" u="none" strike="noStrike" kern="1200" cap="none" spc="0" normalizeH="0" baseline="0" noProof="0" dirty="0">
                <a:ln>
                  <a:noFill/>
                </a:ln>
                <a:solidFill>
                  <a:schemeClr val="tx1"/>
                </a:solidFill>
                <a:effectLst/>
                <a:uLnTx/>
                <a:uFillTx/>
                <a:latin typeface="Calibri"/>
                <a:ea typeface="+mj-ea"/>
                <a:cs typeface="Arial"/>
              </a:rPr>
              <a:t>London has a long history of developing integrated care and a shared ambition to build on progress already made (1/2)</a:t>
            </a:r>
            <a:endParaRPr kumimoji="0" lang="en-GB" sz="2800" b="0" i="0" u="none" strike="noStrike" kern="1200" cap="none" spc="0" normalizeH="0" baseline="0" noProof="0" dirty="0">
              <a:ln>
                <a:noFill/>
              </a:ln>
              <a:solidFill>
                <a:schemeClr val="tx1"/>
              </a:solidFill>
              <a:effectLst/>
              <a:uLnTx/>
              <a:uFillTx/>
              <a:latin typeface="Calibri"/>
              <a:ea typeface="+mj-ea"/>
              <a:cs typeface="Arial"/>
            </a:endParaRPr>
          </a:p>
        </p:txBody>
      </p:sp>
      <p:sp>
        <p:nvSpPr>
          <p:cNvPr id="5" name="Rectangle 4">
            <a:extLst>
              <a:ext uri="{FF2B5EF4-FFF2-40B4-BE49-F238E27FC236}">
                <a16:creationId xmlns:a16="http://schemas.microsoft.com/office/drawing/2014/main" id="{4D52A128-AD69-40D2-B135-30D1BB0C983C}"/>
              </a:ext>
            </a:extLst>
          </p:cNvPr>
          <p:cNvSpPr/>
          <p:nvPr/>
        </p:nvSpPr>
        <p:spPr>
          <a:xfrm>
            <a:off x="167401" y="1324243"/>
            <a:ext cx="6319216" cy="4987790"/>
          </a:xfrm>
          <a:prstGeom prst="rect">
            <a:avLst/>
          </a:prstGeom>
          <a:solidFill>
            <a:schemeClr val="accent1">
              <a:lumMod val="90000"/>
            </a:schemeClr>
          </a:solidFill>
          <a:ln w="12700">
            <a:noFill/>
          </a:ln>
        </p:spPr>
        <p:style>
          <a:lnRef idx="2">
            <a:schemeClr val="dk1"/>
          </a:lnRef>
          <a:fillRef idx="1">
            <a:schemeClr val="lt1"/>
          </a:fillRef>
          <a:effectRef idx="0">
            <a:schemeClr val="dk1"/>
          </a:effectRef>
          <a:fontRef idx="minor">
            <a:schemeClr val="dk1"/>
          </a:fontRef>
        </p:style>
        <p:txBody>
          <a:bodyPr rtlCol="0" anchor="t"/>
          <a:lstStyle/>
          <a:p>
            <a:pPr marL="0" marR="0" lvl="0" indent="0" algn="l" defTabSz="457200" rtl="0" eaLnBrk="1" fontAlgn="auto" latinLnBrk="0" hangingPunct="1">
              <a:lnSpc>
                <a:spcPct val="107000"/>
              </a:lnSpc>
              <a:spcBef>
                <a:spcPts val="0"/>
              </a:spcBef>
              <a:spcAft>
                <a:spcPts val="1200"/>
              </a:spcAft>
              <a:buClrTx/>
              <a:buSzTx/>
              <a:buFontTx/>
              <a:buNone/>
              <a:tabLst>
                <a:tab pos="457200" algn="l"/>
              </a:tabLst>
              <a:defRPr/>
            </a:pPr>
            <a:r>
              <a:rPr kumimoji="0" lang="en-US" sz="1100" b="1" i="0" u="none" strike="noStrike" kern="1200" cap="none" spc="0" normalizeH="0" baseline="0" noProof="0" dirty="0">
                <a:ln>
                  <a:noFill/>
                </a:ln>
                <a:solidFill>
                  <a:schemeClr val="tx1"/>
                </a:solidFill>
                <a:effectLst/>
                <a:uLnTx/>
                <a:uFillTx/>
                <a:latin typeface="Calibri" panose="020F0502020204030204" pitchFamily="34" charset="0"/>
                <a:ea typeface="Calibri" panose="020F0502020204030204" pitchFamily="34" charset="0"/>
                <a:cs typeface="Times New Roman" panose="02020603050405020304" pitchFamily="18" charset="0"/>
              </a:rPr>
              <a:t>Greater integration has been supported by NHS and local government stakeholders at a national, regional and place level (1/2): </a:t>
            </a:r>
            <a:endParaRPr kumimoji="0" lang="en-GB" sz="1100" b="1" i="0" u="none" strike="noStrike" kern="1200" cap="none" spc="0" normalizeH="0" baseline="0" noProof="0" dirty="0">
              <a:ln>
                <a:noFill/>
              </a:ln>
              <a:solidFill>
                <a:schemeClr val="tx1"/>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172800" marR="0" lvl="0" indent="-172800" algn="l" defTabSz="457200" rtl="0" eaLnBrk="1" fontAlgn="auto" latinLnBrk="0" hangingPunct="1">
              <a:lnSpc>
                <a:spcPct val="107000"/>
              </a:lnSpc>
              <a:spcBef>
                <a:spcPts val="0"/>
              </a:spcBef>
              <a:spcAft>
                <a:spcPts val="1200"/>
              </a:spcAft>
              <a:buClrTx/>
              <a:buSzTx/>
              <a:buFont typeface="Arial" panose="020B0604020202020204" pitchFamily="34" charset="0"/>
              <a:buChar char="•"/>
              <a:tabLst>
                <a:tab pos="457200" algn="l"/>
              </a:tabLst>
              <a:defRPr/>
            </a:pPr>
            <a:r>
              <a:rPr kumimoji="0" lang="en-US" sz="1100" b="0" i="0" u="none" strike="noStrike" kern="1200" cap="none" spc="0" normalizeH="0" baseline="0" noProof="0" dirty="0">
                <a:ln>
                  <a:noFill/>
                </a:ln>
                <a:solidFill>
                  <a:schemeClr val="tx1"/>
                </a:solidFill>
                <a:effectLst/>
                <a:uLnTx/>
                <a:uFillTx/>
                <a:latin typeface="Calibri" panose="020F0502020204030204" pitchFamily="34" charset="0"/>
                <a:ea typeface="+mn-ea"/>
                <a:cs typeface="Times New Roman" panose="02020603050405020304" pitchFamily="18" charset="0"/>
              </a:rPr>
              <a:t>Prior to the pandemic, collaboration was increasingly seen as the “norm” in London; however, the extent to which boroughs and the NHS engaged in integrated planning, commissioning and delivery was varied. </a:t>
            </a:r>
          </a:p>
          <a:p>
            <a:pPr marL="171450" marR="0" lvl="0" indent="-171450" algn="l" defTabSz="457200" rtl="0" eaLnBrk="1" fontAlgn="auto" latinLnBrk="0" hangingPunct="1">
              <a:lnSpc>
                <a:spcPct val="107000"/>
              </a:lnSpc>
              <a:spcBef>
                <a:spcPts val="0"/>
              </a:spcBef>
              <a:spcAft>
                <a:spcPts val="800"/>
              </a:spcAft>
              <a:buClrTx/>
              <a:buSzTx/>
              <a:buFont typeface="Arial" panose="020B0604020202020204" pitchFamily="34" charset="0"/>
              <a:buChar char="•"/>
              <a:tabLst>
                <a:tab pos="457200" algn="l"/>
              </a:tabLst>
              <a:defRPr/>
            </a:pPr>
            <a:r>
              <a:rPr kumimoji="0" lang="en-US" sz="1100" b="0" i="0" u="none" strike="noStrike" kern="1200" cap="none" spc="0" normalizeH="0" baseline="0" noProof="0" dirty="0">
                <a:ln>
                  <a:noFill/>
                </a:ln>
                <a:solidFill>
                  <a:schemeClr val="tx1"/>
                </a:solidFill>
                <a:effectLst/>
                <a:uLnTx/>
                <a:uFillTx/>
                <a:latin typeface="Calibri" panose="020F0502020204030204" pitchFamily="34" charset="0"/>
                <a:ea typeface="Calibri" panose="020F0502020204030204" pitchFamily="34" charset="0"/>
                <a:cs typeface="Times New Roman" panose="02020603050405020304" pitchFamily="18" charset="0"/>
              </a:rPr>
              <a:t>The 2017 London health devolution agreement included commitments to action from the GLA, all of London’s CCGs and local authorities, and national bodies. The agreement placed subsidiarity – the principle that decisions should be taken or influenced locally wherever possible – at the heart of its commitments.</a:t>
            </a:r>
            <a:endParaRPr kumimoji="0" lang="en-GB" sz="1100" b="0" i="0" u="none" strike="noStrike" kern="1200" cap="none" spc="0" normalizeH="0" baseline="0" noProof="0" dirty="0">
              <a:ln>
                <a:noFill/>
              </a:ln>
              <a:solidFill>
                <a:schemeClr val="tx1"/>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171450" marR="0" lvl="0" indent="-171450" algn="l" defTabSz="457200" rtl="0" eaLnBrk="1" fontAlgn="auto" latinLnBrk="0" hangingPunct="1">
              <a:lnSpc>
                <a:spcPct val="107000"/>
              </a:lnSpc>
              <a:spcBef>
                <a:spcPts val="0"/>
              </a:spcBef>
              <a:spcAft>
                <a:spcPts val="800"/>
              </a:spcAft>
              <a:buClrTx/>
              <a:buSzTx/>
              <a:buFont typeface="Arial" panose="020B0604020202020204" pitchFamily="34" charset="0"/>
              <a:buChar char="•"/>
              <a:tabLst>
                <a:tab pos="457200" algn="l"/>
              </a:tabLst>
              <a:defRPr/>
            </a:pPr>
            <a:r>
              <a:rPr kumimoji="0" lang="en-US" sz="1100" b="0" i="0" u="none" strike="noStrike" kern="1200" cap="none" spc="0" normalizeH="0" baseline="0" noProof="0" dirty="0">
                <a:ln>
                  <a:noFill/>
                </a:ln>
                <a:solidFill>
                  <a:schemeClr val="tx1"/>
                </a:solidFill>
                <a:effectLst/>
                <a:uLnTx/>
                <a:uFillTx/>
                <a:latin typeface="Calibri" panose="020F0502020204030204" pitchFamily="34" charset="0"/>
                <a:ea typeface="Calibri" panose="020F0502020204030204" pitchFamily="34" charset="0"/>
                <a:cs typeface="Times New Roman" panose="02020603050405020304" pitchFamily="18" charset="0"/>
              </a:rPr>
              <a:t>The devolution agreement recognised that, in areas like managing NHS estates, implementing new models of care or applying for funding, having multiple decision points and processes within London made whole-system planning more difficult.</a:t>
            </a:r>
          </a:p>
          <a:p>
            <a:pPr marL="171450" marR="0" lvl="0" indent="-171450" algn="l" defTabSz="457200" rtl="0" eaLnBrk="1" fontAlgn="auto" latinLnBrk="0" hangingPunct="1">
              <a:lnSpc>
                <a:spcPct val="107000"/>
              </a:lnSpc>
              <a:spcBef>
                <a:spcPts val="0"/>
              </a:spcBef>
              <a:spcAft>
                <a:spcPts val="800"/>
              </a:spcAft>
              <a:buClrTx/>
              <a:buSzTx/>
              <a:buFont typeface="Arial" panose="020B0604020202020204" pitchFamily="34" charset="0"/>
              <a:buChar char="•"/>
              <a:tabLst>
                <a:tab pos="457200" algn="l"/>
              </a:tabLst>
              <a:defRPr/>
            </a:pPr>
            <a:r>
              <a:rPr kumimoji="0" lang="en-US" sz="1100" b="0" i="0" u="none" strike="noStrike" kern="1200" cap="none" spc="0" normalizeH="0" baseline="0" noProof="0" dirty="0">
                <a:ln>
                  <a:noFill/>
                </a:ln>
                <a:solidFill>
                  <a:schemeClr val="tx1"/>
                </a:solidFill>
                <a:effectLst/>
                <a:uLnTx/>
                <a:uFillTx/>
                <a:latin typeface="Calibri" panose="020F0502020204030204" pitchFamily="34" charset="0"/>
                <a:ea typeface="Calibri" panose="020F0502020204030204" pitchFamily="34" charset="0"/>
                <a:cs typeface="Times New Roman" panose="02020603050405020304" pitchFamily="18" charset="0"/>
              </a:rPr>
              <a:t>Through regional-level organisations such as the London Estates Board and London Workforce Board, the agreement sought to use devolution as an opportunity to encourage city-level action where appropriate to the scale of a given challenge.</a:t>
            </a:r>
            <a:endParaRPr kumimoji="0" lang="en-GB" sz="1100" b="0" i="0" u="none" strike="noStrike" kern="1200" cap="none" spc="0" normalizeH="0" baseline="0" noProof="0" dirty="0">
              <a:ln>
                <a:noFill/>
              </a:ln>
              <a:solidFill>
                <a:schemeClr val="tx1"/>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171450" marR="0" lvl="0" indent="-171450" algn="l" defTabSz="457200" rtl="0" eaLnBrk="1" fontAlgn="auto" latinLnBrk="0" hangingPunct="1">
              <a:lnSpc>
                <a:spcPct val="107000"/>
              </a:lnSpc>
              <a:spcBef>
                <a:spcPts val="0"/>
              </a:spcBef>
              <a:spcAft>
                <a:spcPts val="800"/>
              </a:spcAft>
              <a:buClrTx/>
              <a:buSzTx/>
              <a:buFont typeface="Arial" panose="020B0604020202020204" pitchFamily="34" charset="0"/>
              <a:buChar char="•"/>
              <a:tabLst>
                <a:tab pos="457200" algn="l"/>
              </a:tabLst>
              <a:defRPr/>
            </a:pPr>
            <a:r>
              <a:rPr kumimoji="0" lang="en-US" sz="1100" b="0" i="0" u="none" strike="noStrike" kern="1200" cap="none" spc="0" normalizeH="0" baseline="0" noProof="0" dirty="0">
                <a:ln>
                  <a:noFill/>
                </a:ln>
                <a:solidFill>
                  <a:schemeClr val="tx1"/>
                </a:solidFill>
                <a:effectLst/>
                <a:uLnTx/>
                <a:uFillTx/>
                <a:latin typeface="Calibri" panose="020F0502020204030204" pitchFamily="34" charset="0"/>
                <a:ea typeface="Calibri" panose="020F0502020204030204" pitchFamily="34" charset="0"/>
                <a:cs typeface="Times New Roman" panose="02020603050405020304" pitchFamily="18" charset="0"/>
              </a:rPr>
              <a:t>Parties to the devolution agreement committed to reaching a shared understanding of the systemic issues that pose a challenge to integrated working and working with national bodies as a region to jointly identify opportunities, pilot novel initiatives and models of care, and to share expertise across London.</a:t>
            </a:r>
            <a:endParaRPr kumimoji="0" lang="en-US" sz="1100" b="0" i="0" u="none" strike="noStrike" kern="1200" cap="none" spc="0" normalizeH="0" baseline="0" noProof="0" dirty="0">
              <a:ln>
                <a:noFill/>
              </a:ln>
              <a:solidFill>
                <a:schemeClr val="tx1"/>
              </a:solidFill>
              <a:effectLst/>
              <a:uLnTx/>
              <a:uFillTx/>
              <a:latin typeface="Calibri" panose="020F0502020204030204" pitchFamily="34" charset="0"/>
              <a:ea typeface="+mn-ea"/>
              <a:cs typeface="Times New Roman" panose="02020603050405020304" pitchFamily="18" charset="0"/>
            </a:endParaRPr>
          </a:p>
          <a:p>
            <a:pPr marL="172800" marR="0" lvl="0" indent="-172800" algn="l" defTabSz="457200" rtl="0" eaLnBrk="1" fontAlgn="auto" latinLnBrk="0" hangingPunct="1">
              <a:lnSpc>
                <a:spcPct val="107000"/>
              </a:lnSpc>
              <a:spcBef>
                <a:spcPts val="0"/>
              </a:spcBef>
              <a:spcAft>
                <a:spcPts val="1200"/>
              </a:spcAft>
              <a:buClrTx/>
              <a:buSzTx/>
              <a:buFont typeface="Arial" panose="020B0604020202020204" pitchFamily="34" charset="0"/>
              <a:buChar char="•"/>
              <a:tabLst>
                <a:tab pos="457200" algn="l"/>
              </a:tabLst>
              <a:defRPr/>
            </a:pPr>
            <a:r>
              <a:rPr kumimoji="0" lang="en-US" sz="1100" b="0" i="0" u="none" strike="noStrike" kern="1200" cap="none" spc="0" normalizeH="0" baseline="0" noProof="0" dirty="0">
                <a:ln>
                  <a:noFill/>
                </a:ln>
                <a:solidFill>
                  <a:schemeClr val="tx1"/>
                </a:solidFill>
                <a:effectLst/>
                <a:uLnTx/>
                <a:uFillTx/>
                <a:latin typeface="Calibri" panose="020F0502020204030204" pitchFamily="34" charset="0"/>
                <a:ea typeface="+mn-ea"/>
                <a:cs typeface="Times New Roman" panose="02020603050405020304" pitchFamily="18" charset="0"/>
              </a:rPr>
              <a:t>The NHS Long Term Plan (LTP) set out an ambition for ICSs to have a key role in working with Local Authorities at ‘place’ level. In 2019, local authorities were represented at STP / ICS partnership boards in London; however, interviewees for the London Councils Health Collaboration Interim Report had expressed concerns about how representative these Boards were of different borough interests, and it was suggested that a set of London “principles” to define how local government should be engaged could be beneficial. </a:t>
            </a:r>
            <a:endParaRPr kumimoji="0" lang="en-GB" sz="1100" b="0" i="0" u="none" strike="noStrike" kern="1200" cap="none" spc="0" normalizeH="0" baseline="0" noProof="0" dirty="0">
              <a:ln>
                <a:noFill/>
              </a:ln>
              <a:solidFill>
                <a:schemeClr val="tx1"/>
              </a:solidFill>
              <a:effectLst/>
              <a:uLnTx/>
              <a:uFillTx/>
              <a:latin typeface="Calibri" panose="020F0502020204030204" pitchFamily="34" charset="0"/>
              <a:ea typeface="+mn-ea"/>
              <a:cs typeface="Times New Roman" panose="02020603050405020304" pitchFamily="18" charset="0"/>
            </a:endParaRPr>
          </a:p>
        </p:txBody>
      </p:sp>
      <p:sp>
        <p:nvSpPr>
          <p:cNvPr id="6" name="TextBox 5">
            <a:extLst>
              <a:ext uri="{FF2B5EF4-FFF2-40B4-BE49-F238E27FC236}">
                <a16:creationId xmlns:a16="http://schemas.microsoft.com/office/drawing/2014/main" id="{0757C8CD-D019-462A-8F43-8A55D887FAAE}"/>
              </a:ext>
            </a:extLst>
          </p:cNvPr>
          <p:cNvSpPr txBox="1"/>
          <p:nvPr/>
        </p:nvSpPr>
        <p:spPr>
          <a:xfrm>
            <a:off x="6621174" y="1324243"/>
            <a:ext cx="5367807" cy="4987790"/>
          </a:xfrm>
          <a:prstGeom prst="rect">
            <a:avLst/>
          </a:prstGeom>
          <a:solidFill>
            <a:schemeClr val="accent1">
              <a:lumMod val="90000"/>
            </a:schemeClr>
          </a:solidFill>
        </p:spPr>
        <p:txBody>
          <a:bodyPr wrap="square" lIns="72000" tIns="36000" rIns="0" bIns="144000" anchor="t">
            <a:noAutofit/>
          </a:bodyPr>
          <a:lstStyle/>
          <a:p>
            <a:pPr marL="0" marR="0" lvl="0" indent="0" algn="l" defTabSz="457200" rtl="0" eaLnBrk="1" fontAlgn="auto" latinLnBrk="0" hangingPunct="1">
              <a:lnSpc>
                <a:spcPct val="107000"/>
              </a:lnSpc>
              <a:spcBef>
                <a:spcPts val="0"/>
              </a:spcBef>
              <a:spcAft>
                <a:spcPts val="800"/>
              </a:spcAft>
              <a:buClrTx/>
              <a:buSzTx/>
              <a:buFontTx/>
              <a:buNone/>
              <a:tabLst>
                <a:tab pos="457200" algn="l"/>
              </a:tabLst>
              <a:defRPr/>
            </a:pPr>
            <a:r>
              <a:rPr kumimoji="0" lang="en-GB" sz="1100" b="1" i="0" u="none" strike="noStrike" kern="1200" cap="none" spc="0" normalizeH="0" baseline="0" noProof="0" dirty="0">
                <a:ln>
                  <a:noFill/>
                </a:ln>
                <a:effectLst/>
                <a:uLnTx/>
                <a:uFillTx/>
                <a:latin typeface="Calibri"/>
                <a:ea typeface="+mn-ea"/>
                <a:cs typeface="Times New Roman"/>
              </a:rPr>
              <a:t>The road to better coordination of health and care:</a:t>
            </a:r>
          </a:p>
          <a:p>
            <a:pPr marL="0" marR="0" lvl="0" indent="0" algn="l" defTabSz="457200" rtl="0" eaLnBrk="1" fontAlgn="auto" latinLnBrk="0" hangingPunct="1">
              <a:lnSpc>
                <a:spcPct val="107000"/>
              </a:lnSpc>
              <a:spcBef>
                <a:spcPts val="0"/>
              </a:spcBef>
              <a:spcAft>
                <a:spcPts val="800"/>
              </a:spcAft>
              <a:buClrTx/>
              <a:buSzTx/>
              <a:buFontTx/>
              <a:buNone/>
              <a:tabLst>
                <a:tab pos="457200" algn="l"/>
              </a:tabLst>
              <a:defRPr/>
            </a:pPr>
            <a:r>
              <a:rPr kumimoji="0" lang="en-GB" sz="1100" b="0" i="0" u="none" strike="noStrike" kern="1200" cap="none" spc="0" normalizeH="0" baseline="0" noProof="0" dirty="0">
                <a:ln>
                  <a:noFill/>
                </a:ln>
                <a:effectLst/>
                <a:uLnTx/>
                <a:uFillTx/>
                <a:latin typeface="Calibri"/>
                <a:ea typeface="+mn-ea"/>
                <a:cs typeface="Times New Roman"/>
              </a:rPr>
              <a:t>2014: NHS and local government’s national leaders set out a vision of more collaboration in the NHS Five Year Forward View.</a:t>
            </a:r>
          </a:p>
          <a:p>
            <a:pPr marL="0" marR="0" lvl="0" indent="0" algn="l" defTabSz="457200" rtl="0" eaLnBrk="1" fontAlgn="auto" latinLnBrk="0" hangingPunct="1">
              <a:lnSpc>
                <a:spcPct val="107000"/>
              </a:lnSpc>
              <a:spcBef>
                <a:spcPts val="0"/>
              </a:spcBef>
              <a:spcAft>
                <a:spcPts val="800"/>
              </a:spcAft>
              <a:buClrTx/>
              <a:buSzTx/>
              <a:buFontTx/>
              <a:buNone/>
              <a:tabLst>
                <a:tab pos="457200" algn="l"/>
              </a:tabLst>
              <a:defRPr/>
            </a:pPr>
            <a:r>
              <a:rPr kumimoji="0" lang="en-GB" sz="1100" b="0" i="0" u="none" strike="noStrike" kern="1200" cap="none" spc="0" normalizeH="0" baseline="0" noProof="0" dirty="0">
                <a:ln>
                  <a:noFill/>
                </a:ln>
                <a:effectLst/>
                <a:uLnTx/>
                <a:uFillTx/>
                <a:latin typeface="Calibri"/>
                <a:ea typeface="+mn-ea"/>
                <a:cs typeface="Times New Roman"/>
              </a:rPr>
              <a:t>2015: </a:t>
            </a:r>
            <a:r>
              <a:rPr kumimoji="0" lang="en-US" sz="1100" b="0" i="0" u="none" strike="noStrike" kern="1200" cap="none" spc="0" normalizeH="0" baseline="0" noProof="0" dirty="0">
                <a:ln>
                  <a:noFill/>
                </a:ln>
                <a:effectLst/>
                <a:uLnTx/>
                <a:uFillTx/>
                <a:latin typeface="Calibri"/>
                <a:ea typeface="+mn-ea"/>
                <a:cs typeface="Times New Roman"/>
              </a:rPr>
              <a:t>the London Health and Care Collaboration agreement was published and the Healthy London Partnership was established. </a:t>
            </a:r>
            <a:r>
              <a:rPr kumimoji="0" lang="en-GB" sz="1100" b="0" i="0" u="none" strike="noStrike" kern="1200" cap="none" spc="0" normalizeH="0" baseline="0" noProof="0" dirty="0">
                <a:ln>
                  <a:noFill/>
                </a:ln>
                <a:effectLst/>
                <a:uLnTx/>
                <a:uFillTx/>
                <a:latin typeface="Calibri"/>
                <a:ea typeface="+mn-ea"/>
                <a:cs typeface="Times New Roman"/>
              </a:rPr>
              <a:t>‘Vanguards’ in 50 areas began to develop and test new models of care.</a:t>
            </a:r>
          </a:p>
          <a:p>
            <a:pPr marL="0" marR="0" lvl="0" indent="0" algn="l" defTabSz="457200" rtl="0" eaLnBrk="1" fontAlgn="auto" latinLnBrk="0" hangingPunct="1">
              <a:lnSpc>
                <a:spcPct val="107000"/>
              </a:lnSpc>
              <a:spcBef>
                <a:spcPts val="0"/>
              </a:spcBef>
              <a:spcAft>
                <a:spcPts val="800"/>
              </a:spcAft>
              <a:buClrTx/>
              <a:buSzTx/>
              <a:buFontTx/>
              <a:buNone/>
              <a:tabLst>
                <a:tab pos="457200" algn="l"/>
              </a:tabLst>
              <a:defRPr/>
            </a:pPr>
            <a:r>
              <a:rPr kumimoji="0" lang="en-GB" sz="1100" b="0" i="0" u="none" strike="noStrike" kern="1200" cap="none" spc="0" normalizeH="0" baseline="0" noProof="0" dirty="0">
                <a:ln>
                  <a:noFill/>
                </a:ln>
                <a:effectLst/>
                <a:uLnTx/>
                <a:uFillTx/>
                <a:latin typeface="Calibri"/>
                <a:ea typeface="+mn-ea"/>
                <a:cs typeface="Times New Roman"/>
              </a:rPr>
              <a:t>2016: NHS and local councils formed Sustainability and Transformation Partnerships covering all of England, to consider local health and care priorities and to plan services together.</a:t>
            </a:r>
          </a:p>
          <a:p>
            <a:pPr marL="0" marR="0" lvl="0" indent="0" algn="l" defTabSz="457200" rtl="0" eaLnBrk="1" fontAlgn="auto" latinLnBrk="0" hangingPunct="1">
              <a:lnSpc>
                <a:spcPct val="107000"/>
              </a:lnSpc>
              <a:spcBef>
                <a:spcPts val="0"/>
              </a:spcBef>
              <a:spcAft>
                <a:spcPts val="800"/>
              </a:spcAft>
              <a:buClrTx/>
              <a:buSzTx/>
              <a:buFontTx/>
              <a:buNone/>
              <a:tabLst>
                <a:tab pos="457200" algn="l"/>
              </a:tabLst>
              <a:defRPr/>
            </a:pPr>
            <a:r>
              <a:rPr kumimoji="0" lang="en-GB" sz="1100" b="0" i="0" u="none" strike="noStrike" kern="1200" cap="none" spc="0" normalizeH="0" baseline="0" noProof="0" dirty="0">
                <a:ln>
                  <a:noFill/>
                </a:ln>
                <a:effectLst/>
                <a:uLnTx/>
                <a:uFillTx/>
                <a:latin typeface="Calibri"/>
                <a:ea typeface="+mn-ea"/>
                <a:cs typeface="Times New Roman"/>
              </a:rPr>
              <a:t>2017: Areas refined initial proposals, drawing on conversations with frontline staff, local residents and others in the community. </a:t>
            </a:r>
            <a:r>
              <a:rPr kumimoji="0" lang="en-US" sz="1100" b="0" i="0" u="none" strike="noStrike" kern="1200" cap="none" spc="0" normalizeH="0" baseline="0" noProof="0" dirty="0">
                <a:ln>
                  <a:noFill/>
                </a:ln>
                <a:effectLst/>
                <a:uLnTx/>
                <a:uFillTx/>
                <a:latin typeface="Calibri"/>
                <a:ea typeface="+mn-ea"/>
                <a:cs typeface="Times New Roman"/>
              </a:rPr>
              <a:t>London partners sign Health and Care Devolution Memorandum of Understanding (MoU).</a:t>
            </a:r>
            <a:endParaRPr kumimoji="0" lang="en-GB" sz="1100" b="0" i="0" u="none" strike="noStrike" kern="1200" cap="none" spc="0" normalizeH="0" baseline="0" noProof="0" dirty="0">
              <a:ln>
                <a:noFill/>
              </a:ln>
              <a:effectLst/>
              <a:uLnTx/>
              <a:uFillTx/>
              <a:latin typeface="Calibri"/>
              <a:ea typeface="+mn-ea"/>
              <a:cs typeface="Times New Roman"/>
            </a:endParaRPr>
          </a:p>
          <a:p>
            <a:pPr marL="0" marR="0" lvl="0" indent="0" algn="l" defTabSz="457200" rtl="0" eaLnBrk="1" fontAlgn="auto" latinLnBrk="0" hangingPunct="1">
              <a:lnSpc>
                <a:spcPct val="107000"/>
              </a:lnSpc>
              <a:spcBef>
                <a:spcPts val="0"/>
              </a:spcBef>
              <a:spcAft>
                <a:spcPts val="800"/>
              </a:spcAft>
              <a:buClrTx/>
              <a:buSzTx/>
              <a:buFontTx/>
              <a:buNone/>
              <a:tabLst>
                <a:tab pos="457200" algn="l"/>
              </a:tabLst>
              <a:defRPr/>
            </a:pPr>
            <a:r>
              <a:rPr kumimoji="0" lang="en-GB" sz="1100" b="0" i="0" u="none" strike="noStrike" kern="1200" cap="none" spc="0" normalizeH="0" baseline="0" noProof="0" dirty="0">
                <a:ln>
                  <a:noFill/>
                </a:ln>
                <a:effectLst/>
                <a:uLnTx/>
                <a:uFillTx/>
                <a:latin typeface="Calibri"/>
                <a:ea typeface="+mn-ea"/>
                <a:cs typeface="Times New Roman"/>
              </a:rPr>
              <a:t>2018: Some partnerships began to take on more responsibility by becoming ‘integrated care systems’.</a:t>
            </a:r>
          </a:p>
          <a:p>
            <a:pPr marL="0" marR="0" lvl="0" indent="0" algn="l" defTabSz="457200" rtl="0" eaLnBrk="1" fontAlgn="auto" latinLnBrk="0" hangingPunct="1">
              <a:lnSpc>
                <a:spcPct val="107000"/>
              </a:lnSpc>
              <a:spcBef>
                <a:spcPts val="0"/>
              </a:spcBef>
              <a:spcAft>
                <a:spcPts val="800"/>
              </a:spcAft>
              <a:buClrTx/>
              <a:buSzTx/>
              <a:buFontTx/>
              <a:buNone/>
              <a:tabLst>
                <a:tab pos="457200" algn="l"/>
              </a:tabLst>
              <a:defRPr/>
            </a:pPr>
            <a:r>
              <a:rPr kumimoji="0" lang="en-GB" sz="1100" b="0" i="0" u="none" strike="noStrike" kern="1200" cap="none" spc="0" normalizeH="0" baseline="0" noProof="0" dirty="0">
                <a:ln>
                  <a:noFill/>
                </a:ln>
                <a:effectLst/>
                <a:uLnTx/>
                <a:uFillTx/>
                <a:latin typeface="Calibri"/>
                <a:ea typeface="+mn-ea"/>
                <a:cs typeface="Times New Roman"/>
              </a:rPr>
              <a:t>2019: NHS Long Term Plan confirmed that every area will be served by an integrated care system by 2021, with primary and community services funded to do more.</a:t>
            </a:r>
          </a:p>
          <a:p>
            <a:pPr marL="0" marR="0" lvl="0" indent="0" algn="l" defTabSz="457200" rtl="0" eaLnBrk="1" fontAlgn="auto" latinLnBrk="0" hangingPunct="1">
              <a:lnSpc>
                <a:spcPct val="107000"/>
              </a:lnSpc>
              <a:spcBef>
                <a:spcPts val="0"/>
              </a:spcBef>
              <a:spcAft>
                <a:spcPts val="800"/>
              </a:spcAft>
              <a:buClrTx/>
              <a:buSzTx/>
              <a:buFontTx/>
              <a:buNone/>
              <a:tabLst>
                <a:tab pos="457200" algn="l"/>
              </a:tabLst>
              <a:defRPr/>
            </a:pPr>
            <a:r>
              <a:rPr kumimoji="0" lang="en-GB" sz="1100" b="0" i="0" u="none" strike="noStrike" kern="1200" cap="none" spc="0" normalizeH="0" baseline="0" noProof="0" dirty="0">
                <a:ln>
                  <a:noFill/>
                </a:ln>
                <a:effectLst/>
                <a:uLnTx/>
                <a:uFillTx/>
                <a:latin typeface="Calibri"/>
                <a:ea typeface="+mn-ea"/>
                <a:cs typeface="Times New Roman"/>
              </a:rPr>
              <a:t>2020: Building on previous publications for legislative reform, NHS England set out details for how systems will accelerate collaborative ways of working in the future, considering the key components of an effective integrated care system (ICS) and reflecting what a range of local leaders have said about their experiences during the last 2 years, including the immediate and long-term challenges presented by the COVID-19 pandemic.</a:t>
            </a:r>
          </a:p>
          <a:p>
            <a:pPr marL="0" marR="0" lvl="0" indent="0" algn="l" defTabSz="457200" rtl="0" eaLnBrk="1" fontAlgn="auto" latinLnBrk="0" hangingPunct="1">
              <a:lnSpc>
                <a:spcPct val="107000"/>
              </a:lnSpc>
              <a:spcBef>
                <a:spcPts val="0"/>
              </a:spcBef>
              <a:spcAft>
                <a:spcPts val="800"/>
              </a:spcAft>
              <a:buClrTx/>
              <a:buSzTx/>
              <a:buFontTx/>
              <a:buNone/>
              <a:tabLst>
                <a:tab pos="457200" algn="l"/>
              </a:tabLst>
              <a:defRPr/>
            </a:pPr>
            <a:r>
              <a:rPr kumimoji="0" lang="en-GB" sz="1100" b="0" i="0" u="none" strike="noStrike" kern="1200" cap="none" spc="0" normalizeH="0" baseline="0" noProof="0" dirty="0">
                <a:ln>
                  <a:noFill/>
                </a:ln>
                <a:effectLst/>
                <a:uLnTx/>
                <a:uFillTx/>
                <a:latin typeface="Calibri"/>
                <a:ea typeface="+mn-ea"/>
                <a:cs typeface="Times New Roman"/>
              </a:rPr>
              <a:t>2021: NHS England response to the ICS consultation document and the government brings forward legislative proposals to support integration.</a:t>
            </a:r>
            <a:endParaRPr kumimoji="0" lang="en-GB" sz="1100" b="1" i="0" u="none" strike="noStrike" kern="1200" cap="none" spc="0" normalizeH="0" baseline="0" noProof="0" dirty="0">
              <a:ln>
                <a:noFill/>
              </a:ln>
              <a:effectLst/>
              <a:uLnTx/>
              <a:uFillTx/>
              <a:latin typeface="Calibri"/>
              <a:ea typeface="+mn-ea"/>
              <a:cs typeface="Times New Roman"/>
            </a:endParaRPr>
          </a:p>
        </p:txBody>
      </p:sp>
      <p:sp>
        <p:nvSpPr>
          <p:cNvPr id="7" name="TextBox 6">
            <a:extLst>
              <a:ext uri="{FF2B5EF4-FFF2-40B4-BE49-F238E27FC236}">
                <a16:creationId xmlns:a16="http://schemas.microsoft.com/office/drawing/2014/main" id="{EFC26F79-F349-4181-AC33-162E904666B5}"/>
              </a:ext>
            </a:extLst>
          </p:cNvPr>
          <p:cNvSpPr txBox="1"/>
          <p:nvPr/>
        </p:nvSpPr>
        <p:spPr>
          <a:xfrm>
            <a:off x="2802835" y="6391232"/>
            <a:ext cx="6319216" cy="215444"/>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800" b="0" i="1" u="none" strike="noStrike" kern="1200" cap="none" spc="0" normalizeH="0" baseline="0" noProof="0" dirty="0">
                <a:ln>
                  <a:noFill/>
                </a:ln>
                <a:effectLst/>
                <a:uLnTx/>
                <a:uFillTx/>
                <a:latin typeface="Calibri"/>
                <a:ea typeface="+mn-ea"/>
                <a:cs typeface="+mn-cs"/>
              </a:rPr>
              <a:t>Sources: </a:t>
            </a:r>
            <a:r>
              <a:rPr kumimoji="0" lang="en-US" sz="800" b="0" i="1" u="none" strike="noStrike" kern="1200" cap="none" spc="0" normalizeH="0" baseline="0" noProof="0" dirty="0">
                <a:ln>
                  <a:noFill/>
                </a:ln>
                <a:effectLst/>
                <a:uLnTx/>
                <a:uFillTx/>
                <a:latin typeface="Calibri"/>
                <a:ea typeface="+mn-ea"/>
                <a:cs typeface="+mn-cs"/>
              </a:rPr>
              <a:t>The NHS Long Term Plan (2019); </a:t>
            </a:r>
            <a:r>
              <a:rPr kumimoji="0" lang="en-US" sz="800" b="0" i="1" u="none" strike="noStrike" kern="1200" cap="none" spc="0" normalizeH="0" baseline="0" noProof="0" dirty="0">
                <a:ln>
                  <a:noFill/>
                </a:ln>
                <a:effectLst/>
                <a:uLnTx/>
                <a:uFillTx/>
                <a:latin typeface="Calibri"/>
                <a:ea typeface="+mn-ea"/>
                <a:cs typeface="Times New Roman" panose="02020603050405020304" pitchFamily="18" charset="0"/>
              </a:rPr>
              <a:t>London Councils Health Collaboration Interim Report (2020); London health devolution agreement (2017)</a:t>
            </a:r>
          </a:p>
        </p:txBody>
      </p:sp>
    </p:spTree>
    <p:extLst>
      <p:ext uri="{BB962C8B-B14F-4D97-AF65-F5344CB8AC3E}">
        <p14:creationId xmlns:p14="http://schemas.microsoft.com/office/powerpoint/2010/main" val="1060189226"/>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2A8E0E10-8A3B-4860-899D-BFBEC10B6FE9}"/>
              </a:ext>
            </a:extLst>
          </p:cNvPr>
          <p:cNvSpPr txBox="1">
            <a:spLocks/>
          </p:cNvSpPr>
          <p:nvPr/>
        </p:nvSpPr>
        <p:spPr>
          <a:xfrm>
            <a:off x="276826" y="195126"/>
            <a:ext cx="10533712" cy="942196"/>
          </a:xfrm>
          <a:prstGeom prst="rect">
            <a:avLst/>
          </a:prstGeom>
        </p:spPr>
        <p:txBody>
          <a:bodyPr vert="horz" lIns="91440" tIns="45720" rIns="91440" bIns="45720" rtlCol="0" anchor="ctr">
            <a:normAutofit fontScale="97500"/>
          </a:bodyPr>
          <a:lstStyle>
            <a:lvl1pPr algn="l" defTabSz="457200" rtl="0" eaLnBrk="1" latinLnBrk="0" hangingPunct="1">
              <a:spcBef>
                <a:spcPct val="0"/>
              </a:spcBef>
              <a:buNone/>
              <a:defRPr sz="2400" kern="1200">
                <a:solidFill>
                  <a:schemeClr val="bg1"/>
                </a:solidFill>
                <a:latin typeface="Arial"/>
                <a:ea typeface="+mj-ea"/>
                <a:cs typeface="Arial"/>
              </a:defRPr>
            </a:lvl1pPr>
          </a:lstStyle>
          <a:p>
            <a:pPr marL="0" marR="0" lvl="0" indent="0" algn="l" defTabSz="457200" rtl="0" eaLnBrk="1" fontAlgn="auto" latinLnBrk="0" hangingPunct="1">
              <a:lnSpc>
                <a:spcPct val="100000"/>
              </a:lnSpc>
              <a:spcBef>
                <a:spcPct val="0"/>
              </a:spcBef>
              <a:spcAft>
                <a:spcPts val="0"/>
              </a:spcAft>
              <a:buClrTx/>
              <a:buSzTx/>
              <a:buFontTx/>
              <a:buNone/>
              <a:tabLst/>
              <a:defRPr/>
            </a:pPr>
            <a:r>
              <a:rPr kumimoji="0" lang="en-US" sz="2800" b="0" i="0" u="none" strike="noStrike" kern="1200" cap="none" spc="0" normalizeH="0" baseline="0" noProof="0" dirty="0">
                <a:ln>
                  <a:noFill/>
                </a:ln>
                <a:solidFill>
                  <a:schemeClr val="tx1"/>
                </a:solidFill>
                <a:effectLst/>
                <a:uLnTx/>
                <a:uFillTx/>
                <a:latin typeface="Calibri"/>
                <a:ea typeface="+mj-ea"/>
                <a:cs typeface="Arial"/>
              </a:rPr>
              <a:t>London has a long history of developing integrated care and a shared ambition to build on progress already made (2/2)</a:t>
            </a:r>
            <a:endParaRPr kumimoji="0" lang="en-GB" sz="2800" b="0" i="0" u="none" strike="noStrike" kern="1200" cap="none" spc="0" normalizeH="0" baseline="0" noProof="0" dirty="0">
              <a:ln>
                <a:noFill/>
              </a:ln>
              <a:solidFill>
                <a:schemeClr val="tx1"/>
              </a:solidFill>
              <a:effectLst/>
              <a:uLnTx/>
              <a:uFillTx/>
              <a:latin typeface="Calibri"/>
              <a:ea typeface="+mj-ea"/>
              <a:cs typeface="Arial"/>
            </a:endParaRPr>
          </a:p>
        </p:txBody>
      </p:sp>
      <p:sp>
        <p:nvSpPr>
          <p:cNvPr id="8" name="Rectangle 7">
            <a:extLst>
              <a:ext uri="{FF2B5EF4-FFF2-40B4-BE49-F238E27FC236}">
                <a16:creationId xmlns:a16="http://schemas.microsoft.com/office/drawing/2014/main" id="{FECC2C4E-47B2-4062-AEC0-36FD7CBB5607}"/>
              </a:ext>
            </a:extLst>
          </p:cNvPr>
          <p:cNvSpPr/>
          <p:nvPr/>
        </p:nvSpPr>
        <p:spPr>
          <a:xfrm>
            <a:off x="366278" y="1396387"/>
            <a:ext cx="11459444" cy="4316921"/>
          </a:xfrm>
          <a:prstGeom prst="rect">
            <a:avLst/>
          </a:prstGeom>
          <a:noFill/>
          <a:ln w="12700">
            <a:noFill/>
          </a:ln>
        </p:spPr>
        <p:style>
          <a:lnRef idx="2">
            <a:schemeClr val="dk1"/>
          </a:lnRef>
          <a:fillRef idx="1">
            <a:schemeClr val="lt1"/>
          </a:fillRef>
          <a:effectRef idx="0">
            <a:schemeClr val="dk1"/>
          </a:effectRef>
          <a:fontRef idx="minor">
            <a:schemeClr val="dk1"/>
          </a:fontRef>
        </p:style>
        <p:txBody>
          <a:bodyPr rtlCol="0" anchor="t"/>
          <a:lstStyle/>
          <a:p>
            <a:pPr marL="0" marR="0" lvl="0" indent="0" algn="l" defTabSz="457200" rtl="0" eaLnBrk="1" fontAlgn="auto" latinLnBrk="0" hangingPunct="1">
              <a:lnSpc>
                <a:spcPct val="107000"/>
              </a:lnSpc>
              <a:spcBef>
                <a:spcPts val="0"/>
              </a:spcBef>
              <a:spcAft>
                <a:spcPts val="1200"/>
              </a:spcAft>
              <a:buClrTx/>
              <a:buSzTx/>
              <a:buFontTx/>
              <a:buNone/>
              <a:tabLst>
                <a:tab pos="457200" algn="l"/>
              </a:tabLst>
              <a:defRPr/>
            </a:pPr>
            <a:r>
              <a:rPr kumimoji="0" lang="en-US" sz="1100" b="1" i="0" u="none" strike="noStrike" kern="1200" cap="none" spc="0" normalizeH="0" baseline="0" noProof="0" dirty="0">
                <a:ln>
                  <a:noFill/>
                </a:ln>
                <a:solidFill>
                  <a:schemeClr val="tx1"/>
                </a:solidFill>
                <a:effectLst/>
                <a:uLnTx/>
                <a:uFillTx/>
                <a:latin typeface="Calibri" panose="020F0502020204030204" pitchFamily="34" charset="0"/>
                <a:ea typeface="Calibri" panose="020F0502020204030204" pitchFamily="34" charset="0"/>
                <a:cs typeface="Times New Roman" panose="02020603050405020304" pitchFamily="18" charset="0"/>
              </a:rPr>
              <a:t>Greater integration was supported by NHS and local government stakeholders at a national, regional and place level (2/2): </a:t>
            </a:r>
            <a:endParaRPr kumimoji="0" lang="en-GB" sz="1100" b="1" i="0" u="none" strike="noStrike" kern="1200" cap="none" spc="0" normalizeH="0" baseline="0" noProof="0" dirty="0">
              <a:ln>
                <a:noFill/>
              </a:ln>
              <a:solidFill>
                <a:schemeClr val="tx1"/>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172800" marR="0" lvl="0" indent="-172800" algn="l" defTabSz="457200" rtl="0" eaLnBrk="1" fontAlgn="auto" latinLnBrk="0" hangingPunct="1">
              <a:lnSpc>
                <a:spcPct val="107000"/>
              </a:lnSpc>
              <a:spcBef>
                <a:spcPts val="0"/>
              </a:spcBef>
              <a:spcAft>
                <a:spcPts val="1200"/>
              </a:spcAft>
              <a:buClrTx/>
              <a:buSzTx/>
              <a:buFont typeface="Arial" panose="020B0604020202020204" pitchFamily="34" charset="0"/>
              <a:buChar char="•"/>
              <a:tabLst>
                <a:tab pos="457200" algn="l"/>
              </a:tabLst>
              <a:defRPr/>
            </a:pPr>
            <a:r>
              <a:rPr kumimoji="0" lang="en-US" sz="1100" b="0" i="0" u="none" strike="noStrike" kern="1200" cap="none" spc="0" normalizeH="0" baseline="0" noProof="0" dirty="0">
                <a:ln>
                  <a:noFill/>
                </a:ln>
                <a:solidFill>
                  <a:schemeClr val="tx1"/>
                </a:solidFill>
                <a:effectLst/>
                <a:uLnTx/>
                <a:uFillTx/>
                <a:latin typeface="Calibri" panose="020F0502020204030204" pitchFamily="34" charset="0"/>
                <a:ea typeface="+mn-ea"/>
                <a:cs typeface="Times New Roman" panose="02020603050405020304" pitchFamily="18" charset="0"/>
              </a:rPr>
              <a:t>In the LTP, NHS England had described how ICSs should bring together local organisations to redesign care and improve population health, creating shared leadership and action. It was noted that ICS system-wide objectives should reflect national and local priorities. </a:t>
            </a:r>
          </a:p>
          <a:p>
            <a:pPr marL="172800" marR="0" lvl="0" indent="-172800" algn="l" defTabSz="457200" rtl="0" eaLnBrk="1" fontAlgn="auto" latinLnBrk="0" hangingPunct="1">
              <a:lnSpc>
                <a:spcPct val="107000"/>
              </a:lnSpc>
              <a:spcBef>
                <a:spcPts val="0"/>
              </a:spcBef>
              <a:spcAft>
                <a:spcPts val="1200"/>
              </a:spcAft>
              <a:buClrTx/>
              <a:buSzTx/>
              <a:buFont typeface="Arial" panose="020B0604020202020204" pitchFamily="34" charset="0"/>
              <a:buChar char="•"/>
              <a:tabLst>
                <a:tab pos="457200" algn="l"/>
              </a:tabLst>
              <a:defRPr/>
            </a:pPr>
            <a:r>
              <a:rPr kumimoji="0" lang="en-US" sz="1100" b="0" i="0" u="none" strike="noStrike" kern="1200" cap="none" spc="0" normalizeH="0" baseline="0" noProof="0" dirty="0">
                <a:ln>
                  <a:noFill/>
                </a:ln>
                <a:solidFill>
                  <a:schemeClr val="tx1"/>
                </a:solidFill>
                <a:effectLst/>
                <a:uLnTx/>
                <a:uFillTx/>
                <a:latin typeface="Calibri" panose="020F0502020204030204" pitchFamily="34" charset="0"/>
                <a:ea typeface="+mn-ea"/>
                <a:cs typeface="Times New Roman" panose="02020603050405020304" pitchFamily="18" charset="0"/>
              </a:rPr>
              <a:t>In the LTP, NHS England positioned PCNs as the main vehicle for the collaborative delivery of out-of-hospital, personalised and population-focused care. </a:t>
            </a:r>
          </a:p>
          <a:p>
            <a:pPr marL="172800" marR="0" lvl="0" indent="-172800" algn="l" defTabSz="457200" rtl="0" eaLnBrk="1" fontAlgn="auto" latinLnBrk="0" hangingPunct="1">
              <a:lnSpc>
                <a:spcPct val="107000"/>
              </a:lnSpc>
              <a:spcBef>
                <a:spcPts val="0"/>
              </a:spcBef>
              <a:spcAft>
                <a:spcPts val="1200"/>
              </a:spcAft>
              <a:buClrTx/>
              <a:buSzTx/>
              <a:buFont typeface="Arial" panose="020B0604020202020204" pitchFamily="34" charset="0"/>
              <a:buChar char="•"/>
              <a:tabLst>
                <a:tab pos="457200" algn="l"/>
              </a:tabLst>
              <a:defRPr/>
            </a:pPr>
            <a:r>
              <a:rPr kumimoji="0" lang="en-US" sz="1100" b="0" i="0" u="none" strike="noStrike" kern="1200" cap="none" spc="0" normalizeH="0" baseline="0" noProof="0" dirty="0">
                <a:ln>
                  <a:noFill/>
                </a:ln>
                <a:solidFill>
                  <a:schemeClr val="tx1"/>
                </a:solidFill>
                <a:effectLst/>
                <a:uLnTx/>
                <a:uFillTx/>
                <a:latin typeface="Calibri" panose="020F0502020204030204" pitchFamily="34" charset="0"/>
                <a:ea typeface="+mn-ea"/>
                <a:cs typeface="Times New Roman" panose="02020603050405020304" pitchFamily="18" charset="0"/>
              </a:rPr>
              <a:t>Contributors to the London Councils Health Collaboration Interim Report identified the role of the independent chair of each ICS as being key, working with the borough-based Integrated Care Partnerships to ensure their views are fully reflected, and to help neighboring areas share best practice and learning. According to the report, which was developed to support London Councils, elected members and officers of the 32 London boroughs and the City of London in conversations with the NHS around the future of collaborative working, London’s councils were able to bring to the Local Care Networks significant existing understanding of and relationships with their local communities. </a:t>
            </a:r>
          </a:p>
          <a:p>
            <a:pPr marL="172800" marR="0" lvl="0" indent="-172800" algn="l" defTabSz="457200" rtl="0" eaLnBrk="1" fontAlgn="auto" latinLnBrk="0" hangingPunct="1">
              <a:lnSpc>
                <a:spcPct val="107000"/>
              </a:lnSpc>
              <a:spcBef>
                <a:spcPts val="0"/>
              </a:spcBef>
              <a:spcAft>
                <a:spcPts val="1200"/>
              </a:spcAft>
              <a:buClrTx/>
              <a:buSzTx/>
              <a:buFont typeface="Arial" panose="020B0604020202020204" pitchFamily="34" charset="0"/>
              <a:buChar char="•"/>
              <a:tabLst>
                <a:tab pos="457200" algn="l"/>
              </a:tabLst>
              <a:defRPr/>
            </a:pPr>
            <a:r>
              <a:rPr kumimoji="0" lang="en-US" sz="1100" b="0" i="0" u="none" strike="noStrike" kern="1200" cap="none" spc="0" normalizeH="0" baseline="0" noProof="0" dirty="0">
                <a:ln>
                  <a:noFill/>
                </a:ln>
                <a:solidFill>
                  <a:schemeClr val="tx1"/>
                </a:solidFill>
                <a:effectLst/>
                <a:uLnTx/>
                <a:uFillTx/>
                <a:latin typeface="Calibri" panose="020F0502020204030204" pitchFamily="34" charset="0"/>
                <a:ea typeface="+mn-ea"/>
                <a:cs typeface="Times New Roman" panose="02020603050405020304" pitchFamily="18" charset="0"/>
              </a:rPr>
              <a:t>The London Vision, which articulates the shared ambition of the Greater London Authority, Public Health England, London Councils and the NHS in London, placed a strong emphasis on population health improvement.  NHS England retained a strong clinical focus in the Long Term Plan but there was an expectation that local NHS organisations (through ICSs) would increasingly focus on population health and local partnerships with local government-funded services.  Meanwhile, the London focus, as articulated in the London Vision, included commitments to local asset-based local approaches, integration of community-based services, and the maintenance of high-quality specialist services. </a:t>
            </a:r>
            <a:endParaRPr kumimoji="0" lang="en-GB" sz="1100" b="0" i="0" u="none" strike="noStrike" kern="1200" cap="none" spc="0" normalizeH="0" baseline="0" noProof="0" dirty="0">
              <a:ln>
                <a:noFill/>
              </a:ln>
              <a:solidFill>
                <a:schemeClr val="tx1"/>
              </a:solidFill>
              <a:effectLst/>
              <a:uLnTx/>
              <a:uFillTx/>
              <a:latin typeface="Calibri" panose="020F0502020204030204" pitchFamily="34" charset="0"/>
              <a:ea typeface="+mn-ea"/>
              <a:cs typeface="Times New Roman" panose="02020603050405020304" pitchFamily="18" charset="0"/>
            </a:endParaRPr>
          </a:p>
          <a:p>
            <a:pPr marL="172800" marR="0" lvl="0" indent="-172800" algn="l" defTabSz="457200" rtl="0" eaLnBrk="1" fontAlgn="auto" latinLnBrk="0" hangingPunct="1">
              <a:lnSpc>
                <a:spcPct val="107000"/>
              </a:lnSpc>
              <a:spcBef>
                <a:spcPts val="0"/>
              </a:spcBef>
              <a:spcAft>
                <a:spcPts val="1200"/>
              </a:spcAft>
              <a:buClrTx/>
              <a:buSzTx/>
              <a:buFont typeface="Arial" panose="020B0604020202020204" pitchFamily="34" charset="0"/>
              <a:buChar char="•"/>
              <a:tabLst>
                <a:tab pos="457200" algn="l"/>
              </a:tabLst>
              <a:defRPr/>
            </a:pPr>
            <a:r>
              <a:rPr kumimoji="0" lang="en-US" sz="1100" b="0" i="0" u="none" strike="noStrike" kern="1200" cap="none" spc="0" normalizeH="0" baseline="0" noProof="0" dirty="0">
                <a:ln>
                  <a:noFill/>
                </a:ln>
                <a:solidFill>
                  <a:schemeClr val="tx1"/>
                </a:solidFill>
                <a:effectLst/>
                <a:uLnTx/>
                <a:uFillTx/>
                <a:latin typeface="Calibri" panose="020F0502020204030204" pitchFamily="34" charset="0"/>
                <a:ea typeface="+mn-ea"/>
                <a:cs typeface="Times New Roman" panose="02020603050405020304" pitchFamily="18" charset="0"/>
              </a:rPr>
              <a:t>According to the Long Term Plan, the London ambition for the next five years was for every borough to have developed place-based leadership arrangements with shared accountability and pooled budgets for specific groups of patients or people with similar needs.</a:t>
            </a:r>
            <a:endParaRPr kumimoji="0" lang="en-GB" sz="1100" b="0" i="0" u="none" strike="noStrike" kern="1200" cap="none" spc="0" normalizeH="0" baseline="0" noProof="0" dirty="0">
              <a:ln>
                <a:noFill/>
              </a:ln>
              <a:solidFill>
                <a:schemeClr val="tx1"/>
              </a:solidFill>
              <a:effectLst/>
              <a:uLnTx/>
              <a:uFillTx/>
              <a:latin typeface="Calibri" panose="020F0502020204030204" pitchFamily="34" charset="0"/>
              <a:ea typeface="+mn-ea"/>
              <a:cs typeface="Times New Roman" panose="02020603050405020304" pitchFamily="18" charset="0"/>
            </a:endParaRPr>
          </a:p>
          <a:p>
            <a:pPr marL="172800" marR="0" lvl="0" indent="-172800" algn="l" defTabSz="457200" rtl="0" eaLnBrk="1" fontAlgn="auto" latinLnBrk="0" hangingPunct="1">
              <a:lnSpc>
                <a:spcPct val="107000"/>
              </a:lnSpc>
              <a:spcBef>
                <a:spcPts val="0"/>
              </a:spcBef>
              <a:spcAft>
                <a:spcPts val="1200"/>
              </a:spcAft>
              <a:buClrTx/>
              <a:buSzTx/>
              <a:buFont typeface="Arial" panose="020B0604020202020204" pitchFamily="34" charset="0"/>
              <a:buChar char="•"/>
              <a:tabLst>
                <a:tab pos="457200" algn="l"/>
              </a:tabLst>
              <a:defRPr/>
            </a:pPr>
            <a:r>
              <a:rPr kumimoji="0" lang="en-US" sz="1100" b="0" i="0" u="none" strike="noStrike" kern="1200" cap="none" spc="0" normalizeH="0" baseline="0" noProof="0" dirty="0">
                <a:ln>
                  <a:noFill/>
                </a:ln>
                <a:solidFill>
                  <a:schemeClr val="tx1"/>
                </a:solidFill>
                <a:effectLst/>
                <a:uLnTx/>
                <a:uFillTx/>
                <a:latin typeface="Calibri" panose="020F0502020204030204" pitchFamily="34" charset="0"/>
                <a:ea typeface="+mn-ea"/>
                <a:cs typeface="Times New Roman" panose="02020603050405020304" pitchFamily="18" charset="0"/>
              </a:rPr>
              <a:t>NHS England had recommended that only statutory NHS providers should be permitted to hold NHS Integrated Care Provider contracts.</a:t>
            </a:r>
          </a:p>
        </p:txBody>
      </p:sp>
      <p:sp>
        <p:nvSpPr>
          <p:cNvPr id="9" name="TextBox 8">
            <a:extLst>
              <a:ext uri="{FF2B5EF4-FFF2-40B4-BE49-F238E27FC236}">
                <a16:creationId xmlns:a16="http://schemas.microsoft.com/office/drawing/2014/main" id="{7EABCA74-E619-40CE-B9AB-0F061804458F}"/>
              </a:ext>
            </a:extLst>
          </p:cNvPr>
          <p:cNvSpPr txBox="1"/>
          <p:nvPr/>
        </p:nvSpPr>
        <p:spPr>
          <a:xfrm>
            <a:off x="536570" y="5713308"/>
            <a:ext cx="11289152" cy="215444"/>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800" b="0" i="1" u="none" strike="noStrike" kern="1200" cap="none" spc="0" normalizeH="0" baseline="0" noProof="0" dirty="0">
                <a:ln>
                  <a:noFill/>
                </a:ln>
                <a:effectLst/>
                <a:uLnTx/>
                <a:uFillTx/>
                <a:latin typeface="Calibri"/>
                <a:ea typeface="+mn-ea"/>
                <a:cs typeface="+mn-cs"/>
              </a:rPr>
              <a:t>Sources: </a:t>
            </a:r>
            <a:r>
              <a:rPr kumimoji="0" lang="en-US" sz="800" b="0" i="1" u="none" strike="noStrike" kern="1200" cap="none" spc="0" normalizeH="0" baseline="0" noProof="0" dirty="0">
                <a:ln>
                  <a:noFill/>
                </a:ln>
                <a:effectLst/>
                <a:uLnTx/>
                <a:uFillTx/>
                <a:latin typeface="Calibri"/>
                <a:ea typeface="+mn-ea"/>
                <a:cs typeface="+mn-cs"/>
              </a:rPr>
              <a:t>The NHS Long Term Plan (2019); The London Vision (2019)</a:t>
            </a:r>
            <a:endParaRPr kumimoji="0" lang="en-GB" sz="800" b="0" i="1" u="none" strike="noStrike" kern="1200" cap="none" spc="0" normalizeH="0" baseline="0" noProof="0" dirty="0">
              <a:ln>
                <a:noFill/>
              </a:ln>
              <a:effectLst/>
              <a:uLnTx/>
              <a:uFillTx/>
              <a:latin typeface="Calibri"/>
              <a:ea typeface="+mn-ea"/>
              <a:cs typeface="+mn-cs"/>
            </a:endParaRPr>
          </a:p>
        </p:txBody>
      </p:sp>
    </p:spTree>
    <p:extLst>
      <p:ext uri="{BB962C8B-B14F-4D97-AF65-F5344CB8AC3E}">
        <p14:creationId xmlns:p14="http://schemas.microsoft.com/office/powerpoint/2010/main" val="2095936510"/>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A3F10C36-95FF-4D2A-B782-2C53B9ACBF25}"/>
              </a:ext>
            </a:extLst>
          </p:cNvPr>
          <p:cNvSpPr txBox="1"/>
          <p:nvPr/>
        </p:nvSpPr>
        <p:spPr>
          <a:xfrm>
            <a:off x="8709203" y="1326441"/>
            <a:ext cx="3245725" cy="4679917"/>
          </a:xfrm>
          <a:prstGeom prst="rect">
            <a:avLst/>
          </a:prstGeom>
          <a:solidFill>
            <a:schemeClr val="accent1">
              <a:lumMod val="90000"/>
            </a:schemeClr>
          </a:solidFill>
        </p:spPr>
        <p:txBody>
          <a:bodyPr wrap="square" lIns="72000" tIns="36000" rIns="72000" bIns="180000">
            <a:noAutofit/>
          </a:bodyPr>
          <a:lstStyle>
            <a:defPPr>
              <a:defRPr lang="en-US"/>
            </a:defPPr>
            <a:lvl1pPr>
              <a:lnSpc>
                <a:spcPct val="107000"/>
              </a:lnSpc>
              <a:spcAft>
                <a:spcPts val="800"/>
              </a:spcAft>
              <a:tabLst>
                <a:tab pos="457200" algn="l"/>
              </a:tabLst>
              <a:defRPr sz="975" b="1">
                <a:solidFill>
                  <a:schemeClr val="dk1"/>
                </a:solidFill>
                <a:latin typeface="Calibri" panose="020F0502020204030204" pitchFamily="34" charset="0"/>
                <a:cs typeface="Times New Roman" panose="02020603050405020304" pitchFamily="18" charset="0"/>
              </a:defRPr>
            </a:lvl1pPr>
          </a:lstStyle>
          <a:p>
            <a:pPr marL="0" marR="0" lvl="0" indent="0" algn="l" defTabSz="457200" rtl="0" eaLnBrk="1" fontAlgn="auto" latinLnBrk="0" hangingPunct="1">
              <a:lnSpc>
                <a:spcPct val="107000"/>
              </a:lnSpc>
              <a:spcBef>
                <a:spcPts val="0"/>
              </a:spcBef>
              <a:spcAft>
                <a:spcPts val="800"/>
              </a:spcAft>
              <a:buClrTx/>
              <a:buSzTx/>
              <a:buFontTx/>
              <a:buNone/>
              <a:tabLst>
                <a:tab pos="457200" algn="l"/>
              </a:tabLst>
              <a:defRPr/>
            </a:pPr>
            <a:r>
              <a:rPr kumimoji="0" lang="en-US" sz="1100" b="1" i="0" u="none" strike="noStrike" kern="1200" cap="none" spc="0" normalizeH="0" baseline="0" noProof="0" dirty="0">
                <a:ln>
                  <a:noFill/>
                </a:ln>
                <a:solidFill>
                  <a:schemeClr val="tx1"/>
                </a:solidFill>
                <a:effectLst/>
                <a:uLnTx/>
                <a:uFillTx/>
                <a:latin typeface="Calibri"/>
                <a:ea typeface="+mn-ea"/>
                <a:cs typeface="Times New Roman" panose="02020603050405020304" pitchFamily="18" charset="0"/>
              </a:rPr>
              <a:t>The argument for greater engagement with local government:</a:t>
            </a:r>
            <a:endParaRPr kumimoji="0" lang="en-GB" sz="1100" b="1" i="0" u="none" strike="noStrike" kern="1200" cap="none" spc="0" normalizeH="0" baseline="0" noProof="0" dirty="0">
              <a:ln>
                <a:noFill/>
              </a:ln>
              <a:solidFill>
                <a:schemeClr val="tx1"/>
              </a:solidFill>
              <a:effectLst/>
              <a:uLnTx/>
              <a:uFillTx/>
              <a:latin typeface="Calibri"/>
              <a:ea typeface="+mn-ea"/>
              <a:cs typeface="Times New Roman" panose="02020603050405020304" pitchFamily="18" charset="0"/>
            </a:endParaRPr>
          </a:p>
          <a:p>
            <a:pPr marL="171450" marR="0" lvl="0" indent="-171450" algn="l" defTabSz="457200" rtl="0" eaLnBrk="1" fontAlgn="auto" latinLnBrk="0" hangingPunct="1">
              <a:lnSpc>
                <a:spcPct val="107000"/>
              </a:lnSpc>
              <a:spcBef>
                <a:spcPts val="0"/>
              </a:spcBef>
              <a:spcAft>
                <a:spcPts val="800"/>
              </a:spcAft>
              <a:buClrTx/>
              <a:buSzTx/>
              <a:buFont typeface="Arial" panose="020B0604020202020204" pitchFamily="34" charset="0"/>
              <a:buChar char="•"/>
              <a:tabLst>
                <a:tab pos="457200" algn="l"/>
              </a:tabLst>
              <a:defRPr/>
            </a:pPr>
            <a:r>
              <a:rPr kumimoji="0" lang="en-US" sz="1100" b="0" i="0" u="none" strike="noStrike" kern="1200" cap="none" spc="0" normalizeH="0" baseline="0" noProof="0" dirty="0">
                <a:ln>
                  <a:noFill/>
                </a:ln>
                <a:solidFill>
                  <a:schemeClr val="tx1"/>
                </a:solidFill>
                <a:effectLst/>
                <a:uLnTx/>
                <a:uFillTx/>
                <a:latin typeface="Calibri"/>
                <a:ea typeface="+mn-ea"/>
                <a:cs typeface="Times New Roman" panose="02020603050405020304" pitchFamily="18" charset="0"/>
              </a:rPr>
              <a:t>Local authorities have significant expertise and infrastructure for engaging with local communities.</a:t>
            </a:r>
            <a:endParaRPr kumimoji="0" lang="en-GB" sz="1100" b="0" i="0" u="none" strike="noStrike" kern="1200" cap="none" spc="0" normalizeH="0" baseline="0" noProof="0" dirty="0">
              <a:ln>
                <a:noFill/>
              </a:ln>
              <a:solidFill>
                <a:schemeClr val="tx1"/>
              </a:solidFill>
              <a:effectLst/>
              <a:uLnTx/>
              <a:uFillTx/>
              <a:latin typeface="Calibri"/>
              <a:ea typeface="+mn-ea"/>
              <a:cs typeface="Times New Roman" panose="02020603050405020304" pitchFamily="18" charset="0"/>
            </a:endParaRPr>
          </a:p>
          <a:p>
            <a:pPr marL="171450" marR="0" lvl="0" indent="-171450" algn="l" defTabSz="457200" rtl="0" eaLnBrk="1" fontAlgn="auto" latinLnBrk="0" hangingPunct="1">
              <a:lnSpc>
                <a:spcPct val="107000"/>
              </a:lnSpc>
              <a:spcBef>
                <a:spcPts val="0"/>
              </a:spcBef>
              <a:spcAft>
                <a:spcPts val="800"/>
              </a:spcAft>
              <a:buClrTx/>
              <a:buSzTx/>
              <a:buFont typeface="Arial" panose="020B0604020202020204" pitchFamily="34" charset="0"/>
              <a:buChar char="•"/>
              <a:tabLst>
                <a:tab pos="457200" algn="l"/>
              </a:tabLst>
              <a:defRPr/>
            </a:pPr>
            <a:r>
              <a:rPr kumimoji="0" lang="en-US" sz="1100" b="0" i="0" u="none" strike="noStrike" kern="1200" cap="none" spc="0" normalizeH="0" baseline="0" noProof="0" dirty="0">
                <a:ln>
                  <a:noFill/>
                </a:ln>
                <a:solidFill>
                  <a:schemeClr val="tx1"/>
                </a:solidFill>
                <a:effectLst/>
                <a:uLnTx/>
                <a:uFillTx/>
                <a:latin typeface="Calibri"/>
                <a:ea typeface="+mn-ea"/>
                <a:cs typeface="Times New Roman" panose="02020603050405020304" pitchFamily="18" charset="0"/>
              </a:rPr>
              <a:t>Local government possesses key assets and skills including their relationships with local people, communities and VCSE partners, and a reputation for delivering change and managing demand within tight budgets. </a:t>
            </a:r>
          </a:p>
          <a:p>
            <a:pPr marL="171450" marR="0" lvl="0" indent="-171450" algn="l" defTabSz="457200" rtl="0" eaLnBrk="1" fontAlgn="auto" latinLnBrk="0" hangingPunct="1">
              <a:lnSpc>
                <a:spcPct val="107000"/>
              </a:lnSpc>
              <a:spcBef>
                <a:spcPts val="0"/>
              </a:spcBef>
              <a:spcAft>
                <a:spcPts val="800"/>
              </a:spcAft>
              <a:buClrTx/>
              <a:buSzTx/>
              <a:buFont typeface="Arial" panose="020B0604020202020204" pitchFamily="34" charset="0"/>
              <a:buChar char="•"/>
              <a:tabLst>
                <a:tab pos="457200" algn="l"/>
              </a:tabLst>
              <a:defRPr/>
            </a:pPr>
            <a:r>
              <a:rPr kumimoji="0" lang="en-US" sz="1100" b="0" i="0" u="none" strike="noStrike" kern="1200" cap="none" spc="0" normalizeH="0" baseline="0" noProof="0" dirty="0">
                <a:ln>
                  <a:noFill/>
                </a:ln>
                <a:solidFill>
                  <a:schemeClr val="tx1"/>
                </a:solidFill>
                <a:effectLst/>
                <a:uLnTx/>
                <a:uFillTx/>
                <a:latin typeface="Calibri"/>
                <a:ea typeface="+mn-ea"/>
                <a:cs typeface="Times New Roman" panose="02020603050405020304" pitchFamily="18" charset="0"/>
              </a:rPr>
              <a:t>Local authorities are well-placed to lead on developing population health management in partnership with local Primary Care Networks and Integrated Care Partnerships.</a:t>
            </a:r>
            <a:endParaRPr kumimoji="0" lang="en-GB" sz="1100" b="0" i="0" u="none" strike="noStrike" kern="1200" cap="none" spc="0" normalizeH="0" baseline="0" noProof="0" dirty="0">
              <a:ln>
                <a:noFill/>
              </a:ln>
              <a:solidFill>
                <a:schemeClr val="tx1"/>
              </a:solidFill>
              <a:effectLst/>
              <a:uLnTx/>
              <a:uFillTx/>
              <a:latin typeface="Calibri"/>
              <a:ea typeface="+mn-ea"/>
              <a:cs typeface="Times New Roman" panose="02020603050405020304" pitchFamily="18" charset="0"/>
            </a:endParaRPr>
          </a:p>
          <a:p>
            <a:pPr marL="171450" marR="0" lvl="0" indent="-171450" algn="l" defTabSz="457200" rtl="0" eaLnBrk="1" fontAlgn="auto" latinLnBrk="0" hangingPunct="1">
              <a:lnSpc>
                <a:spcPct val="107000"/>
              </a:lnSpc>
              <a:spcBef>
                <a:spcPts val="0"/>
              </a:spcBef>
              <a:spcAft>
                <a:spcPts val="800"/>
              </a:spcAft>
              <a:buClrTx/>
              <a:buSzTx/>
              <a:buFont typeface="Arial" panose="020B0604020202020204" pitchFamily="34" charset="0"/>
              <a:buChar char="•"/>
              <a:tabLst>
                <a:tab pos="457200" algn="l"/>
              </a:tabLst>
              <a:defRPr/>
            </a:pPr>
            <a:r>
              <a:rPr kumimoji="0" lang="en-US" sz="1100" b="0" i="0" u="none" strike="noStrike" kern="1200" cap="none" spc="0" normalizeH="0" baseline="0" noProof="0" dirty="0">
                <a:ln>
                  <a:noFill/>
                </a:ln>
                <a:solidFill>
                  <a:schemeClr val="tx1"/>
                </a:solidFill>
                <a:effectLst/>
                <a:uLnTx/>
                <a:uFillTx/>
                <a:latin typeface="Calibri"/>
                <a:ea typeface="+mn-ea"/>
                <a:cs typeface="Times New Roman" panose="02020603050405020304" pitchFamily="18" charset="0"/>
              </a:rPr>
              <a:t>Local authorities have existing infrastructure which is potentially critical to the success of PCNs including in their experience and relationships of working with the voluntary and community sector on service delivery.</a:t>
            </a:r>
            <a:endParaRPr kumimoji="0" lang="en-GB" sz="1100" b="0" i="0" u="none" strike="noStrike" kern="1200" cap="none" spc="0" normalizeH="0" baseline="0" noProof="0" dirty="0">
              <a:ln>
                <a:noFill/>
              </a:ln>
              <a:solidFill>
                <a:schemeClr val="tx1"/>
              </a:solidFill>
              <a:effectLst/>
              <a:uLnTx/>
              <a:uFillTx/>
              <a:latin typeface="Calibri"/>
              <a:ea typeface="+mn-ea"/>
              <a:cs typeface="Times New Roman" panose="02020603050405020304" pitchFamily="18" charset="0"/>
            </a:endParaRPr>
          </a:p>
          <a:p>
            <a:pPr marL="171450" marR="0" lvl="0" indent="-171450" algn="l" defTabSz="457200" rtl="0" eaLnBrk="1" fontAlgn="auto" latinLnBrk="0" hangingPunct="1">
              <a:lnSpc>
                <a:spcPct val="107000"/>
              </a:lnSpc>
              <a:spcBef>
                <a:spcPts val="0"/>
              </a:spcBef>
              <a:spcAft>
                <a:spcPts val="800"/>
              </a:spcAft>
              <a:buClrTx/>
              <a:buSzTx/>
              <a:buFont typeface="Arial" panose="020B0604020202020204" pitchFamily="34" charset="0"/>
              <a:buChar char="•"/>
              <a:tabLst>
                <a:tab pos="457200" algn="l"/>
              </a:tabLst>
              <a:defRPr/>
            </a:pPr>
            <a:r>
              <a:rPr kumimoji="0" lang="en-US" sz="1100" b="0" i="0" u="none" strike="noStrike" kern="1200" cap="none" spc="0" normalizeH="0" baseline="0" noProof="0" dirty="0">
                <a:ln>
                  <a:noFill/>
                </a:ln>
                <a:solidFill>
                  <a:schemeClr val="tx1"/>
                </a:solidFill>
                <a:effectLst/>
                <a:uLnTx/>
                <a:uFillTx/>
                <a:latin typeface="Calibri"/>
                <a:ea typeface="+mn-ea"/>
                <a:cs typeface="Times New Roman" panose="02020603050405020304" pitchFamily="18" charset="0"/>
              </a:rPr>
              <a:t>Combined NHS and local authorities’ approaches are one way of potentially addressing pressures on both, through both more efficient and effective use of resources to support patients and service users.</a:t>
            </a:r>
            <a:endParaRPr kumimoji="0" lang="en-GB" sz="1100" b="0" i="0" u="none" strike="noStrike" kern="1200" cap="none" spc="0" normalizeH="0" baseline="0" noProof="0" dirty="0">
              <a:ln>
                <a:noFill/>
              </a:ln>
              <a:solidFill>
                <a:schemeClr val="tx1"/>
              </a:solidFill>
              <a:effectLst/>
              <a:uLnTx/>
              <a:uFillTx/>
              <a:latin typeface="Calibri"/>
              <a:ea typeface="+mn-ea"/>
              <a:cs typeface="Times New Roman" panose="02020603050405020304" pitchFamily="18" charset="0"/>
            </a:endParaRPr>
          </a:p>
        </p:txBody>
      </p:sp>
      <p:sp>
        <p:nvSpPr>
          <p:cNvPr id="6" name="TextBox 5">
            <a:extLst>
              <a:ext uri="{FF2B5EF4-FFF2-40B4-BE49-F238E27FC236}">
                <a16:creationId xmlns:a16="http://schemas.microsoft.com/office/drawing/2014/main" id="{88602E59-AF44-4310-986F-D3F73ED52649}"/>
              </a:ext>
            </a:extLst>
          </p:cNvPr>
          <p:cNvSpPr txBox="1"/>
          <p:nvPr/>
        </p:nvSpPr>
        <p:spPr>
          <a:xfrm>
            <a:off x="407362" y="5898636"/>
            <a:ext cx="11547566" cy="215444"/>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800" b="0" i="1" u="none" strike="noStrike" kern="1200" cap="none" spc="0" normalizeH="0" baseline="0" noProof="0" dirty="0">
                <a:ln>
                  <a:noFill/>
                </a:ln>
                <a:effectLst/>
                <a:uLnTx/>
                <a:uFillTx/>
                <a:latin typeface="Calibri"/>
                <a:ea typeface="+mn-ea"/>
                <a:cs typeface="+mn-cs"/>
              </a:rPr>
              <a:t>Sources: </a:t>
            </a:r>
            <a:r>
              <a:rPr kumimoji="0" lang="en-US" sz="800" b="0" i="1" u="none" strike="noStrike" kern="1200" cap="none" spc="0" normalizeH="0" baseline="0" noProof="0" dirty="0">
                <a:ln>
                  <a:noFill/>
                </a:ln>
                <a:effectLst/>
                <a:uLnTx/>
                <a:uFillTx/>
                <a:latin typeface="Calibri"/>
                <a:ea typeface="+mn-ea"/>
                <a:cs typeface="Times New Roman" panose="02020603050405020304" pitchFamily="18" charset="0"/>
              </a:rPr>
              <a:t>London Health Inequalities Strategy (2018); </a:t>
            </a:r>
            <a:r>
              <a:rPr kumimoji="0" lang="en-US" sz="800" b="0" i="1" u="none" strike="noStrike" kern="1200" cap="none" spc="0" normalizeH="0" baseline="0" noProof="0" dirty="0">
                <a:ln>
                  <a:noFill/>
                </a:ln>
                <a:effectLst/>
                <a:uLnTx/>
                <a:uFillTx/>
                <a:latin typeface="Calibri"/>
                <a:ea typeface="+mn-ea"/>
                <a:cs typeface="+mn-cs"/>
              </a:rPr>
              <a:t>The NHS Long Term Plan (2019); The London Vision (2019); </a:t>
            </a:r>
            <a:r>
              <a:rPr kumimoji="0" lang="en-US" sz="800" b="0" i="1" u="none" strike="noStrike" kern="1200" cap="none" spc="0" normalizeH="0" baseline="0" noProof="0" dirty="0">
                <a:ln>
                  <a:noFill/>
                </a:ln>
                <a:effectLst/>
                <a:uLnTx/>
                <a:uFillTx/>
                <a:latin typeface="Calibri"/>
                <a:ea typeface="+mn-ea"/>
                <a:cs typeface="Times New Roman" panose="02020603050405020304" pitchFamily="18" charset="0"/>
              </a:rPr>
              <a:t>London Councils Health Collaboration Interim Report (2020).</a:t>
            </a:r>
            <a:endParaRPr kumimoji="0" lang="en-GB" sz="800" b="0" i="1" u="none" strike="noStrike" kern="1200" cap="none" spc="0" normalizeH="0" baseline="0" noProof="0" dirty="0">
              <a:ln>
                <a:noFill/>
              </a:ln>
              <a:effectLst/>
              <a:uLnTx/>
              <a:uFillTx/>
              <a:latin typeface="Calibri"/>
              <a:ea typeface="+mn-ea"/>
              <a:cs typeface="+mn-cs"/>
            </a:endParaRPr>
          </a:p>
        </p:txBody>
      </p:sp>
      <p:sp>
        <p:nvSpPr>
          <p:cNvPr id="7" name="Title 1">
            <a:extLst>
              <a:ext uri="{FF2B5EF4-FFF2-40B4-BE49-F238E27FC236}">
                <a16:creationId xmlns:a16="http://schemas.microsoft.com/office/drawing/2014/main" id="{F9696551-5AE2-4BD4-9121-B30E0B14154C}"/>
              </a:ext>
            </a:extLst>
          </p:cNvPr>
          <p:cNvSpPr txBox="1">
            <a:spLocks/>
          </p:cNvSpPr>
          <p:nvPr/>
        </p:nvSpPr>
        <p:spPr>
          <a:xfrm>
            <a:off x="237069" y="403845"/>
            <a:ext cx="11266673" cy="942196"/>
          </a:xfrm>
          <a:prstGeom prst="rect">
            <a:avLst/>
          </a:prstGeom>
        </p:spPr>
        <p:txBody>
          <a:bodyPr>
            <a:noAutofit/>
          </a:bodyPr>
          <a:lstStyle>
            <a:lvl1pPr algn="l" defTabSz="914400" rtl="0" eaLnBrk="1" latinLnBrk="0" hangingPunct="1">
              <a:lnSpc>
                <a:spcPct val="80000"/>
              </a:lnSpc>
              <a:spcBef>
                <a:spcPct val="0"/>
              </a:spcBef>
              <a:buNone/>
              <a:defRPr sz="2400" b="1" i="0" kern="1200" cap="none" baseline="0">
                <a:solidFill>
                  <a:schemeClr val="tx1"/>
                </a:solidFill>
                <a:latin typeface="Calibri" panose="020F0502020204030204" pitchFamily="34" charset="0"/>
                <a:ea typeface="Calibri" panose="020F0502020204030204" pitchFamily="34" charset="0"/>
                <a:cs typeface="Calibri" panose="020F0502020204030204" pitchFamily="34" charset="0"/>
              </a:defRPr>
            </a:lvl1pPr>
          </a:lstStyle>
          <a:p>
            <a:r>
              <a:rPr lang="en-GB" sz="2700" b="0" dirty="0">
                <a:latin typeface="+mn-lt"/>
              </a:rPr>
              <a:t>The London vision for integrated care included a renewed focus on population health and community care, and greater collaboration at all population levels </a:t>
            </a:r>
          </a:p>
        </p:txBody>
      </p:sp>
      <p:sp>
        <p:nvSpPr>
          <p:cNvPr id="10" name="Rectangle 9">
            <a:extLst>
              <a:ext uri="{FF2B5EF4-FFF2-40B4-BE49-F238E27FC236}">
                <a16:creationId xmlns:a16="http://schemas.microsoft.com/office/drawing/2014/main" id="{F933FE10-4E5E-4ECC-923D-74C295F37B9D}"/>
              </a:ext>
            </a:extLst>
          </p:cNvPr>
          <p:cNvSpPr/>
          <p:nvPr/>
        </p:nvSpPr>
        <p:spPr>
          <a:xfrm>
            <a:off x="237069" y="1417459"/>
            <a:ext cx="8398931" cy="4249029"/>
          </a:xfrm>
          <a:prstGeom prst="rect">
            <a:avLst/>
          </a:prstGeom>
          <a:noFill/>
          <a:ln w="12700">
            <a:noFill/>
          </a:ln>
        </p:spPr>
        <p:style>
          <a:lnRef idx="2">
            <a:schemeClr val="dk1"/>
          </a:lnRef>
          <a:fillRef idx="1">
            <a:schemeClr val="lt1"/>
          </a:fillRef>
          <a:effectRef idx="0">
            <a:schemeClr val="dk1"/>
          </a:effectRef>
          <a:fontRef idx="minor">
            <a:schemeClr val="dk1"/>
          </a:fontRef>
        </p:style>
        <p:txBody>
          <a:bodyPr rtlCol="0" anchor="t"/>
          <a:lstStyle/>
          <a:p>
            <a:pPr marL="0" marR="0" lvl="0" indent="0" algn="l" defTabSz="457200" rtl="0" eaLnBrk="1" fontAlgn="auto" latinLnBrk="0" hangingPunct="1">
              <a:lnSpc>
                <a:spcPct val="107000"/>
              </a:lnSpc>
              <a:spcBef>
                <a:spcPts val="0"/>
              </a:spcBef>
              <a:spcAft>
                <a:spcPts val="800"/>
              </a:spcAft>
              <a:buClrTx/>
              <a:buSzTx/>
              <a:buFontTx/>
              <a:buNone/>
              <a:tabLst/>
              <a:defRPr/>
            </a:pPr>
            <a:r>
              <a:rPr kumimoji="0" lang="en-US" sz="1100" b="1" i="0" u="none" strike="noStrike" kern="1200" cap="none" spc="0" normalizeH="0" baseline="0" noProof="0" dirty="0">
                <a:ln>
                  <a:noFill/>
                </a:ln>
                <a:solidFill>
                  <a:schemeClr val="tx1"/>
                </a:solidFill>
                <a:effectLst/>
                <a:uLnTx/>
                <a:uFillTx/>
                <a:latin typeface="Calibri"/>
                <a:ea typeface="Calibri" panose="020F0502020204030204" pitchFamily="34" charset="0"/>
                <a:cs typeface="Times New Roman" panose="02020603050405020304" pitchFamily="18" charset="0"/>
              </a:rPr>
              <a:t> </a:t>
            </a:r>
            <a:r>
              <a:rPr kumimoji="0" lang="en-GB" sz="1100" b="1" i="0" u="none" strike="noStrike" kern="1200" cap="none" spc="0" normalizeH="0" baseline="0" noProof="0" dirty="0">
                <a:ln>
                  <a:noFill/>
                </a:ln>
                <a:solidFill>
                  <a:schemeClr val="tx1"/>
                </a:solidFill>
                <a:effectLst/>
                <a:uLnTx/>
                <a:uFillTx/>
                <a:latin typeface="Calibri"/>
                <a:ea typeface="Calibri" panose="020F0502020204030204" pitchFamily="34" charset="0"/>
                <a:cs typeface="Times New Roman" panose="02020603050405020304" pitchFamily="18" charset="0"/>
              </a:rPr>
              <a:t>The vision for integration in London as outlined through successive strategies and plans included:</a:t>
            </a:r>
            <a:endParaRPr kumimoji="0" lang="en-GB" sz="1100" b="0" i="0" u="none" strike="noStrike" kern="1200" cap="none" spc="0" normalizeH="0" baseline="0" noProof="0" dirty="0">
              <a:ln>
                <a:noFill/>
              </a:ln>
              <a:solidFill>
                <a:schemeClr val="tx1"/>
              </a:solidFill>
              <a:effectLst/>
              <a:uLnTx/>
              <a:uFillTx/>
              <a:latin typeface="Calibri"/>
              <a:ea typeface="Calibri" panose="020F0502020204030204" pitchFamily="34" charset="0"/>
              <a:cs typeface="Times New Roman" panose="02020603050405020304" pitchFamily="18" charset="0"/>
            </a:endParaRPr>
          </a:p>
          <a:p>
            <a:pPr marL="172800" marR="0" lvl="0" indent="-172800" algn="l" defTabSz="457200" rtl="0" eaLnBrk="1" fontAlgn="auto" latinLnBrk="0" hangingPunct="1">
              <a:lnSpc>
                <a:spcPct val="107000"/>
              </a:lnSpc>
              <a:spcBef>
                <a:spcPts val="0"/>
              </a:spcBef>
              <a:spcAft>
                <a:spcPts val="800"/>
              </a:spcAft>
              <a:buClrTx/>
              <a:buSzTx/>
              <a:buFont typeface="Arial" panose="020B0604020202020204" pitchFamily="34" charset="0"/>
              <a:buChar char="•"/>
              <a:tabLst>
                <a:tab pos="457200" algn="l"/>
              </a:tabLst>
              <a:defRPr/>
            </a:pPr>
            <a:r>
              <a:rPr kumimoji="0" lang="en-US" sz="1100" b="0" i="0" u="sng" strike="noStrike" kern="1200" cap="none" spc="0" normalizeH="0" baseline="0" noProof="0" dirty="0">
                <a:ln>
                  <a:noFill/>
                </a:ln>
                <a:solidFill>
                  <a:schemeClr val="tx1"/>
                </a:solidFill>
                <a:effectLst/>
                <a:uLnTx/>
                <a:uFillTx/>
                <a:latin typeface="Calibri"/>
                <a:ea typeface="Calibri" panose="020F0502020204030204" pitchFamily="34" charset="0"/>
                <a:cs typeface="Times New Roman" panose="02020603050405020304" pitchFamily="18" charset="0"/>
              </a:rPr>
              <a:t>Increased focus on population health</a:t>
            </a:r>
            <a:r>
              <a:rPr kumimoji="0" lang="en-US" sz="1100" b="0" i="0" u="none" strike="noStrike" kern="1200" cap="none" spc="0" normalizeH="0" baseline="0" noProof="0" dirty="0">
                <a:ln>
                  <a:noFill/>
                </a:ln>
                <a:solidFill>
                  <a:schemeClr val="tx1"/>
                </a:solidFill>
                <a:effectLst/>
                <a:uLnTx/>
                <a:uFillTx/>
                <a:latin typeface="Calibri"/>
                <a:ea typeface="Calibri" panose="020F0502020204030204" pitchFamily="34" charset="0"/>
                <a:cs typeface="Times New Roman" panose="02020603050405020304" pitchFamily="18" charset="0"/>
              </a:rPr>
              <a:t>. Stakeholders agreed on the need to focus on opportunities for broader population health management, and how to jointly make London a great place to live and work. A shift in emphasis and resources towards understanding and preventing the root causes of ill-health and tackling health inequalities is needed. </a:t>
            </a:r>
            <a:endParaRPr kumimoji="0" lang="en-GB" sz="1100" b="0" i="0" u="none" strike="noStrike" kern="1200" cap="none" spc="0" normalizeH="0" baseline="0" noProof="0" dirty="0">
              <a:ln>
                <a:noFill/>
              </a:ln>
              <a:solidFill>
                <a:schemeClr val="tx1"/>
              </a:solidFill>
              <a:effectLst/>
              <a:uLnTx/>
              <a:uFillTx/>
              <a:latin typeface="Calibri"/>
              <a:ea typeface="Calibri" panose="020F0502020204030204" pitchFamily="34" charset="0"/>
              <a:cs typeface="Times New Roman" panose="02020603050405020304" pitchFamily="18" charset="0"/>
            </a:endParaRPr>
          </a:p>
          <a:p>
            <a:pPr marL="172800" marR="0" lvl="0" indent="-172800" algn="l" defTabSz="457200" rtl="0" eaLnBrk="1" fontAlgn="auto" latinLnBrk="0" hangingPunct="1">
              <a:lnSpc>
                <a:spcPct val="107000"/>
              </a:lnSpc>
              <a:spcBef>
                <a:spcPts val="0"/>
              </a:spcBef>
              <a:spcAft>
                <a:spcPts val="800"/>
              </a:spcAft>
              <a:buClrTx/>
              <a:buSzTx/>
              <a:buFont typeface="Arial" panose="020B0604020202020204" pitchFamily="34" charset="0"/>
              <a:buChar char="•"/>
              <a:tabLst>
                <a:tab pos="457200" algn="l"/>
              </a:tabLst>
              <a:defRPr/>
            </a:pPr>
            <a:r>
              <a:rPr kumimoji="0" lang="en-US" sz="1100" b="0" i="0" u="sng" strike="noStrike" kern="1200" cap="none" spc="0" normalizeH="0" baseline="0" noProof="0" dirty="0">
                <a:ln>
                  <a:noFill/>
                </a:ln>
                <a:solidFill>
                  <a:schemeClr val="tx1"/>
                </a:solidFill>
                <a:effectLst/>
                <a:uLnTx/>
                <a:uFillTx/>
                <a:latin typeface="Calibri"/>
                <a:ea typeface="Calibri" panose="020F0502020204030204" pitchFamily="34" charset="0"/>
                <a:cs typeface="Times New Roman" panose="02020603050405020304" pitchFamily="18" charset="0"/>
              </a:rPr>
              <a:t>A single CCG per ICS by 2021, while protecting existing local joint-working arrangements</a:t>
            </a:r>
            <a:r>
              <a:rPr kumimoji="0" lang="en-US" sz="1100" b="0" i="0" u="none" strike="noStrike" kern="1200" cap="none" spc="0" normalizeH="0" baseline="0" noProof="0" dirty="0">
                <a:ln>
                  <a:noFill/>
                </a:ln>
                <a:solidFill>
                  <a:schemeClr val="tx1"/>
                </a:solidFill>
                <a:effectLst/>
                <a:uLnTx/>
                <a:uFillTx/>
                <a:latin typeface="Calibri"/>
                <a:ea typeface="Calibri" panose="020F0502020204030204" pitchFamily="34" charset="0"/>
                <a:cs typeface="Times New Roman" panose="02020603050405020304" pitchFamily="18" charset="0"/>
              </a:rPr>
              <a:t>. CCGs mergers and new system-wide governance arrangements put beneficial local arrangements at risk.</a:t>
            </a:r>
            <a:endParaRPr kumimoji="0" lang="en-GB" sz="1100" b="0" i="0" u="none" strike="noStrike" kern="1200" cap="none" spc="0" normalizeH="0" baseline="0" noProof="0" dirty="0">
              <a:ln>
                <a:noFill/>
              </a:ln>
              <a:solidFill>
                <a:schemeClr val="tx1"/>
              </a:solidFill>
              <a:effectLst/>
              <a:uLnTx/>
              <a:uFillTx/>
              <a:latin typeface="Calibri"/>
              <a:ea typeface="Calibri" panose="020F0502020204030204" pitchFamily="34" charset="0"/>
              <a:cs typeface="Times New Roman" panose="02020603050405020304" pitchFamily="18" charset="0"/>
            </a:endParaRPr>
          </a:p>
          <a:p>
            <a:pPr marL="172800" marR="0" lvl="0" indent="-172800" algn="l" defTabSz="457200" rtl="0" eaLnBrk="1" fontAlgn="auto" latinLnBrk="0" hangingPunct="1">
              <a:lnSpc>
                <a:spcPct val="107000"/>
              </a:lnSpc>
              <a:spcBef>
                <a:spcPts val="0"/>
              </a:spcBef>
              <a:spcAft>
                <a:spcPts val="800"/>
              </a:spcAft>
              <a:buClrTx/>
              <a:buSzTx/>
              <a:buFont typeface="Arial" panose="020B0604020202020204" pitchFamily="34" charset="0"/>
              <a:buChar char="•"/>
              <a:tabLst>
                <a:tab pos="457200" algn="l"/>
              </a:tabLst>
              <a:defRPr/>
            </a:pPr>
            <a:r>
              <a:rPr kumimoji="0" lang="en-US" sz="1100" b="0" i="0" u="sng" strike="noStrike" kern="1200" cap="none" spc="0" normalizeH="0" baseline="0" noProof="0" dirty="0">
                <a:ln>
                  <a:noFill/>
                </a:ln>
                <a:solidFill>
                  <a:schemeClr val="tx1"/>
                </a:solidFill>
                <a:effectLst/>
                <a:uLnTx/>
                <a:uFillTx/>
                <a:latin typeface="Calibri"/>
                <a:ea typeface="Calibri" panose="020F0502020204030204" pitchFamily="34" charset="0"/>
                <a:cs typeface="Times New Roman" panose="02020603050405020304" pitchFamily="18" charset="0"/>
              </a:rPr>
              <a:t>Greater collaboration at all at all population levels </a:t>
            </a:r>
            <a:r>
              <a:rPr kumimoji="0" lang="en-US" sz="1100" b="0" i="0" u="none" strike="noStrike" kern="1200" cap="none" spc="0" normalizeH="0" baseline="0" noProof="0" dirty="0">
                <a:ln>
                  <a:noFill/>
                </a:ln>
                <a:solidFill>
                  <a:schemeClr val="tx1"/>
                </a:solidFill>
                <a:effectLst/>
                <a:uLnTx/>
                <a:uFillTx/>
                <a:latin typeface="Calibri"/>
                <a:ea typeface="Calibri" panose="020F0502020204030204" pitchFamily="34" charset="0"/>
                <a:cs typeface="Times New Roman" panose="02020603050405020304" pitchFamily="18" charset="0"/>
              </a:rPr>
              <a:t>to make better coordinated care “the norm” across London.</a:t>
            </a:r>
          </a:p>
          <a:p>
            <a:pPr marL="172800" marR="0" lvl="0" indent="-172800" algn="l" defTabSz="457200" rtl="0" eaLnBrk="1" fontAlgn="auto" latinLnBrk="0" hangingPunct="1">
              <a:lnSpc>
                <a:spcPct val="107000"/>
              </a:lnSpc>
              <a:spcBef>
                <a:spcPts val="0"/>
              </a:spcBef>
              <a:spcAft>
                <a:spcPts val="800"/>
              </a:spcAft>
              <a:buClrTx/>
              <a:buSzTx/>
              <a:buFont typeface="Arial" panose="020B0604020202020204" pitchFamily="34" charset="0"/>
              <a:buChar char="•"/>
              <a:tabLst>
                <a:tab pos="457200" algn="l"/>
              </a:tabLst>
              <a:defRPr/>
            </a:pPr>
            <a:r>
              <a:rPr kumimoji="0" lang="en-US" sz="1100" b="0" i="0" u="sng" strike="noStrike" kern="1200" cap="none" spc="0" normalizeH="0" baseline="0" noProof="0" dirty="0">
                <a:ln>
                  <a:noFill/>
                </a:ln>
                <a:solidFill>
                  <a:schemeClr val="tx1"/>
                </a:solidFill>
                <a:effectLst/>
                <a:uLnTx/>
                <a:uFillTx/>
                <a:latin typeface="Calibri"/>
                <a:ea typeface="Calibri" panose="020F0502020204030204" pitchFamily="34" charset="0"/>
                <a:cs typeface="Times New Roman" panose="02020603050405020304" pitchFamily="18" charset="0"/>
              </a:rPr>
              <a:t>Common principles to guide local approaches</a:t>
            </a:r>
            <a:r>
              <a:rPr kumimoji="0" lang="en-US" sz="1100" b="0" i="0" u="none" strike="noStrike" kern="1200" cap="none" spc="0" normalizeH="0" baseline="0" noProof="0" dirty="0">
                <a:ln>
                  <a:noFill/>
                </a:ln>
                <a:solidFill>
                  <a:schemeClr val="tx1"/>
                </a:solidFill>
                <a:effectLst/>
                <a:uLnTx/>
                <a:uFillTx/>
                <a:latin typeface="Calibri"/>
                <a:ea typeface="Calibri" panose="020F0502020204030204" pitchFamily="34" charset="0"/>
                <a:cs typeface="Times New Roman" panose="02020603050405020304" pitchFamily="18" charset="0"/>
              </a:rPr>
              <a:t>. Regional and local government stakeholders agree that a “one-size-fits-all” solution is not appropriate, but a common set of “approaches” or “principles” could be agreed to ensure all areas progress in an aligned direction. </a:t>
            </a:r>
            <a:endParaRPr kumimoji="0" lang="en-GB" sz="1100" b="0" i="0" u="none" strike="noStrike" kern="1200" cap="none" spc="0" normalizeH="0" baseline="0" noProof="0" dirty="0">
              <a:ln>
                <a:noFill/>
              </a:ln>
              <a:solidFill>
                <a:schemeClr val="tx1"/>
              </a:solidFill>
              <a:effectLst/>
              <a:uLnTx/>
              <a:uFillTx/>
              <a:latin typeface="Calibri"/>
              <a:ea typeface="Calibri" panose="020F0502020204030204" pitchFamily="34" charset="0"/>
              <a:cs typeface="Times New Roman" panose="02020603050405020304" pitchFamily="18" charset="0"/>
            </a:endParaRPr>
          </a:p>
          <a:p>
            <a:pPr marL="172800" marR="0" lvl="0" indent="-172800" algn="l" defTabSz="457200" rtl="0" eaLnBrk="1" fontAlgn="auto" latinLnBrk="0" hangingPunct="1">
              <a:lnSpc>
                <a:spcPct val="107000"/>
              </a:lnSpc>
              <a:spcBef>
                <a:spcPts val="0"/>
              </a:spcBef>
              <a:spcAft>
                <a:spcPts val="800"/>
              </a:spcAft>
              <a:buClrTx/>
              <a:buSzTx/>
              <a:buFont typeface="Arial" panose="020B0604020202020204" pitchFamily="34" charset="0"/>
              <a:buChar char="•"/>
              <a:tabLst>
                <a:tab pos="457200" algn="l"/>
              </a:tabLst>
              <a:defRPr/>
            </a:pPr>
            <a:r>
              <a:rPr kumimoji="0" lang="en-US" sz="1100" b="0" i="0" u="sng" strike="noStrike" kern="1200" cap="none" spc="0" normalizeH="0" baseline="0" noProof="0" dirty="0">
                <a:ln>
                  <a:noFill/>
                </a:ln>
                <a:solidFill>
                  <a:schemeClr val="tx1"/>
                </a:solidFill>
                <a:effectLst/>
                <a:uLnTx/>
                <a:uFillTx/>
                <a:latin typeface="Calibri"/>
                <a:ea typeface="Calibri" panose="020F0502020204030204" pitchFamily="34" charset="0"/>
                <a:cs typeface="Times New Roman" panose="02020603050405020304" pitchFamily="18" charset="0"/>
              </a:rPr>
              <a:t>Greater involvement of local government and shared leadership of ICPs</a:t>
            </a:r>
            <a:r>
              <a:rPr kumimoji="0" lang="en-US" sz="1100" b="0" i="0" u="none" strike="noStrike" kern="1200" cap="none" spc="0" normalizeH="0" baseline="0" noProof="0" dirty="0">
                <a:ln>
                  <a:noFill/>
                </a:ln>
                <a:solidFill>
                  <a:schemeClr val="tx1"/>
                </a:solidFill>
                <a:effectLst/>
                <a:uLnTx/>
                <a:uFillTx/>
                <a:latin typeface="Calibri"/>
                <a:ea typeface="Calibri" panose="020F0502020204030204" pitchFamily="34" charset="0"/>
                <a:cs typeface="Times New Roman" panose="02020603050405020304" pitchFamily="18" charset="0"/>
              </a:rPr>
              <a:t>. Local government should be involved in co-creating future health and care landscape and their commissioning expertise sought to ensure a broad range of providers are engaged. </a:t>
            </a:r>
          </a:p>
          <a:p>
            <a:pPr marL="0" marR="0" lvl="0" indent="0" algn="l" defTabSz="457200" rtl="0" eaLnBrk="1" fontAlgn="auto" latinLnBrk="0" hangingPunct="1">
              <a:lnSpc>
                <a:spcPct val="107000"/>
              </a:lnSpc>
              <a:spcBef>
                <a:spcPts val="0"/>
              </a:spcBef>
              <a:spcAft>
                <a:spcPts val="800"/>
              </a:spcAft>
              <a:buClrTx/>
              <a:buSzTx/>
              <a:buFontTx/>
              <a:buNone/>
              <a:tabLst>
                <a:tab pos="457200" algn="l"/>
              </a:tabLst>
              <a:defRPr/>
            </a:pPr>
            <a:r>
              <a:rPr kumimoji="0" lang="en-US" sz="1100" b="1" i="0" u="none" strike="noStrike" kern="1200" cap="none" spc="0" normalizeH="0" baseline="0" noProof="0" dirty="0">
                <a:ln>
                  <a:noFill/>
                </a:ln>
                <a:solidFill>
                  <a:schemeClr val="tx1"/>
                </a:solidFill>
                <a:effectLst/>
                <a:uLnTx/>
                <a:uFillTx/>
                <a:latin typeface="Calibri"/>
                <a:ea typeface="Calibri" panose="020F0502020204030204" pitchFamily="34" charset="0"/>
                <a:cs typeface="Times New Roman" panose="02020603050405020304" pitchFamily="18" charset="0"/>
              </a:rPr>
              <a:t>And changes to the established models of care:</a:t>
            </a:r>
            <a:endParaRPr kumimoji="0" lang="en-GB" sz="1100" b="0" i="0" u="none" strike="noStrike" kern="1200" cap="none" spc="0" normalizeH="0" baseline="0" noProof="0" dirty="0">
              <a:ln>
                <a:noFill/>
              </a:ln>
              <a:solidFill>
                <a:schemeClr val="tx1"/>
              </a:solidFill>
              <a:effectLst/>
              <a:uLnTx/>
              <a:uFillTx/>
              <a:latin typeface="Calibri"/>
              <a:ea typeface="Calibri" panose="020F0502020204030204" pitchFamily="34" charset="0"/>
              <a:cs typeface="Times New Roman" panose="02020603050405020304" pitchFamily="18" charset="0"/>
            </a:endParaRPr>
          </a:p>
          <a:p>
            <a:pPr marL="172800" marR="0" lvl="0" indent="-172800" algn="l" defTabSz="457200" rtl="0" eaLnBrk="1" fontAlgn="auto" latinLnBrk="0" hangingPunct="1">
              <a:lnSpc>
                <a:spcPct val="107000"/>
              </a:lnSpc>
              <a:spcBef>
                <a:spcPts val="0"/>
              </a:spcBef>
              <a:spcAft>
                <a:spcPts val="800"/>
              </a:spcAft>
              <a:buClrTx/>
              <a:buSzTx/>
              <a:buFont typeface="Arial" panose="020B0604020202020204" pitchFamily="34" charset="0"/>
              <a:buChar char="•"/>
              <a:tabLst>
                <a:tab pos="457200" algn="l"/>
              </a:tabLst>
              <a:defRPr/>
            </a:pPr>
            <a:r>
              <a:rPr kumimoji="0" lang="en-US" sz="1100" b="0" i="0" u="sng" strike="noStrike" kern="1200" cap="none" spc="0" normalizeH="0" baseline="0" noProof="0" dirty="0">
                <a:ln>
                  <a:noFill/>
                </a:ln>
                <a:solidFill>
                  <a:schemeClr val="tx1"/>
                </a:solidFill>
                <a:effectLst/>
                <a:uLnTx/>
                <a:uFillTx/>
                <a:latin typeface="Calibri"/>
                <a:ea typeface="Calibri" panose="020F0502020204030204" pitchFamily="34" charset="0"/>
                <a:cs typeface="Times New Roman" panose="02020603050405020304" pitchFamily="18" charset="0"/>
              </a:rPr>
              <a:t>Commitment to a series of community service redesigns everywhere </a:t>
            </a:r>
            <a:r>
              <a:rPr kumimoji="0" lang="en-US" sz="1100" b="0" i="0" u="none" strike="noStrike" kern="1200" cap="none" spc="0" normalizeH="0" baseline="0" noProof="0" dirty="0">
                <a:ln>
                  <a:noFill/>
                </a:ln>
                <a:solidFill>
                  <a:schemeClr val="tx1"/>
                </a:solidFill>
                <a:effectLst/>
                <a:uLnTx/>
                <a:uFillTx/>
                <a:latin typeface="Calibri"/>
                <a:ea typeface="Calibri" panose="020F0502020204030204" pitchFamily="34" charset="0"/>
                <a:cs typeface="Times New Roman" panose="02020603050405020304" pitchFamily="18" charset="0"/>
              </a:rPr>
              <a:t>to introduce fully integrated community-based health care.</a:t>
            </a:r>
          </a:p>
          <a:p>
            <a:pPr marL="172800" marR="0" lvl="0" indent="-172800" algn="l" defTabSz="457200" rtl="0" eaLnBrk="1" fontAlgn="auto" latinLnBrk="0" hangingPunct="1">
              <a:lnSpc>
                <a:spcPct val="107000"/>
              </a:lnSpc>
              <a:spcBef>
                <a:spcPts val="0"/>
              </a:spcBef>
              <a:spcAft>
                <a:spcPts val="800"/>
              </a:spcAft>
              <a:buClrTx/>
              <a:buSzTx/>
              <a:buFont typeface="Arial" panose="020B0604020202020204" pitchFamily="34" charset="0"/>
              <a:buChar char="•"/>
              <a:tabLst>
                <a:tab pos="457200" algn="l"/>
              </a:tabLst>
              <a:defRPr/>
            </a:pPr>
            <a:r>
              <a:rPr kumimoji="0" lang="en-US" sz="1100" b="0" i="0" u="sng" strike="noStrike" kern="1200" cap="none" spc="0" normalizeH="0" baseline="0" noProof="0" dirty="0">
                <a:ln>
                  <a:noFill/>
                </a:ln>
                <a:solidFill>
                  <a:schemeClr val="tx1"/>
                </a:solidFill>
                <a:effectLst/>
                <a:uLnTx/>
                <a:uFillTx/>
                <a:latin typeface="Calibri"/>
                <a:ea typeface="Calibri" panose="020F0502020204030204" pitchFamily="34" charset="0"/>
                <a:cs typeface="Times New Roman" panose="02020603050405020304" pitchFamily="18" charset="0"/>
              </a:rPr>
              <a:t>Dissolving the historic divide between primary and community health services </a:t>
            </a:r>
            <a:r>
              <a:rPr kumimoji="0" lang="en-US" sz="1100" b="0" i="0" u="none" strike="noStrike" kern="1200" cap="none" spc="0" normalizeH="0" baseline="0" noProof="0" dirty="0">
                <a:ln>
                  <a:noFill/>
                </a:ln>
                <a:solidFill>
                  <a:schemeClr val="tx1"/>
                </a:solidFill>
                <a:effectLst/>
                <a:uLnTx/>
                <a:uFillTx/>
                <a:latin typeface="Calibri"/>
                <a:ea typeface="Calibri" panose="020F0502020204030204" pitchFamily="34" charset="0"/>
                <a:cs typeface="Times New Roman" panose="02020603050405020304" pitchFamily="18" charset="0"/>
              </a:rPr>
              <a:t>by delivering a boost to ‘out-of-hospital’ care.</a:t>
            </a:r>
            <a:endParaRPr kumimoji="0" lang="en-GB" sz="1100" b="0" i="0" u="none" strike="noStrike" kern="1200" cap="none" spc="0" normalizeH="0" baseline="0" noProof="0" dirty="0">
              <a:ln>
                <a:noFill/>
              </a:ln>
              <a:solidFill>
                <a:schemeClr val="tx1"/>
              </a:solidFill>
              <a:effectLst/>
              <a:uLnTx/>
              <a:uFillTx/>
              <a:latin typeface="Calibri"/>
              <a:ea typeface="Calibri" panose="020F0502020204030204" pitchFamily="34" charset="0"/>
              <a:cs typeface="Times New Roman" panose="02020603050405020304" pitchFamily="18" charset="0"/>
            </a:endParaRPr>
          </a:p>
          <a:p>
            <a:pPr marL="172800" marR="0" lvl="0" indent="-172800" algn="l" defTabSz="457200" rtl="0" eaLnBrk="1" fontAlgn="auto" latinLnBrk="0" hangingPunct="1">
              <a:lnSpc>
                <a:spcPct val="107000"/>
              </a:lnSpc>
              <a:spcBef>
                <a:spcPts val="0"/>
              </a:spcBef>
              <a:spcAft>
                <a:spcPts val="800"/>
              </a:spcAft>
              <a:buClrTx/>
              <a:buSzTx/>
              <a:buFont typeface="Arial" panose="020B0604020202020204" pitchFamily="34" charset="0"/>
              <a:buChar char="•"/>
              <a:tabLst>
                <a:tab pos="457200" algn="l"/>
              </a:tabLst>
              <a:defRPr/>
            </a:pPr>
            <a:r>
              <a:rPr kumimoji="0" lang="en-US" sz="1100" b="0" i="0" u="sng" strike="noStrike" kern="1200" cap="none" spc="0" normalizeH="0" baseline="0" noProof="0" dirty="0">
                <a:ln>
                  <a:noFill/>
                </a:ln>
                <a:solidFill>
                  <a:schemeClr val="tx1"/>
                </a:solidFill>
                <a:effectLst/>
                <a:uLnTx/>
                <a:uFillTx/>
                <a:latin typeface="Calibri"/>
                <a:ea typeface="Calibri" panose="020F0502020204030204" pitchFamily="34" charset="0"/>
                <a:cs typeface="Times New Roman" panose="02020603050405020304" pitchFamily="18" charset="0"/>
              </a:rPr>
              <a:t>Embracing social prescribing </a:t>
            </a:r>
            <a:r>
              <a:rPr kumimoji="0" lang="en-US" sz="1100" b="0" i="0" u="none" strike="noStrike" kern="1200" cap="none" spc="0" normalizeH="0" baseline="0" noProof="0" dirty="0">
                <a:ln>
                  <a:noFill/>
                </a:ln>
                <a:solidFill>
                  <a:schemeClr val="tx1"/>
                </a:solidFill>
                <a:effectLst/>
                <a:uLnTx/>
                <a:uFillTx/>
                <a:latin typeface="Calibri"/>
                <a:ea typeface="Calibri" panose="020F0502020204030204" pitchFamily="34" charset="0"/>
                <a:cs typeface="Times New Roman" panose="02020603050405020304" pitchFamily="18" charset="0"/>
              </a:rPr>
              <a:t>and </a:t>
            </a:r>
            <a:r>
              <a:rPr kumimoji="0" lang="en-US" sz="1100" b="0" i="0" u="sng" strike="noStrike" kern="1200" cap="none" spc="0" normalizeH="0" baseline="0" noProof="0" dirty="0">
                <a:ln>
                  <a:noFill/>
                </a:ln>
                <a:solidFill>
                  <a:schemeClr val="tx1"/>
                </a:solidFill>
                <a:effectLst/>
                <a:uLnTx/>
                <a:uFillTx/>
                <a:latin typeface="Calibri"/>
                <a:ea typeface="Calibri" panose="020F0502020204030204" pitchFamily="34" charset="0"/>
                <a:cs typeface="Times New Roman" panose="02020603050405020304" pitchFamily="18" charset="0"/>
              </a:rPr>
              <a:t>neighborhood teams comprising a broad range of professionals</a:t>
            </a:r>
            <a:r>
              <a:rPr kumimoji="0" lang="en-US" sz="1100" b="0" i="0" u="none" strike="noStrike" kern="1200" cap="none" spc="0" normalizeH="0" baseline="0" noProof="0" dirty="0">
                <a:ln>
                  <a:noFill/>
                </a:ln>
                <a:solidFill>
                  <a:schemeClr val="tx1"/>
                </a:solidFill>
                <a:effectLst/>
                <a:uLnTx/>
                <a:uFillTx/>
                <a:latin typeface="Calibri"/>
                <a:ea typeface="Calibri" panose="020F0502020204030204" pitchFamily="34" charset="0"/>
                <a:cs typeface="Times New Roman" panose="02020603050405020304" pitchFamily="18" charset="0"/>
              </a:rPr>
              <a:t>.</a:t>
            </a:r>
            <a:r>
              <a:rPr kumimoji="0" lang="en-GB" sz="1100" b="0" i="0" u="none" strike="noStrike" kern="1200" cap="none" spc="0" normalizeH="0" baseline="0" noProof="0" dirty="0">
                <a:ln>
                  <a:noFill/>
                </a:ln>
                <a:solidFill>
                  <a:schemeClr val="tx1"/>
                </a:solidFill>
                <a:effectLst/>
                <a:uLnTx/>
                <a:uFillTx/>
                <a:latin typeface="Calibri"/>
                <a:ea typeface="Calibri" panose="020F0502020204030204" pitchFamily="34" charset="0"/>
                <a:cs typeface="Times New Roman" panose="02020603050405020304" pitchFamily="18" charset="0"/>
              </a:rPr>
              <a:t> </a:t>
            </a:r>
          </a:p>
          <a:p>
            <a:pPr marL="172800" marR="0" lvl="0" indent="-172800" algn="l" defTabSz="457200" rtl="0" eaLnBrk="1" fontAlgn="auto" latinLnBrk="0" hangingPunct="1">
              <a:lnSpc>
                <a:spcPct val="107000"/>
              </a:lnSpc>
              <a:spcBef>
                <a:spcPts val="0"/>
              </a:spcBef>
              <a:spcAft>
                <a:spcPts val="800"/>
              </a:spcAft>
              <a:buClrTx/>
              <a:buSzTx/>
              <a:buFont typeface="Arial" panose="020B0604020202020204" pitchFamily="34" charset="0"/>
              <a:buChar char="•"/>
              <a:tabLst>
                <a:tab pos="457200" algn="l"/>
              </a:tabLst>
              <a:defRPr/>
            </a:pPr>
            <a:r>
              <a:rPr kumimoji="0" lang="en-US" sz="1100" b="0" i="0" u="sng" strike="noStrike" kern="1200" cap="none" spc="0" normalizeH="0" baseline="0" noProof="0" dirty="0">
                <a:ln>
                  <a:noFill/>
                </a:ln>
                <a:solidFill>
                  <a:schemeClr val="tx1"/>
                </a:solidFill>
                <a:effectLst/>
                <a:uLnTx/>
                <a:uFillTx/>
                <a:latin typeface="Calibri"/>
                <a:ea typeface="Calibri" panose="020F0502020204030204" pitchFamily="34" charset="0"/>
                <a:cs typeface="Times New Roman" panose="02020603050405020304" pitchFamily="18" charset="0"/>
              </a:rPr>
              <a:t>Supporting patients to access support and care in the way which is most appropriate to them</a:t>
            </a:r>
            <a:r>
              <a:rPr kumimoji="0" lang="en-US" sz="1100" b="0" i="0" u="none" strike="noStrike" kern="1200" cap="none" spc="0" normalizeH="0" baseline="0" noProof="0" dirty="0">
                <a:ln>
                  <a:noFill/>
                </a:ln>
                <a:solidFill>
                  <a:schemeClr val="tx1"/>
                </a:solidFill>
                <a:effectLst/>
                <a:uLnTx/>
                <a:uFillTx/>
                <a:latin typeface="Calibri"/>
                <a:ea typeface="Calibri" panose="020F0502020204030204" pitchFamily="34" charset="0"/>
                <a:cs typeface="Times New Roman" panose="02020603050405020304" pitchFamily="18" charset="0"/>
              </a:rPr>
              <a:t> including creation of multi-channel approaches and Single Point of Access.</a:t>
            </a:r>
          </a:p>
        </p:txBody>
      </p:sp>
    </p:spTree>
    <p:extLst>
      <p:ext uri="{BB962C8B-B14F-4D97-AF65-F5344CB8AC3E}">
        <p14:creationId xmlns:p14="http://schemas.microsoft.com/office/powerpoint/2010/main" val="2135525701"/>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02A9DA47-C0CD-4588-8F51-D22C72AD85AF}"/>
              </a:ext>
            </a:extLst>
          </p:cNvPr>
          <p:cNvSpPr txBox="1">
            <a:spLocks/>
          </p:cNvSpPr>
          <p:nvPr/>
        </p:nvSpPr>
        <p:spPr>
          <a:xfrm>
            <a:off x="306644" y="602629"/>
            <a:ext cx="10412346" cy="942196"/>
          </a:xfrm>
          <a:prstGeom prst="rect">
            <a:avLst/>
          </a:prstGeom>
        </p:spPr>
        <p:txBody>
          <a:bodyPr>
            <a:normAutofit/>
          </a:bodyPr>
          <a:lstStyle>
            <a:lvl1pPr algn="l" defTabSz="914400" rtl="0" eaLnBrk="1" latinLnBrk="0" hangingPunct="1">
              <a:lnSpc>
                <a:spcPct val="80000"/>
              </a:lnSpc>
              <a:spcBef>
                <a:spcPct val="0"/>
              </a:spcBef>
              <a:buNone/>
              <a:defRPr sz="2400" b="1" i="0" kern="1200" cap="none" baseline="0">
                <a:solidFill>
                  <a:schemeClr val="tx1"/>
                </a:solidFill>
                <a:latin typeface="Calibri" panose="020F0502020204030204" pitchFamily="34" charset="0"/>
                <a:ea typeface="Calibri" panose="020F0502020204030204" pitchFamily="34" charset="0"/>
                <a:cs typeface="Calibri" panose="020F0502020204030204" pitchFamily="34" charset="0"/>
              </a:defRPr>
            </a:lvl1pPr>
          </a:lstStyle>
          <a:p>
            <a:r>
              <a:rPr lang="en-US" sz="2700" b="0" dirty="0">
                <a:latin typeface="+mj-lt"/>
              </a:rPr>
              <a:t>In 2019, London had significant barriers to overcome</a:t>
            </a:r>
            <a:endParaRPr lang="en-GB" sz="2700" b="0" dirty="0">
              <a:latin typeface="+mj-lt"/>
            </a:endParaRPr>
          </a:p>
        </p:txBody>
      </p:sp>
      <p:sp>
        <p:nvSpPr>
          <p:cNvPr id="9" name="Rectangle 8">
            <a:extLst>
              <a:ext uri="{FF2B5EF4-FFF2-40B4-BE49-F238E27FC236}">
                <a16:creationId xmlns:a16="http://schemas.microsoft.com/office/drawing/2014/main" id="{7CEDBB37-94CD-4569-9985-7C594FFA2AF1}"/>
              </a:ext>
            </a:extLst>
          </p:cNvPr>
          <p:cNvSpPr/>
          <p:nvPr/>
        </p:nvSpPr>
        <p:spPr>
          <a:xfrm>
            <a:off x="306644" y="1354060"/>
            <a:ext cx="11954930" cy="4970885"/>
          </a:xfrm>
          <a:prstGeom prst="rect">
            <a:avLst/>
          </a:prstGeom>
          <a:noFill/>
          <a:ln w="12700">
            <a:noFill/>
          </a:ln>
        </p:spPr>
        <p:style>
          <a:lnRef idx="2">
            <a:schemeClr val="dk1"/>
          </a:lnRef>
          <a:fillRef idx="1">
            <a:schemeClr val="lt1"/>
          </a:fillRef>
          <a:effectRef idx="0">
            <a:schemeClr val="dk1"/>
          </a:effectRef>
          <a:fontRef idx="minor">
            <a:schemeClr val="dk1"/>
          </a:fontRef>
        </p:style>
        <p:txBody>
          <a:bodyPr lIns="91440" tIns="45720" rIns="91440" bIns="45720" rtlCol="0" anchor="t"/>
          <a:lstStyle/>
          <a:p>
            <a:pPr marL="0" marR="0" lvl="0" indent="0" algn="l" defTabSz="457200" rtl="0" eaLnBrk="1" fontAlgn="auto" latinLnBrk="0" hangingPunct="1">
              <a:lnSpc>
                <a:spcPct val="107000"/>
              </a:lnSpc>
              <a:spcBef>
                <a:spcPts val="0"/>
              </a:spcBef>
              <a:spcAft>
                <a:spcPts val="600"/>
              </a:spcAft>
              <a:buClrTx/>
              <a:buSzTx/>
              <a:buFontTx/>
              <a:buNone/>
              <a:tabLst/>
              <a:defRPr/>
            </a:pPr>
            <a:r>
              <a:rPr kumimoji="0" lang="en-US" sz="1100" b="1" i="0" u="none" strike="noStrike" kern="1200" cap="none" spc="0" normalizeH="0" baseline="0" noProof="0" dirty="0">
                <a:ln>
                  <a:noFill/>
                </a:ln>
                <a:solidFill>
                  <a:schemeClr val="tx1"/>
                </a:solidFill>
                <a:effectLst/>
                <a:uLnTx/>
                <a:uFillTx/>
                <a:latin typeface="Calibri"/>
                <a:ea typeface="Calibri" panose="020F0502020204030204" pitchFamily="34" charset="0"/>
                <a:cs typeface="Times New Roman"/>
              </a:rPr>
              <a:t>Increasing integration in London was seen and experienced as a complex task, and stakeholders at every level highlighted challenges. These included: </a:t>
            </a:r>
            <a:endParaRPr kumimoji="0" lang="en-GB" sz="1100" b="1" i="0" u="none" strike="noStrike" kern="1200" cap="none" spc="0" normalizeH="0" baseline="0" noProof="0" dirty="0">
              <a:ln>
                <a:noFill/>
              </a:ln>
              <a:solidFill>
                <a:schemeClr val="tx1"/>
              </a:solidFill>
              <a:effectLst/>
              <a:uLnTx/>
              <a:uFillTx/>
              <a:latin typeface="Calibri"/>
              <a:ea typeface="Calibri" panose="020F0502020204030204" pitchFamily="34" charset="0"/>
              <a:cs typeface="Times New Roman" panose="02020603050405020304" pitchFamily="18" charset="0"/>
            </a:endParaRPr>
          </a:p>
          <a:p>
            <a:pPr marL="342900" marR="0" lvl="0" indent="-342900" algn="l" defTabSz="457200" rtl="0" eaLnBrk="1" fontAlgn="auto" latinLnBrk="0" hangingPunct="1">
              <a:lnSpc>
                <a:spcPct val="107000"/>
              </a:lnSpc>
              <a:spcBef>
                <a:spcPts val="0"/>
              </a:spcBef>
              <a:spcAft>
                <a:spcPts val="600"/>
              </a:spcAft>
              <a:buClrTx/>
              <a:buSzTx/>
              <a:buFont typeface="+mj-lt"/>
              <a:buAutoNum type="arabicPeriod"/>
              <a:tabLst/>
              <a:defRPr/>
            </a:pPr>
            <a:r>
              <a:rPr kumimoji="0" lang="en-US" sz="1100" b="1" i="0" u="sng" strike="noStrike" kern="1200" cap="none" spc="0" normalizeH="0" baseline="0" noProof="0" dirty="0">
                <a:ln>
                  <a:noFill/>
                </a:ln>
                <a:solidFill>
                  <a:schemeClr val="tx1"/>
                </a:solidFill>
                <a:effectLst/>
                <a:uLnTx/>
                <a:uFillTx/>
                <a:latin typeface="Calibri"/>
                <a:ea typeface="Calibri" panose="020F0502020204030204" pitchFamily="34" charset="0"/>
                <a:cs typeface="Times New Roman"/>
              </a:rPr>
              <a:t>Key workforce shortages</a:t>
            </a:r>
            <a:r>
              <a:rPr kumimoji="0" lang="en-US" sz="1100" b="1" i="0" u="none" strike="noStrike" kern="1200" cap="none" spc="0" normalizeH="0" baseline="0" noProof="0" dirty="0">
                <a:ln>
                  <a:noFill/>
                </a:ln>
                <a:solidFill>
                  <a:schemeClr val="tx1"/>
                </a:solidFill>
                <a:effectLst/>
                <a:uLnTx/>
                <a:uFillTx/>
                <a:latin typeface="Calibri"/>
                <a:ea typeface="Calibri" panose="020F0502020204030204" pitchFamily="34" charset="0"/>
                <a:cs typeface="Times New Roman"/>
              </a:rPr>
              <a:t> </a:t>
            </a:r>
            <a:r>
              <a:rPr kumimoji="0" lang="en-US" sz="1100" b="0" i="0" u="none" strike="noStrike" kern="1200" cap="none" spc="0" normalizeH="0" baseline="0" noProof="0" dirty="0">
                <a:ln>
                  <a:noFill/>
                </a:ln>
                <a:solidFill>
                  <a:schemeClr val="tx1"/>
                </a:solidFill>
                <a:effectLst/>
                <a:uLnTx/>
                <a:uFillTx/>
                <a:latin typeface="Calibri"/>
                <a:ea typeface="Calibri" panose="020F0502020204030204" pitchFamily="34" charset="0"/>
                <a:cs typeface="Times New Roman"/>
              </a:rPr>
              <a:t>impacting</a:t>
            </a:r>
            <a:r>
              <a:rPr kumimoji="0" lang="en-US" sz="1100" b="1" i="0" u="none" strike="noStrike" kern="1200" cap="none" spc="0" normalizeH="0" baseline="0" noProof="0" dirty="0">
                <a:ln>
                  <a:noFill/>
                </a:ln>
                <a:solidFill>
                  <a:schemeClr val="tx1"/>
                </a:solidFill>
                <a:effectLst/>
                <a:uLnTx/>
                <a:uFillTx/>
                <a:latin typeface="Calibri"/>
                <a:ea typeface="Calibri" panose="020F0502020204030204" pitchFamily="34" charset="0"/>
                <a:cs typeface="Times New Roman"/>
              </a:rPr>
              <a:t> </a:t>
            </a:r>
            <a:r>
              <a:rPr kumimoji="0" lang="en-US" sz="1100" b="0" i="0" u="none" strike="noStrike" kern="1200" cap="none" spc="0" normalizeH="0" baseline="0" noProof="0" dirty="0">
                <a:ln>
                  <a:noFill/>
                </a:ln>
                <a:solidFill>
                  <a:schemeClr val="tx1"/>
                </a:solidFill>
                <a:effectLst/>
                <a:uLnTx/>
                <a:uFillTx/>
                <a:latin typeface="Calibri"/>
                <a:ea typeface="Calibri" panose="020F0502020204030204" pitchFamily="34" charset="0"/>
                <a:cs typeface="Times New Roman"/>
              </a:rPr>
              <a:t>overall capacity to take forward the integration agenda and availability of key skills and expertise in the right place and at the right time.</a:t>
            </a:r>
            <a:endParaRPr kumimoji="0" lang="en-GB" sz="1100" b="1" i="0" u="sng" strike="noStrike" kern="1200" cap="none" spc="0" normalizeH="0" baseline="0" noProof="0" dirty="0">
              <a:ln>
                <a:noFill/>
              </a:ln>
              <a:solidFill>
                <a:schemeClr val="tx1"/>
              </a:solidFill>
              <a:effectLst/>
              <a:uLnTx/>
              <a:uFillTx/>
              <a:latin typeface="Calibri"/>
              <a:ea typeface="Calibri" panose="020F0502020204030204" pitchFamily="34" charset="0"/>
              <a:cs typeface="Times New Roman"/>
            </a:endParaRPr>
          </a:p>
          <a:p>
            <a:pPr marL="342900" marR="0" lvl="0" indent="-342900" algn="l" defTabSz="457200" rtl="0" eaLnBrk="1" fontAlgn="auto" latinLnBrk="0" hangingPunct="1">
              <a:lnSpc>
                <a:spcPct val="107000"/>
              </a:lnSpc>
              <a:spcBef>
                <a:spcPts val="0"/>
              </a:spcBef>
              <a:spcAft>
                <a:spcPts val="600"/>
              </a:spcAft>
              <a:buClrTx/>
              <a:buSzTx/>
              <a:buFont typeface="+mj-lt"/>
              <a:buAutoNum type="arabicPeriod"/>
              <a:tabLst/>
              <a:defRPr/>
            </a:pPr>
            <a:r>
              <a:rPr kumimoji="0" lang="en-US" sz="1100" b="1" i="0" u="sng" strike="noStrike" kern="1200" cap="none" spc="0" normalizeH="0" baseline="0" noProof="0" dirty="0">
                <a:ln>
                  <a:noFill/>
                </a:ln>
                <a:solidFill>
                  <a:schemeClr val="tx1"/>
                </a:solidFill>
                <a:effectLst/>
                <a:uLnTx/>
                <a:uFillTx/>
                <a:latin typeface="Calibri"/>
                <a:ea typeface="Calibri" panose="020F0502020204030204" pitchFamily="34" charset="0"/>
                <a:cs typeface="Times New Roman"/>
              </a:rPr>
              <a:t>Local government and NHS budgetary pressures</a:t>
            </a:r>
            <a:r>
              <a:rPr kumimoji="0" lang="en-US" sz="1100" b="1" i="0" u="none" strike="noStrike" kern="1200" cap="none" spc="0" normalizeH="0" baseline="0" noProof="0" dirty="0">
                <a:ln>
                  <a:noFill/>
                </a:ln>
                <a:solidFill>
                  <a:schemeClr val="tx1"/>
                </a:solidFill>
                <a:effectLst/>
                <a:uLnTx/>
                <a:uFillTx/>
                <a:latin typeface="Calibri"/>
                <a:ea typeface="Calibri" panose="020F0502020204030204" pitchFamily="34" charset="0"/>
                <a:cs typeface="Times New Roman"/>
              </a:rPr>
              <a:t>.</a:t>
            </a:r>
            <a:r>
              <a:rPr kumimoji="0" lang="en-US" sz="1100" b="0" i="0" u="none" strike="noStrike" kern="1200" cap="none" spc="0" normalizeH="0" baseline="0" noProof="0" dirty="0">
                <a:ln>
                  <a:noFill/>
                </a:ln>
                <a:solidFill>
                  <a:schemeClr val="tx1"/>
                </a:solidFill>
                <a:effectLst/>
                <a:uLnTx/>
                <a:uFillTx/>
                <a:latin typeface="Calibri"/>
                <a:ea typeface="Calibri" panose="020F0502020204030204" pitchFamily="34" charset="0"/>
                <a:cs typeface="Times New Roman"/>
              </a:rPr>
              <a:t> In 2019, London Councils estimated that London boroughs had experienced a reduction in core funding of over £4 billion in real terms since 2010.</a:t>
            </a:r>
            <a:endParaRPr kumimoji="0" lang="en-GB" sz="1100" b="0" i="0" u="none" strike="noStrike" kern="1200" cap="none" spc="0" normalizeH="0" baseline="0" noProof="0" dirty="0">
              <a:ln>
                <a:noFill/>
              </a:ln>
              <a:solidFill>
                <a:schemeClr val="tx1"/>
              </a:solidFill>
              <a:effectLst/>
              <a:uLnTx/>
              <a:uFillTx/>
              <a:latin typeface="Calibri"/>
              <a:ea typeface="Calibri" panose="020F0502020204030204" pitchFamily="34" charset="0"/>
              <a:cs typeface="Times New Roman"/>
            </a:endParaRPr>
          </a:p>
          <a:p>
            <a:pPr marL="342900" marR="0" lvl="0" indent="-342900" algn="l" defTabSz="457200" rtl="0" eaLnBrk="1" fontAlgn="auto" latinLnBrk="0" hangingPunct="1">
              <a:lnSpc>
                <a:spcPct val="107000"/>
              </a:lnSpc>
              <a:spcBef>
                <a:spcPts val="0"/>
              </a:spcBef>
              <a:spcAft>
                <a:spcPts val="600"/>
              </a:spcAft>
              <a:buClrTx/>
              <a:buSzTx/>
              <a:buFont typeface="+mj-lt"/>
              <a:buAutoNum type="arabicPeriod"/>
              <a:tabLst/>
              <a:defRPr/>
            </a:pPr>
            <a:r>
              <a:rPr kumimoji="0" lang="en-US" sz="1100" b="1" i="0" u="sng" strike="noStrike" kern="1200" cap="none" spc="0" normalizeH="0" baseline="0" noProof="0" dirty="0">
                <a:ln>
                  <a:noFill/>
                </a:ln>
                <a:solidFill>
                  <a:schemeClr val="tx1"/>
                </a:solidFill>
                <a:effectLst/>
                <a:uLnTx/>
                <a:uFillTx/>
                <a:latin typeface="Calibri"/>
                <a:ea typeface="Calibri" panose="020F0502020204030204" pitchFamily="34" charset="0"/>
                <a:cs typeface="Times New Roman"/>
              </a:rPr>
              <a:t>Historic divide between health and care</a:t>
            </a:r>
            <a:r>
              <a:rPr kumimoji="0" lang="en-US" sz="1100" b="0" i="0" u="none" strike="noStrike" kern="1200" cap="none" spc="0" normalizeH="0" baseline="0" noProof="0" dirty="0">
                <a:ln>
                  <a:noFill/>
                </a:ln>
                <a:solidFill>
                  <a:schemeClr val="tx1"/>
                </a:solidFill>
                <a:effectLst/>
                <a:uLnTx/>
                <a:uFillTx/>
                <a:latin typeface="Calibri"/>
                <a:ea typeface="Calibri" panose="020F0502020204030204" pitchFamily="34" charset="0"/>
                <a:cs typeface="Times New Roman"/>
              </a:rPr>
              <a:t>, reinforced by legislation.</a:t>
            </a:r>
            <a:endParaRPr kumimoji="0" lang="en-GB" sz="1100" b="0" i="0" u="none" strike="noStrike" kern="1200" cap="none" spc="0" normalizeH="0" baseline="0" noProof="0" dirty="0">
              <a:ln>
                <a:noFill/>
              </a:ln>
              <a:solidFill>
                <a:schemeClr val="tx1"/>
              </a:solidFill>
              <a:effectLst/>
              <a:uLnTx/>
              <a:uFillTx/>
              <a:latin typeface="Calibri"/>
              <a:ea typeface="Calibri" panose="020F0502020204030204" pitchFamily="34" charset="0"/>
              <a:cs typeface="Times New Roman"/>
            </a:endParaRPr>
          </a:p>
          <a:p>
            <a:pPr marL="342900" marR="0" lvl="0" indent="-342900" algn="l" defTabSz="457200" rtl="0" eaLnBrk="1" fontAlgn="auto" latinLnBrk="0" hangingPunct="1">
              <a:lnSpc>
                <a:spcPct val="107000"/>
              </a:lnSpc>
              <a:spcBef>
                <a:spcPts val="0"/>
              </a:spcBef>
              <a:spcAft>
                <a:spcPts val="600"/>
              </a:spcAft>
              <a:buClrTx/>
              <a:buSzTx/>
              <a:buFont typeface="+mj-lt"/>
              <a:buAutoNum type="arabicPeriod"/>
              <a:tabLst/>
              <a:defRPr/>
            </a:pPr>
            <a:r>
              <a:rPr kumimoji="0" lang="en-US" sz="1100" b="1" i="0" u="sng" strike="noStrike" kern="1200" cap="none" spc="0" normalizeH="0" baseline="0" noProof="0" dirty="0">
                <a:ln>
                  <a:noFill/>
                </a:ln>
                <a:solidFill>
                  <a:schemeClr val="tx1"/>
                </a:solidFill>
                <a:effectLst/>
                <a:uLnTx/>
                <a:uFillTx/>
                <a:latin typeface="Calibri"/>
                <a:ea typeface="Calibri" panose="020F0502020204030204" pitchFamily="34" charset="0"/>
                <a:cs typeface="Times New Roman"/>
              </a:rPr>
              <a:t>Differences in stakeholder priorities and vision</a:t>
            </a:r>
            <a:r>
              <a:rPr kumimoji="0" lang="en-US" sz="1100" b="1" i="0" u="none" strike="noStrike" kern="1200" cap="none" spc="0" normalizeH="0" baseline="0" noProof="0" dirty="0">
                <a:ln>
                  <a:noFill/>
                </a:ln>
                <a:solidFill>
                  <a:schemeClr val="tx1"/>
                </a:solidFill>
                <a:effectLst/>
                <a:uLnTx/>
                <a:uFillTx/>
                <a:latin typeface="Calibri"/>
                <a:ea typeface="Calibri" panose="020F0502020204030204" pitchFamily="34" charset="0"/>
                <a:cs typeface="Times New Roman"/>
              </a:rPr>
              <a:t> </a:t>
            </a:r>
            <a:r>
              <a:rPr kumimoji="0" lang="en-US" sz="1100" b="0" i="0" u="none" strike="noStrike" kern="1200" cap="none" spc="0" normalizeH="0" baseline="0" noProof="0" dirty="0">
                <a:ln>
                  <a:noFill/>
                </a:ln>
                <a:solidFill>
                  <a:schemeClr val="tx1"/>
                </a:solidFill>
                <a:effectLst/>
                <a:uLnTx/>
                <a:uFillTx/>
                <a:latin typeface="Calibri"/>
                <a:ea typeface="Calibri" panose="020F0502020204030204" pitchFamily="34" charset="0"/>
                <a:cs typeface="Times New Roman"/>
              </a:rPr>
              <a:t>(strategic vs operational; acute vs community; NHS vs local government; National vs Regional vs Local). For example:</a:t>
            </a:r>
            <a:endParaRPr kumimoji="0" lang="en-GB" sz="1100" b="0" i="0" u="none" strike="noStrike" kern="1200" cap="none" spc="0" normalizeH="0" baseline="0" noProof="0" dirty="0">
              <a:ln>
                <a:noFill/>
              </a:ln>
              <a:solidFill>
                <a:schemeClr val="tx1"/>
              </a:solidFill>
              <a:effectLst/>
              <a:uLnTx/>
              <a:uFillTx/>
              <a:latin typeface="Calibri"/>
              <a:ea typeface="Calibri" panose="020F0502020204030204" pitchFamily="34" charset="0"/>
              <a:cs typeface="Times New Roman"/>
            </a:endParaRPr>
          </a:p>
          <a:p>
            <a:pPr marL="742950" marR="0" lvl="1" indent="-285750" algn="l" defTabSz="457200" rtl="0" eaLnBrk="1" fontAlgn="auto" latinLnBrk="0" hangingPunct="1">
              <a:lnSpc>
                <a:spcPct val="107000"/>
              </a:lnSpc>
              <a:spcBef>
                <a:spcPts val="0"/>
              </a:spcBef>
              <a:spcAft>
                <a:spcPts val="0"/>
              </a:spcAft>
              <a:buClrTx/>
              <a:buSzTx/>
              <a:buFont typeface="+mj-lt"/>
              <a:buAutoNum type="alphaLcPeriod"/>
              <a:tabLst/>
              <a:defRPr/>
            </a:pPr>
            <a:r>
              <a:rPr kumimoji="0" lang="en-US" sz="1100" b="0" i="0" u="none" strike="noStrike" kern="1200" cap="none" spc="0" normalizeH="0" baseline="0" noProof="0" dirty="0">
                <a:ln>
                  <a:noFill/>
                </a:ln>
                <a:solidFill>
                  <a:schemeClr val="tx1"/>
                </a:solidFill>
                <a:effectLst/>
                <a:uLnTx/>
                <a:uFillTx/>
                <a:latin typeface="Calibri"/>
                <a:ea typeface="Calibri" panose="020F0502020204030204" pitchFamily="34" charset="0"/>
                <a:cs typeface="Times New Roman"/>
              </a:rPr>
              <a:t>NHS: need to reduce pressure on acute and emergency services, through improved population health, developing alternative treatment pathways, improving discharge.</a:t>
            </a:r>
            <a:endParaRPr kumimoji="0" lang="en-GB" sz="1100" b="0" i="0" u="none" strike="noStrike" kern="1200" cap="none" spc="0" normalizeH="0" baseline="0" noProof="0" dirty="0">
              <a:ln>
                <a:noFill/>
              </a:ln>
              <a:solidFill>
                <a:schemeClr val="tx1"/>
              </a:solidFill>
              <a:effectLst/>
              <a:uLnTx/>
              <a:uFillTx/>
              <a:latin typeface="Calibri"/>
              <a:ea typeface="Calibri" panose="020F0502020204030204" pitchFamily="34" charset="0"/>
              <a:cs typeface="Times New Roman"/>
            </a:endParaRPr>
          </a:p>
          <a:p>
            <a:pPr marL="742950" marR="0" lvl="1" indent="-285750" algn="l" defTabSz="457200" rtl="0" eaLnBrk="1" fontAlgn="auto" latinLnBrk="0" hangingPunct="1">
              <a:lnSpc>
                <a:spcPct val="107000"/>
              </a:lnSpc>
              <a:spcBef>
                <a:spcPts val="0"/>
              </a:spcBef>
              <a:spcAft>
                <a:spcPts val="0"/>
              </a:spcAft>
              <a:buClrTx/>
              <a:buSzTx/>
              <a:buFont typeface="+mj-lt"/>
              <a:buAutoNum type="alphaLcPeriod"/>
              <a:tabLst/>
              <a:defRPr/>
            </a:pPr>
            <a:r>
              <a:rPr kumimoji="0" lang="en-US" sz="1100" b="0" i="0" u="none" strike="noStrike" kern="1200" cap="none" spc="0" normalizeH="0" baseline="0" noProof="0" dirty="0">
                <a:ln>
                  <a:noFill/>
                </a:ln>
                <a:solidFill>
                  <a:schemeClr val="tx1"/>
                </a:solidFill>
                <a:effectLst/>
                <a:uLnTx/>
                <a:uFillTx/>
                <a:latin typeface="Calibri"/>
                <a:ea typeface="Calibri" panose="020F0502020204030204" pitchFamily="34" charset="0"/>
                <a:cs typeface="Times New Roman"/>
              </a:rPr>
              <a:t>Local authorities: need to see a “return on investment” with every borough having its own elected members, local priorities and legal duties.</a:t>
            </a:r>
            <a:endParaRPr kumimoji="0" lang="en-GB" sz="1100" b="0" i="0" u="none" strike="noStrike" kern="1200" cap="none" spc="0" normalizeH="0" baseline="0" noProof="0" dirty="0">
              <a:ln>
                <a:noFill/>
              </a:ln>
              <a:solidFill>
                <a:schemeClr val="tx1"/>
              </a:solidFill>
              <a:effectLst/>
              <a:uLnTx/>
              <a:uFillTx/>
              <a:latin typeface="Calibri"/>
              <a:ea typeface="Calibri" panose="020F0502020204030204" pitchFamily="34" charset="0"/>
              <a:cs typeface="Times New Roman"/>
            </a:endParaRPr>
          </a:p>
          <a:p>
            <a:pPr marL="742950" marR="0" lvl="1" indent="-285750" algn="l" defTabSz="457200" rtl="0" eaLnBrk="1" fontAlgn="auto" latinLnBrk="0" hangingPunct="1">
              <a:lnSpc>
                <a:spcPct val="107000"/>
              </a:lnSpc>
              <a:spcBef>
                <a:spcPts val="0"/>
              </a:spcBef>
              <a:spcAft>
                <a:spcPts val="600"/>
              </a:spcAft>
              <a:buClrTx/>
              <a:buSzTx/>
              <a:buFont typeface="+mj-lt"/>
              <a:buAutoNum type="alphaLcPeriod"/>
              <a:tabLst/>
              <a:defRPr/>
            </a:pPr>
            <a:r>
              <a:rPr kumimoji="0" lang="en-US" sz="1100" b="0" i="0" u="none" strike="noStrike" kern="1200" cap="none" spc="0" normalizeH="0" baseline="0" noProof="0" dirty="0">
                <a:ln>
                  <a:noFill/>
                </a:ln>
                <a:solidFill>
                  <a:schemeClr val="tx1"/>
                </a:solidFill>
                <a:effectLst/>
                <a:uLnTx/>
                <a:uFillTx/>
                <a:latin typeface="Calibri"/>
                <a:ea typeface="Calibri" panose="020F0502020204030204" pitchFamily="34" charset="0"/>
                <a:cs typeface="Times New Roman"/>
              </a:rPr>
              <a:t>London Region: responsible for overall </a:t>
            </a:r>
            <a:r>
              <a:rPr kumimoji="0" lang="en-GB" sz="1100" b="0" i="0" u="none" strike="noStrike" kern="1200" cap="none" spc="0" normalizeH="0" baseline="0" noProof="0" dirty="0">
                <a:ln>
                  <a:noFill/>
                </a:ln>
                <a:solidFill>
                  <a:schemeClr val="tx1"/>
                </a:solidFill>
                <a:effectLst/>
                <a:uLnTx/>
                <a:uFillTx/>
                <a:latin typeface="Calibri"/>
                <a:ea typeface="Calibri" panose="020F0502020204030204" pitchFamily="34" charset="0"/>
                <a:cs typeface="Times New Roman"/>
              </a:rPr>
              <a:t>performance and assurance across the region.</a:t>
            </a:r>
          </a:p>
          <a:p>
            <a:pPr marL="342900" marR="0" lvl="0" indent="-342900" algn="l" defTabSz="457200" rtl="0" eaLnBrk="1" fontAlgn="auto" latinLnBrk="0" hangingPunct="1">
              <a:lnSpc>
                <a:spcPct val="107000"/>
              </a:lnSpc>
              <a:spcBef>
                <a:spcPts val="0"/>
              </a:spcBef>
              <a:spcAft>
                <a:spcPts val="600"/>
              </a:spcAft>
              <a:buClrTx/>
              <a:buSzTx/>
              <a:buFont typeface="+mj-lt"/>
              <a:buAutoNum type="arabicPeriod"/>
              <a:tabLst/>
              <a:defRPr/>
            </a:pPr>
            <a:r>
              <a:rPr kumimoji="0" lang="en-US" sz="1100" b="1" i="0" u="sng" strike="noStrike" kern="1200" cap="none" spc="0" normalizeH="0" baseline="0" noProof="0" dirty="0">
                <a:ln>
                  <a:noFill/>
                </a:ln>
                <a:solidFill>
                  <a:schemeClr val="tx1"/>
                </a:solidFill>
                <a:effectLst/>
                <a:uLnTx/>
                <a:uFillTx/>
                <a:latin typeface="Calibri"/>
                <a:ea typeface="Calibri" panose="020F0502020204030204" pitchFamily="34" charset="0"/>
                <a:cs typeface="Times New Roman"/>
              </a:rPr>
              <a:t>Stakeholder intercommunication and understanding</a:t>
            </a:r>
            <a:r>
              <a:rPr kumimoji="0" lang="en-US" sz="1100" b="1" i="0" u="none" strike="noStrike" kern="1200" cap="none" spc="0" normalizeH="0" baseline="0" noProof="0" dirty="0">
                <a:ln>
                  <a:noFill/>
                </a:ln>
                <a:solidFill>
                  <a:schemeClr val="tx1"/>
                </a:solidFill>
                <a:effectLst/>
                <a:uLnTx/>
                <a:uFillTx/>
                <a:latin typeface="Calibri"/>
                <a:ea typeface="Calibri" panose="020F0502020204030204" pitchFamily="34" charset="0"/>
                <a:cs typeface="Times New Roman"/>
              </a:rPr>
              <a:t>. </a:t>
            </a:r>
            <a:r>
              <a:rPr kumimoji="0" lang="en-US" sz="1100" b="0" i="0" u="none" strike="noStrike" kern="1200" cap="none" spc="0" normalizeH="0" baseline="0" noProof="0" dirty="0">
                <a:ln>
                  <a:noFill/>
                </a:ln>
                <a:solidFill>
                  <a:schemeClr val="tx1"/>
                </a:solidFill>
                <a:effectLst/>
                <a:uLnTx/>
                <a:uFillTx/>
                <a:latin typeface="Calibri"/>
                <a:ea typeface="Calibri" panose="020F0502020204030204" pitchFamily="34" charset="0"/>
                <a:cs typeface="Times New Roman"/>
              </a:rPr>
              <a:t>Elected members are believed by London Councils to be under-utilised and engaged, perhaps because system colleagues are not fully aware of their role. Perceived lack of involvement of this key group in NHS planning or key NHS decision making.</a:t>
            </a:r>
            <a:endParaRPr kumimoji="0" lang="en-GB" sz="1100" b="0" i="0" u="none" strike="noStrike" kern="1200" cap="none" spc="0" normalizeH="0" baseline="0" noProof="0" dirty="0">
              <a:ln>
                <a:noFill/>
              </a:ln>
              <a:solidFill>
                <a:schemeClr val="tx1"/>
              </a:solidFill>
              <a:effectLst/>
              <a:uLnTx/>
              <a:uFillTx/>
              <a:latin typeface="Calibri"/>
              <a:ea typeface="Calibri" panose="020F0502020204030204" pitchFamily="34" charset="0"/>
              <a:cs typeface="Times New Roman"/>
            </a:endParaRPr>
          </a:p>
          <a:p>
            <a:pPr marL="342900" marR="0" lvl="0" indent="-342900" algn="l" defTabSz="457200" rtl="0" eaLnBrk="1" fontAlgn="auto" latinLnBrk="0" hangingPunct="1">
              <a:lnSpc>
                <a:spcPct val="107000"/>
              </a:lnSpc>
              <a:spcBef>
                <a:spcPts val="0"/>
              </a:spcBef>
              <a:spcAft>
                <a:spcPts val="600"/>
              </a:spcAft>
              <a:buClrTx/>
              <a:buSzTx/>
              <a:buFont typeface="+mj-lt"/>
              <a:buAutoNum type="arabicPeriod"/>
              <a:tabLst/>
              <a:defRPr/>
            </a:pPr>
            <a:r>
              <a:rPr kumimoji="0" lang="en-US" sz="1100" b="1" i="0" u="sng" strike="noStrike" kern="1200" cap="none" spc="0" normalizeH="0" baseline="0" noProof="0" dirty="0">
                <a:ln>
                  <a:noFill/>
                </a:ln>
                <a:solidFill>
                  <a:schemeClr val="tx1"/>
                </a:solidFill>
                <a:effectLst/>
                <a:uLnTx/>
                <a:uFillTx/>
                <a:latin typeface="Calibri"/>
                <a:ea typeface="Calibri" panose="020F0502020204030204" pitchFamily="34" charset="0"/>
                <a:cs typeface="Times New Roman"/>
              </a:rPr>
              <a:t>Complicated funding arrangements</a:t>
            </a:r>
            <a:r>
              <a:rPr kumimoji="0" lang="en-US" sz="1100" b="1" i="0" u="none" strike="noStrike" kern="1200" cap="none" spc="0" normalizeH="0" baseline="0" noProof="0" dirty="0">
                <a:ln>
                  <a:noFill/>
                </a:ln>
                <a:solidFill>
                  <a:schemeClr val="tx1"/>
                </a:solidFill>
                <a:effectLst/>
                <a:uLnTx/>
                <a:uFillTx/>
                <a:latin typeface="Calibri"/>
                <a:ea typeface="Calibri" panose="020F0502020204030204" pitchFamily="34" charset="0"/>
                <a:cs typeface="Times New Roman"/>
              </a:rPr>
              <a:t>. </a:t>
            </a:r>
            <a:r>
              <a:rPr kumimoji="0" lang="en-US" sz="1100" b="0" i="0" u="none" strike="noStrike" kern="1200" cap="none" spc="0" normalizeH="0" baseline="0" noProof="0" dirty="0">
                <a:ln>
                  <a:noFill/>
                </a:ln>
                <a:solidFill>
                  <a:schemeClr val="tx1"/>
                </a:solidFill>
                <a:effectLst/>
                <a:uLnTx/>
                <a:uFillTx/>
                <a:latin typeface="Calibri"/>
                <a:ea typeface="Calibri" panose="020F0502020204030204" pitchFamily="34" charset="0"/>
                <a:cs typeface="Times New Roman"/>
              </a:rPr>
              <a:t>While the Better Care Fund (BCF) has provided an opportunity for councils and the NHS to work together to reduce delays, the National Audit Office reported that the funding mechanism is overly complex, and there is a lack of clarity on the return on investment. The LTP notes BCF funding has sometimes been used to replace core council funding.</a:t>
            </a:r>
            <a:endParaRPr kumimoji="0" lang="en-GB" sz="1100" b="0" i="0" u="none" strike="noStrike" kern="1200" cap="none" spc="0" normalizeH="0" baseline="0" noProof="0" dirty="0">
              <a:ln>
                <a:noFill/>
              </a:ln>
              <a:solidFill>
                <a:schemeClr val="tx1"/>
              </a:solidFill>
              <a:effectLst/>
              <a:uLnTx/>
              <a:uFillTx/>
              <a:latin typeface="Calibri"/>
              <a:ea typeface="Calibri" panose="020F0502020204030204" pitchFamily="34" charset="0"/>
              <a:cs typeface="Times New Roman"/>
            </a:endParaRPr>
          </a:p>
          <a:p>
            <a:pPr marL="342900" marR="0" lvl="0" indent="-342900" algn="l" defTabSz="457200" rtl="0" eaLnBrk="1" fontAlgn="auto" latinLnBrk="0" hangingPunct="1">
              <a:lnSpc>
                <a:spcPct val="107000"/>
              </a:lnSpc>
              <a:spcBef>
                <a:spcPts val="0"/>
              </a:spcBef>
              <a:spcAft>
                <a:spcPts val="600"/>
              </a:spcAft>
              <a:buClrTx/>
              <a:buSzTx/>
              <a:buFont typeface="+mj-lt"/>
              <a:buAutoNum type="arabicPeriod"/>
              <a:tabLst/>
              <a:defRPr/>
            </a:pPr>
            <a:r>
              <a:rPr kumimoji="0" lang="en-US" sz="1100" b="1" i="0" u="sng" strike="noStrike" kern="1200" cap="none" spc="0" normalizeH="0" baseline="0" noProof="0" dirty="0">
                <a:ln>
                  <a:noFill/>
                </a:ln>
                <a:solidFill>
                  <a:schemeClr val="tx1"/>
                </a:solidFill>
                <a:effectLst/>
                <a:uLnTx/>
                <a:uFillTx/>
                <a:latin typeface="Calibri"/>
                <a:ea typeface="Calibri" panose="020F0502020204030204" pitchFamily="34" charset="0"/>
                <a:cs typeface="Times New Roman"/>
              </a:rPr>
              <a:t>Resistance to change</a:t>
            </a:r>
            <a:r>
              <a:rPr kumimoji="0" lang="en-US" sz="1100" b="0" i="0" u="none" strike="noStrike" kern="1200" cap="none" spc="0" normalizeH="0" baseline="0" noProof="0" dirty="0">
                <a:ln>
                  <a:noFill/>
                </a:ln>
                <a:solidFill>
                  <a:schemeClr val="tx1"/>
                </a:solidFill>
                <a:effectLst/>
                <a:uLnTx/>
                <a:uFillTx/>
                <a:latin typeface="Calibri"/>
                <a:ea typeface="Calibri" panose="020F0502020204030204" pitchFamily="34" charset="0"/>
                <a:cs typeface="Times New Roman"/>
              </a:rPr>
              <a:t> including concerns around overall levels of commitment to joint plans in the context of individual organizational pressures and the realism of some of the ambitions.  “Change fatigue” and a lack of clarity around how ICSs, ICPs, PCNs and other system partners will work together or how existing services and ways of working will transition.</a:t>
            </a:r>
            <a:endParaRPr kumimoji="0" lang="en-GB" sz="1100" b="0" i="0" u="none" strike="noStrike" kern="1200" cap="none" spc="0" normalizeH="0" baseline="0" noProof="0" dirty="0">
              <a:ln>
                <a:noFill/>
              </a:ln>
              <a:solidFill>
                <a:schemeClr val="tx1"/>
              </a:solidFill>
              <a:effectLst/>
              <a:uLnTx/>
              <a:uFillTx/>
              <a:latin typeface="Calibri"/>
              <a:ea typeface="Calibri" panose="020F0502020204030204" pitchFamily="34" charset="0"/>
              <a:cs typeface="Times New Roman"/>
            </a:endParaRPr>
          </a:p>
          <a:p>
            <a:pPr marL="342900" marR="0" lvl="0" indent="-342900" algn="l" defTabSz="457200" rtl="0" eaLnBrk="1" fontAlgn="auto" latinLnBrk="0" hangingPunct="1">
              <a:lnSpc>
                <a:spcPct val="107000"/>
              </a:lnSpc>
              <a:spcBef>
                <a:spcPts val="0"/>
              </a:spcBef>
              <a:spcAft>
                <a:spcPts val="600"/>
              </a:spcAft>
              <a:buClrTx/>
              <a:buSzTx/>
              <a:buFont typeface="+mj-lt"/>
              <a:buAutoNum type="arabicPeriod"/>
              <a:tabLst/>
              <a:defRPr/>
            </a:pPr>
            <a:r>
              <a:rPr kumimoji="0" lang="en-US" sz="1100" b="1" i="0" u="sng" strike="noStrike" kern="1200" cap="none" spc="0" normalizeH="0" baseline="0" noProof="0" dirty="0">
                <a:ln>
                  <a:noFill/>
                </a:ln>
                <a:solidFill>
                  <a:schemeClr val="tx1"/>
                </a:solidFill>
                <a:effectLst/>
                <a:uLnTx/>
                <a:uFillTx/>
                <a:latin typeface="Calibri"/>
                <a:ea typeface="Calibri" panose="020F0502020204030204" pitchFamily="34" charset="0"/>
                <a:cs typeface="Times New Roman"/>
              </a:rPr>
              <a:t>Potentially conflicting national, regional and local priorities</a:t>
            </a:r>
            <a:r>
              <a:rPr kumimoji="0" lang="en-US" sz="1100" b="1" i="0" u="none" strike="noStrike" kern="1200" cap="none" spc="0" normalizeH="0" baseline="0" noProof="0" dirty="0">
                <a:ln>
                  <a:noFill/>
                </a:ln>
                <a:solidFill>
                  <a:schemeClr val="tx1"/>
                </a:solidFill>
                <a:effectLst/>
                <a:uLnTx/>
                <a:uFillTx/>
                <a:latin typeface="Calibri"/>
                <a:ea typeface="Calibri" panose="020F0502020204030204" pitchFamily="34" charset="0"/>
                <a:cs typeface="Times New Roman"/>
              </a:rPr>
              <a:t>. </a:t>
            </a:r>
            <a:r>
              <a:rPr kumimoji="0" lang="en-US" sz="1100" b="0" i="0" u="none" strike="noStrike" kern="1200" cap="none" spc="0" normalizeH="0" baseline="0" noProof="0" dirty="0">
                <a:ln>
                  <a:noFill/>
                </a:ln>
                <a:solidFill>
                  <a:schemeClr val="tx1"/>
                </a:solidFill>
                <a:effectLst/>
                <a:uLnTx/>
                <a:uFillTx/>
                <a:latin typeface="Calibri"/>
                <a:ea typeface="Calibri" panose="020F0502020204030204" pitchFamily="34" charset="0"/>
                <a:cs typeface="Times New Roman"/>
              </a:rPr>
              <a:t>Difficulty in agreeing approaches that achieve overall performance targets and reduce unwarranted variation across the capital, whilst being flexible to local priorities and needs. </a:t>
            </a:r>
            <a:endParaRPr kumimoji="0" lang="en-GB" sz="1100" b="0" i="0" u="none" strike="noStrike" kern="1200" cap="none" spc="0" normalizeH="0" baseline="0" noProof="0" dirty="0">
              <a:ln>
                <a:noFill/>
              </a:ln>
              <a:solidFill>
                <a:schemeClr val="tx1"/>
              </a:solidFill>
              <a:effectLst/>
              <a:uLnTx/>
              <a:uFillTx/>
              <a:latin typeface="Calibri"/>
              <a:ea typeface="Calibri" panose="020F0502020204030204" pitchFamily="34" charset="0"/>
              <a:cs typeface="Times New Roman" panose="02020603050405020304" pitchFamily="18" charset="0"/>
            </a:endParaRPr>
          </a:p>
          <a:p>
            <a:pPr marL="342900" marR="0" lvl="0" indent="-342900" algn="l" defTabSz="457200" rtl="0" eaLnBrk="1" fontAlgn="auto" latinLnBrk="0" hangingPunct="1">
              <a:lnSpc>
                <a:spcPct val="107000"/>
              </a:lnSpc>
              <a:spcBef>
                <a:spcPts val="0"/>
              </a:spcBef>
              <a:spcAft>
                <a:spcPts val="600"/>
              </a:spcAft>
              <a:buClrTx/>
              <a:buSzTx/>
              <a:buFont typeface="+mj-lt"/>
              <a:buAutoNum type="arabicPeriod"/>
              <a:tabLst/>
              <a:defRPr/>
            </a:pPr>
            <a:r>
              <a:rPr kumimoji="0" lang="en-US" sz="1100" b="1" i="0" u="sng" strike="noStrike" kern="1200" cap="none" spc="0" normalizeH="0" baseline="0" noProof="0" dirty="0">
                <a:ln>
                  <a:noFill/>
                </a:ln>
                <a:solidFill>
                  <a:schemeClr val="tx1"/>
                </a:solidFill>
                <a:effectLst/>
                <a:uLnTx/>
                <a:uFillTx/>
                <a:latin typeface="Calibri"/>
                <a:ea typeface="Calibri" panose="020F0502020204030204" pitchFamily="34" charset="0"/>
                <a:cs typeface="Times New Roman"/>
              </a:rPr>
              <a:t>Alignment with democratic structures and a complex political environment* in London</a:t>
            </a:r>
            <a:r>
              <a:rPr kumimoji="0" lang="en-US" sz="1100" b="1" i="0" u="none" strike="noStrike" kern="1200" cap="none" spc="0" normalizeH="0" baseline="0" noProof="0" dirty="0">
                <a:ln>
                  <a:noFill/>
                </a:ln>
                <a:solidFill>
                  <a:schemeClr val="tx1"/>
                </a:solidFill>
                <a:effectLst/>
                <a:uLnTx/>
                <a:uFillTx/>
                <a:latin typeface="Calibri"/>
                <a:ea typeface="Calibri" panose="020F0502020204030204" pitchFamily="34" charset="0"/>
                <a:cs typeface="Times New Roman"/>
              </a:rPr>
              <a:t>. </a:t>
            </a:r>
            <a:r>
              <a:rPr kumimoji="0" lang="en-US" sz="1100" b="0" i="0" u="none" strike="noStrike" kern="1200" cap="none" spc="0" normalizeH="0" baseline="0" noProof="0" dirty="0">
                <a:ln>
                  <a:noFill/>
                </a:ln>
                <a:solidFill>
                  <a:schemeClr val="tx1"/>
                </a:solidFill>
                <a:effectLst/>
                <a:uLnTx/>
                <a:uFillTx/>
                <a:latin typeface="Calibri"/>
                <a:ea typeface="Calibri" panose="020F0502020204030204" pitchFamily="34" charset="0"/>
                <a:cs typeface="Times New Roman"/>
              </a:rPr>
              <a:t>Consolidation of CCGs and development of cross-borough ICSs creating potential new challenges to </a:t>
            </a:r>
            <a:r>
              <a:rPr kumimoji="0" lang="en-GB" sz="1100" b="0" i="0" u="none" strike="noStrike" kern="1200" cap="none" spc="0" normalizeH="0" baseline="0" noProof="0" dirty="0">
                <a:ln>
                  <a:noFill/>
                </a:ln>
                <a:solidFill>
                  <a:schemeClr val="tx1"/>
                </a:solidFill>
                <a:effectLst/>
                <a:uLnTx/>
                <a:uFillTx/>
                <a:latin typeface="Calibri"/>
                <a:ea typeface="Calibri" panose="020F0502020204030204" pitchFamily="34" charset="0"/>
                <a:cs typeface="Times New Roman"/>
              </a:rPr>
              <a:t>working with local government.</a:t>
            </a:r>
          </a:p>
          <a:p>
            <a:pPr marL="342900" marR="0" lvl="0" indent="-342900" algn="l" defTabSz="457200" rtl="0" eaLnBrk="1" fontAlgn="auto" latinLnBrk="0" hangingPunct="1">
              <a:lnSpc>
                <a:spcPct val="107000"/>
              </a:lnSpc>
              <a:spcBef>
                <a:spcPts val="0"/>
              </a:spcBef>
              <a:spcAft>
                <a:spcPts val="600"/>
              </a:spcAft>
              <a:buClrTx/>
              <a:buSzTx/>
              <a:buFont typeface="+mj-lt"/>
              <a:buAutoNum type="arabicPeriod"/>
              <a:tabLst/>
              <a:defRPr/>
            </a:pPr>
            <a:r>
              <a:rPr kumimoji="0" lang="en-US" sz="1100" b="1" i="0" u="sng" strike="noStrike" kern="1200" cap="none" spc="0" normalizeH="0" baseline="0" noProof="0" dirty="0">
                <a:ln>
                  <a:noFill/>
                </a:ln>
                <a:solidFill>
                  <a:schemeClr val="tx1"/>
                </a:solidFill>
                <a:effectLst/>
                <a:uLnTx/>
                <a:uFillTx/>
                <a:latin typeface="Calibri"/>
                <a:ea typeface="Calibri" panose="020F0502020204030204" pitchFamily="34" charset="0"/>
                <a:cs typeface="Times New Roman"/>
              </a:rPr>
              <a:t>Different geographic footprints.</a:t>
            </a:r>
            <a:r>
              <a:rPr kumimoji="0" lang="en-US" sz="1100" b="1" i="0" u="none" strike="noStrike" kern="1200" cap="none" spc="0" normalizeH="0" baseline="0" noProof="0" dirty="0">
                <a:ln>
                  <a:noFill/>
                </a:ln>
                <a:solidFill>
                  <a:schemeClr val="tx1"/>
                </a:solidFill>
                <a:effectLst/>
                <a:uLnTx/>
                <a:uFillTx/>
                <a:latin typeface="Calibri"/>
                <a:ea typeface="Calibri" panose="020F0502020204030204" pitchFamily="34" charset="0"/>
                <a:cs typeface="Times New Roman"/>
              </a:rPr>
              <a:t> </a:t>
            </a:r>
            <a:r>
              <a:rPr kumimoji="0" lang="en-US" sz="1100" b="0" i="0" u="none" strike="noStrike" kern="1200" cap="none" spc="0" normalizeH="0" baseline="0" noProof="0" dirty="0">
                <a:ln>
                  <a:noFill/>
                </a:ln>
                <a:solidFill>
                  <a:schemeClr val="tx1"/>
                </a:solidFill>
                <a:effectLst/>
                <a:uLnTx/>
                <a:uFillTx/>
                <a:latin typeface="Calibri"/>
                <a:ea typeface="Calibri" panose="020F0502020204030204" pitchFamily="34" charset="0"/>
                <a:cs typeface="Times New Roman"/>
              </a:rPr>
              <a:t>Differing sizes, geographic footprints and borders at each spatial level, including alignment of PCNs to Wards, Provider footprints to boroughs and ICSs.</a:t>
            </a:r>
            <a:endParaRPr kumimoji="0" lang="en-GB" sz="1100" b="0" i="0" u="none" strike="noStrike" kern="1200" cap="none" spc="0" normalizeH="0" baseline="0" noProof="0" dirty="0">
              <a:ln>
                <a:noFill/>
              </a:ln>
              <a:solidFill>
                <a:schemeClr val="tx1"/>
              </a:solidFill>
              <a:effectLst/>
              <a:uLnTx/>
              <a:uFillTx/>
              <a:latin typeface="Calibri"/>
              <a:ea typeface="Calibri" panose="020F0502020204030204" pitchFamily="34" charset="0"/>
              <a:cs typeface="Times New Roman"/>
            </a:endParaRPr>
          </a:p>
          <a:p>
            <a:pPr marL="0" marR="0" lvl="0" indent="0" algn="l" defTabSz="457200" rtl="0" eaLnBrk="1" fontAlgn="auto" latinLnBrk="0" hangingPunct="1">
              <a:lnSpc>
                <a:spcPct val="107000"/>
              </a:lnSpc>
              <a:spcBef>
                <a:spcPts val="0"/>
              </a:spcBef>
              <a:spcAft>
                <a:spcPts val="600"/>
              </a:spcAft>
              <a:buClrTx/>
              <a:buSzTx/>
              <a:buFontTx/>
              <a:buNone/>
              <a:tabLst/>
              <a:defRPr/>
            </a:pPr>
            <a:endParaRPr kumimoji="0" lang="en-GB" sz="1100" b="0" i="0" u="none" strike="noStrike" kern="1200" cap="none" spc="0" normalizeH="0" baseline="0" noProof="0" dirty="0">
              <a:ln>
                <a:noFill/>
              </a:ln>
              <a:solidFill>
                <a:schemeClr val="tx1"/>
              </a:solidFill>
              <a:effectLst/>
              <a:uLnTx/>
              <a:uFillTx/>
              <a:latin typeface="Calibri"/>
              <a:ea typeface="+mn-ea"/>
              <a:cs typeface="+mn-cs"/>
            </a:endParaRPr>
          </a:p>
        </p:txBody>
      </p:sp>
      <p:sp>
        <p:nvSpPr>
          <p:cNvPr id="11" name="TextBox 10">
            <a:extLst>
              <a:ext uri="{FF2B5EF4-FFF2-40B4-BE49-F238E27FC236}">
                <a16:creationId xmlns:a16="http://schemas.microsoft.com/office/drawing/2014/main" id="{443398D8-9534-4E8F-807A-7602A32E0EE3}"/>
              </a:ext>
            </a:extLst>
          </p:cNvPr>
          <p:cNvSpPr txBox="1"/>
          <p:nvPr/>
        </p:nvSpPr>
        <p:spPr>
          <a:xfrm>
            <a:off x="2023366" y="6145415"/>
            <a:ext cx="7374634" cy="338554"/>
          </a:xfrm>
          <a:prstGeom prst="rect">
            <a:avLst/>
          </a:prstGeom>
          <a:noFill/>
        </p:spPr>
        <p:txBody>
          <a:bodyPr wrap="square" lIns="91440" tIns="45720" rIns="91440" bIns="45720" rtlCol="0" anchor="t">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800" b="0" i="1" u="none" strike="noStrike" kern="1200" cap="none" spc="0" normalizeH="0" baseline="0" noProof="0" dirty="0">
                <a:ln>
                  <a:noFill/>
                </a:ln>
                <a:effectLst/>
                <a:uLnTx/>
                <a:uFillTx/>
                <a:latin typeface="Calibri"/>
                <a:ea typeface="+mn-ea"/>
                <a:cs typeface="+mn-cs"/>
              </a:rPr>
              <a:t>Sources: </a:t>
            </a:r>
            <a:r>
              <a:rPr kumimoji="0" lang="en-US" sz="800" b="0" i="1" u="none" strike="noStrike" kern="1200" cap="none" spc="0" normalizeH="0" baseline="0" noProof="0" dirty="0">
                <a:ln>
                  <a:noFill/>
                </a:ln>
                <a:effectLst/>
                <a:uLnTx/>
                <a:uFillTx/>
                <a:latin typeface="Calibri"/>
                <a:ea typeface="+mn-ea"/>
                <a:cs typeface="Times New Roman"/>
              </a:rPr>
              <a:t>London Health Inequalities Strategy (2018); </a:t>
            </a:r>
            <a:r>
              <a:rPr kumimoji="0" lang="en-US" sz="800" b="0" i="1" u="none" strike="noStrike" kern="1200" cap="none" spc="0" normalizeH="0" baseline="0" noProof="0" dirty="0">
                <a:ln>
                  <a:noFill/>
                </a:ln>
                <a:effectLst/>
                <a:uLnTx/>
                <a:uFillTx/>
                <a:latin typeface="Calibri"/>
                <a:ea typeface="+mn-ea"/>
                <a:cs typeface="+mn-cs"/>
              </a:rPr>
              <a:t>The NHS Long Term Plan (2019); The London Vision (2019); </a:t>
            </a:r>
            <a:r>
              <a:rPr kumimoji="0" lang="en-US" sz="800" b="0" i="1" u="none" strike="noStrike" kern="1200" cap="none" spc="0" normalizeH="0" baseline="0" noProof="0" dirty="0">
                <a:ln>
                  <a:noFill/>
                </a:ln>
                <a:effectLst/>
                <a:uLnTx/>
                <a:uFillTx/>
                <a:latin typeface="Calibri"/>
                <a:ea typeface="+mn-ea"/>
                <a:cs typeface="Times New Roman"/>
              </a:rPr>
              <a:t>London Councils Health Collaboration Interim Report (2020).</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800" b="0" i="1" u="none" strike="noStrike" kern="1200" cap="none" spc="0" normalizeH="0" baseline="0" noProof="0" dirty="0">
                <a:ln>
                  <a:noFill/>
                </a:ln>
                <a:effectLst/>
                <a:uLnTx/>
                <a:uFillTx/>
                <a:latin typeface="Calibri"/>
                <a:ea typeface="+mn-ea"/>
                <a:cs typeface="Times New Roman"/>
              </a:rPr>
              <a:t>*</a:t>
            </a:r>
            <a:r>
              <a:rPr kumimoji="0" lang="en-GB" sz="800" b="0" i="0" u="none" strike="noStrike" kern="1200" cap="none" spc="0" normalizeH="0" baseline="0" noProof="0" dirty="0">
                <a:ln>
                  <a:noFill/>
                </a:ln>
                <a:effectLst/>
                <a:uLnTx/>
                <a:uFillTx/>
                <a:latin typeface="Calibri"/>
                <a:ea typeface="+mn-lt"/>
                <a:cs typeface="Calibri"/>
              </a:rPr>
              <a:t>Added following feedback from the </a:t>
            </a:r>
            <a:r>
              <a:rPr kumimoji="0" lang="en-GB" sz="800" b="0" i="0" u="none" strike="noStrike" kern="1200" cap="none" spc="0" normalizeH="0" baseline="0" noProof="0" dirty="0">
                <a:ln>
                  <a:noFill/>
                </a:ln>
                <a:effectLst/>
                <a:uLnTx/>
                <a:uFillTx/>
                <a:latin typeface="Calibri"/>
                <a:ea typeface="+mn-ea"/>
                <a:cs typeface="Calibri"/>
              </a:rPr>
              <a:t>London Health and Care Partnership Integration Task and Finish Group (14th May 2021)</a:t>
            </a:r>
            <a:endParaRPr kumimoji="0" lang="en-US" sz="800" b="0" i="1" u="none" strike="noStrike" kern="1200" cap="none" spc="0" normalizeH="0" baseline="0" noProof="0" dirty="0">
              <a:ln>
                <a:noFill/>
              </a:ln>
              <a:effectLst/>
              <a:uLnTx/>
              <a:uFillTx/>
              <a:latin typeface="Calibri"/>
              <a:ea typeface="+mn-ea"/>
              <a:cs typeface="Times New Roman"/>
            </a:endParaRPr>
          </a:p>
        </p:txBody>
      </p:sp>
    </p:spTree>
    <p:extLst>
      <p:ext uri="{BB962C8B-B14F-4D97-AF65-F5344CB8AC3E}">
        <p14:creationId xmlns:p14="http://schemas.microsoft.com/office/powerpoint/2010/main" val="2658632184"/>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44719811-73BC-4C10-B117-AAA4F2CCE3A5}"/>
              </a:ext>
            </a:extLst>
          </p:cNvPr>
          <p:cNvSpPr txBox="1">
            <a:spLocks/>
          </p:cNvSpPr>
          <p:nvPr/>
        </p:nvSpPr>
        <p:spPr>
          <a:xfrm>
            <a:off x="306644" y="723938"/>
            <a:ext cx="7515452" cy="942196"/>
          </a:xfrm>
          <a:prstGeom prst="rect">
            <a:avLst/>
          </a:prstGeom>
        </p:spPr>
        <p:txBody>
          <a:bodyPr>
            <a:noAutofit/>
          </a:bodyPr>
          <a:lstStyle>
            <a:lvl1pPr algn="l" defTabSz="914400" rtl="0" eaLnBrk="1" latinLnBrk="0" hangingPunct="1">
              <a:lnSpc>
                <a:spcPct val="80000"/>
              </a:lnSpc>
              <a:spcBef>
                <a:spcPct val="0"/>
              </a:spcBef>
              <a:buNone/>
              <a:defRPr sz="2400" b="1" i="0" kern="1200" cap="none" baseline="0">
                <a:solidFill>
                  <a:schemeClr val="tx1"/>
                </a:solidFill>
                <a:latin typeface="Calibri" panose="020F0502020204030204" pitchFamily="34" charset="0"/>
                <a:ea typeface="Calibri" panose="020F0502020204030204" pitchFamily="34" charset="0"/>
                <a:cs typeface="Calibri" panose="020F0502020204030204" pitchFamily="34" charset="0"/>
              </a:defRPr>
            </a:lvl1pPr>
          </a:lstStyle>
          <a:p>
            <a:r>
              <a:rPr lang="en-GB" sz="2700" b="0" dirty="0">
                <a:latin typeface="+mn-lt"/>
              </a:rPr>
              <a:t>The 2019 London Vision outlined 10 areas of focus</a:t>
            </a:r>
          </a:p>
        </p:txBody>
      </p:sp>
      <p:sp>
        <p:nvSpPr>
          <p:cNvPr id="6" name="Slide Number Placeholder 3">
            <a:extLst>
              <a:ext uri="{FF2B5EF4-FFF2-40B4-BE49-F238E27FC236}">
                <a16:creationId xmlns:a16="http://schemas.microsoft.com/office/drawing/2014/main" id="{F81DB93C-8EF2-4AAA-B1D4-DB2ABFE5779A}"/>
              </a:ext>
            </a:extLst>
          </p:cNvPr>
          <p:cNvSpPr txBox="1">
            <a:spLocks/>
          </p:cNvSpPr>
          <p:nvPr/>
        </p:nvSpPr>
        <p:spPr>
          <a:xfrm>
            <a:off x="8700896" y="6089770"/>
            <a:ext cx="3318928" cy="365125"/>
          </a:xfrm>
          <a:solidFill>
            <a:srgbClr val="A7FFE8"/>
          </a:solidFill>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defRPr/>
            </a:pPr>
            <a:fld id="{8CDE87F8-03D8-7E41-9BB7-96BC9A6A9AB0}" type="slidenum">
              <a:rPr lang="en-US" sz="1200" smtClean="0">
                <a:solidFill>
                  <a:srgbClr val="947DB2"/>
                </a:solidFill>
                <a:latin typeface="Calibri"/>
                <a:cs typeface="Arial"/>
              </a:rPr>
              <a:pPr algn="r">
                <a:defRPr/>
              </a:pPr>
              <a:t>67</a:t>
            </a:fld>
            <a:endParaRPr lang="en-US" sz="1200" dirty="0">
              <a:solidFill>
                <a:srgbClr val="947DB2"/>
              </a:solidFill>
              <a:latin typeface="Calibri"/>
              <a:cs typeface="Arial"/>
            </a:endParaRPr>
          </a:p>
        </p:txBody>
      </p:sp>
      <p:sp>
        <p:nvSpPr>
          <p:cNvPr id="10" name="Rectangle 9">
            <a:extLst>
              <a:ext uri="{FF2B5EF4-FFF2-40B4-BE49-F238E27FC236}">
                <a16:creationId xmlns:a16="http://schemas.microsoft.com/office/drawing/2014/main" id="{B77FB7B9-6FFA-4555-B711-CCCCBFC92D62}"/>
              </a:ext>
            </a:extLst>
          </p:cNvPr>
          <p:cNvSpPr/>
          <p:nvPr/>
        </p:nvSpPr>
        <p:spPr>
          <a:xfrm>
            <a:off x="185099" y="1413280"/>
            <a:ext cx="5801626" cy="902294"/>
          </a:xfrm>
          <a:prstGeom prst="rect">
            <a:avLst/>
          </a:prstGeom>
          <a:solidFill>
            <a:schemeClr val="accent1">
              <a:lumMod val="90000"/>
            </a:schemeClr>
          </a:solidFill>
          <a:ln>
            <a:noFill/>
          </a:ln>
          <a:effectLst/>
        </p:spPr>
        <p:style>
          <a:lnRef idx="1">
            <a:schemeClr val="accent1"/>
          </a:lnRef>
          <a:fillRef idx="3">
            <a:schemeClr val="accent1"/>
          </a:fillRef>
          <a:effectRef idx="2">
            <a:schemeClr val="accent1"/>
          </a:effectRef>
          <a:fontRef idx="minor">
            <a:schemeClr val="lt1"/>
          </a:fontRef>
        </p:style>
        <p:txBody>
          <a:bodyPr lIns="91440" tIns="45720" rIns="91440" bIns="45720" rtlCol="0" anchor="t"/>
          <a:lstStyle/>
          <a:p>
            <a:pPr marL="0" marR="0" lvl="0" indent="0" algn="l" defTabSz="457200" rtl="0" eaLnBrk="1" fontAlgn="auto" latinLnBrk="0" hangingPunct="1">
              <a:lnSpc>
                <a:spcPct val="100000"/>
              </a:lnSpc>
              <a:spcBef>
                <a:spcPts val="0"/>
              </a:spcBef>
              <a:spcAft>
                <a:spcPts val="600"/>
              </a:spcAft>
              <a:buClrTx/>
              <a:buSzTx/>
              <a:buFontTx/>
              <a:buNone/>
              <a:tabLst/>
              <a:defRPr/>
            </a:pPr>
            <a:endParaRPr kumimoji="0" lang="en-GB" sz="1400" b="1" i="0" u="none" strike="noStrike" kern="1200" cap="none" spc="0" normalizeH="0" baseline="0" noProof="0" dirty="0">
              <a:ln>
                <a:noFill/>
              </a:ln>
              <a:solidFill>
                <a:prstClr val="black"/>
              </a:solidFill>
              <a:effectLst/>
              <a:uLnTx/>
              <a:uFillTx/>
              <a:latin typeface="Calibri"/>
              <a:ea typeface="+mn-ea"/>
              <a:cs typeface="Calibri"/>
            </a:endParaRPr>
          </a:p>
        </p:txBody>
      </p:sp>
      <p:sp>
        <p:nvSpPr>
          <p:cNvPr id="12" name="TextBox 11">
            <a:extLst>
              <a:ext uri="{FF2B5EF4-FFF2-40B4-BE49-F238E27FC236}">
                <a16:creationId xmlns:a16="http://schemas.microsoft.com/office/drawing/2014/main" id="{64865BC6-8127-41CC-8DEF-3B53AB6BF740}"/>
              </a:ext>
            </a:extLst>
          </p:cNvPr>
          <p:cNvSpPr txBox="1"/>
          <p:nvPr/>
        </p:nvSpPr>
        <p:spPr>
          <a:xfrm>
            <a:off x="173669" y="1399105"/>
            <a:ext cx="317235"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dirty="0">
                <a:ln>
                  <a:noFill/>
                </a:ln>
                <a:solidFill>
                  <a:srgbClr val="490E6F"/>
                </a:solidFill>
                <a:effectLst/>
                <a:uLnTx/>
                <a:uFillTx/>
                <a:latin typeface="Calibri"/>
                <a:ea typeface="+mn-ea"/>
                <a:cs typeface="+mn-cs"/>
              </a:rPr>
              <a:t>1</a:t>
            </a:r>
            <a:endParaRPr kumimoji="0" lang="en-US" sz="1800" b="1" i="0" u="none" strike="noStrike" kern="1200" cap="none" spc="0" normalizeH="0" baseline="0" noProof="0" dirty="0">
              <a:ln>
                <a:noFill/>
              </a:ln>
              <a:solidFill>
                <a:srgbClr val="490E6F"/>
              </a:solidFill>
              <a:effectLst/>
              <a:uLnTx/>
              <a:uFillTx/>
              <a:latin typeface="Calibri"/>
              <a:ea typeface="+mn-ea"/>
              <a:cs typeface="+mn-cs"/>
            </a:endParaRPr>
          </a:p>
        </p:txBody>
      </p:sp>
      <p:sp>
        <p:nvSpPr>
          <p:cNvPr id="13" name="Rectangle 12">
            <a:extLst>
              <a:ext uri="{FF2B5EF4-FFF2-40B4-BE49-F238E27FC236}">
                <a16:creationId xmlns:a16="http://schemas.microsoft.com/office/drawing/2014/main" id="{AF3A3050-D74A-4E11-AA17-110FE3B229F4}"/>
              </a:ext>
            </a:extLst>
          </p:cNvPr>
          <p:cNvSpPr/>
          <p:nvPr/>
        </p:nvSpPr>
        <p:spPr>
          <a:xfrm>
            <a:off x="6216705" y="1413281"/>
            <a:ext cx="5801626" cy="898796"/>
          </a:xfrm>
          <a:prstGeom prst="rect">
            <a:avLst/>
          </a:prstGeom>
          <a:solidFill>
            <a:schemeClr val="accent1">
              <a:lumMod val="90000"/>
            </a:schemeClr>
          </a:solidFill>
          <a:ln>
            <a:noFill/>
          </a:ln>
          <a:effectLst/>
        </p:spPr>
        <p:style>
          <a:lnRef idx="1">
            <a:schemeClr val="accent1"/>
          </a:lnRef>
          <a:fillRef idx="3">
            <a:schemeClr val="accent1"/>
          </a:fillRef>
          <a:effectRef idx="2">
            <a:schemeClr val="accent1"/>
          </a:effectRef>
          <a:fontRef idx="minor">
            <a:schemeClr val="lt1"/>
          </a:fontRef>
        </p:style>
        <p:txBody>
          <a:bodyPr lIns="91440" tIns="45720" rIns="91440" bIns="45720" rtlCol="0" anchor="t"/>
          <a:lstStyle/>
          <a:p>
            <a:pPr marL="0" marR="0" lvl="0" indent="0" algn="l" defTabSz="457200" rtl="0" eaLnBrk="1" fontAlgn="auto" latinLnBrk="0" hangingPunct="1">
              <a:lnSpc>
                <a:spcPct val="100000"/>
              </a:lnSpc>
              <a:spcBef>
                <a:spcPts val="0"/>
              </a:spcBef>
              <a:spcAft>
                <a:spcPts val="600"/>
              </a:spcAft>
              <a:buClrTx/>
              <a:buSzTx/>
              <a:buFontTx/>
              <a:buNone/>
              <a:tabLst/>
              <a:defRPr/>
            </a:pPr>
            <a:endParaRPr kumimoji="0" lang="en-GB" sz="1400" b="1" i="0" u="none" strike="noStrike" kern="1200" cap="none" spc="0" normalizeH="0" baseline="0" noProof="0" dirty="0">
              <a:ln>
                <a:noFill/>
              </a:ln>
              <a:solidFill>
                <a:prstClr val="black"/>
              </a:solidFill>
              <a:effectLst/>
              <a:uLnTx/>
              <a:uFillTx/>
              <a:latin typeface="Calibri"/>
              <a:ea typeface="+mn-ea"/>
              <a:cs typeface="Calibri"/>
            </a:endParaRPr>
          </a:p>
        </p:txBody>
      </p:sp>
      <p:sp>
        <p:nvSpPr>
          <p:cNvPr id="14" name="TextBox 13">
            <a:extLst>
              <a:ext uri="{FF2B5EF4-FFF2-40B4-BE49-F238E27FC236}">
                <a16:creationId xmlns:a16="http://schemas.microsoft.com/office/drawing/2014/main" id="{72BDCDCB-10DC-4AE3-B96A-2B3D9B05BA17}"/>
              </a:ext>
            </a:extLst>
          </p:cNvPr>
          <p:cNvSpPr txBox="1"/>
          <p:nvPr/>
        </p:nvSpPr>
        <p:spPr>
          <a:xfrm>
            <a:off x="6191150" y="1399105"/>
            <a:ext cx="317235"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dirty="0">
                <a:ln>
                  <a:noFill/>
                </a:ln>
                <a:solidFill>
                  <a:srgbClr val="490E6F"/>
                </a:solidFill>
                <a:effectLst/>
                <a:uLnTx/>
                <a:uFillTx/>
                <a:latin typeface="Calibri"/>
                <a:ea typeface="+mn-ea"/>
                <a:cs typeface="+mn-cs"/>
              </a:rPr>
              <a:t>6</a:t>
            </a:r>
            <a:endParaRPr kumimoji="0" lang="en-US" sz="1800" b="1" i="0" u="none" strike="noStrike" kern="1200" cap="none" spc="0" normalizeH="0" baseline="0" noProof="0" dirty="0">
              <a:ln>
                <a:noFill/>
              </a:ln>
              <a:solidFill>
                <a:srgbClr val="490E6F"/>
              </a:solidFill>
              <a:effectLst/>
              <a:uLnTx/>
              <a:uFillTx/>
              <a:latin typeface="Calibri"/>
              <a:ea typeface="+mn-ea"/>
              <a:cs typeface="+mn-cs"/>
            </a:endParaRPr>
          </a:p>
        </p:txBody>
      </p:sp>
      <p:sp>
        <p:nvSpPr>
          <p:cNvPr id="15" name="TextBox 14">
            <a:extLst>
              <a:ext uri="{FF2B5EF4-FFF2-40B4-BE49-F238E27FC236}">
                <a16:creationId xmlns:a16="http://schemas.microsoft.com/office/drawing/2014/main" id="{88A482D8-50E6-403F-A39C-41D9B9FAC248}"/>
              </a:ext>
            </a:extLst>
          </p:cNvPr>
          <p:cNvSpPr txBox="1"/>
          <p:nvPr/>
        </p:nvSpPr>
        <p:spPr>
          <a:xfrm>
            <a:off x="546150" y="1413280"/>
            <a:ext cx="5395080" cy="866904"/>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300"/>
              </a:spcAft>
              <a:buClrTx/>
              <a:buSzTx/>
              <a:buFontTx/>
              <a:buNone/>
              <a:tabLst/>
              <a:defRPr/>
            </a:pPr>
            <a:r>
              <a:rPr kumimoji="0" lang="en-GB" sz="1400" b="1" i="0" u="none" strike="noStrike" kern="1200" cap="none" spc="0" normalizeH="0" baseline="0" noProof="0" dirty="0">
                <a:ln>
                  <a:noFill/>
                </a:ln>
                <a:solidFill>
                  <a:prstClr val="black"/>
                </a:solidFill>
                <a:effectLst/>
                <a:uLnTx/>
                <a:uFillTx/>
                <a:latin typeface="Calibri"/>
                <a:ea typeface="+mn-ea"/>
                <a:cs typeface="+mn-cs"/>
              </a:rPr>
              <a:t>Reduce childhood obesity</a:t>
            </a:r>
          </a:p>
          <a:p>
            <a:pPr marL="176400" marR="0" lvl="0" indent="-176400" algn="l" defTabSz="457200" rtl="0" eaLnBrk="1" fontAlgn="auto" latinLnBrk="0" hangingPunct="1">
              <a:lnSpc>
                <a:spcPct val="100000"/>
              </a:lnSpc>
              <a:spcBef>
                <a:spcPts val="0"/>
              </a:spcBef>
              <a:spcAft>
                <a:spcPts val="100"/>
              </a:spcAft>
              <a:buClrTx/>
              <a:buSzTx/>
              <a:buFont typeface="Arial" panose="020B0604020202020204" pitchFamily="34" charset="0"/>
              <a:buChar char="•"/>
              <a:tabLst/>
              <a:defRPr/>
            </a:pPr>
            <a:r>
              <a:rPr kumimoji="0" lang="en-GB" sz="1100" b="0" i="0" u="none" strike="noStrike" kern="1200" cap="none" spc="0" normalizeH="0" baseline="0" noProof="0" dirty="0">
                <a:ln>
                  <a:noFill/>
                </a:ln>
                <a:solidFill>
                  <a:prstClr val="black"/>
                </a:solidFill>
                <a:effectLst/>
                <a:uLnTx/>
                <a:uFillTx/>
                <a:latin typeface="Calibri"/>
                <a:ea typeface="+mn-ea"/>
                <a:cs typeface="+mn-cs"/>
              </a:rPr>
              <a:t>Sets out an ambition to support every young Londoner maintain a healthy weight.</a:t>
            </a:r>
          </a:p>
          <a:p>
            <a:pPr marL="176400" marR="0" lvl="0" indent="-176400" algn="l" defTabSz="457200" rtl="0" eaLnBrk="1" fontAlgn="auto" latinLnBrk="0" hangingPunct="1">
              <a:lnSpc>
                <a:spcPct val="100000"/>
              </a:lnSpc>
              <a:spcBef>
                <a:spcPts val="0"/>
              </a:spcBef>
              <a:spcAft>
                <a:spcPts val="100"/>
              </a:spcAft>
              <a:buClrTx/>
              <a:buSzTx/>
              <a:buFont typeface="Arial" panose="020B0604020202020204" pitchFamily="34" charset="0"/>
              <a:buChar char="•"/>
              <a:tabLst/>
              <a:defRPr/>
            </a:pPr>
            <a:r>
              <a:rPr kumimoji="0" lang="en-GB" sz="1100" b="0" i="0" u="none" strike="noStrike" kern="1200" cap="none" spc="0" normalizeH="0" baseline="0" noProof="0" dirty="0">
                <a:ln>
                  <a:noFill/>
                </a:ln>
                <a:solidFill>
                  <a:prstClr val="black"/>
                </a:solidFill>
                <a:effectLst/>
                <a:uLnTx/>
                <a:uFillTx/>
                <a:latin typeface="Calibri"/>
                <a:ea typeface="+mn-ea"/>
                <a:cs typeface="+mn-cs"/>
              </a:rPr>
              <a:t>Commits to achieving a 10% reduction in the proportion of children in reception (age four or five) who are overweight by 2023/24, targeting those most at risk.</a:t>
            </a:r>
            <a:endParaRPr kumimoji="0" lang="en-GB" sz="1400" b="0" i="0" u="none" strike="noStrike" kern="1200" cap="none" spc="0" normalizeH="0" baseline="0" noProof="0" dirty="0">
              <a:ln>
                <a:noFill/>
              </a:ln>
              <a:solidFill>
                <a:prstClr val="black"/>
              </a:solidFill>
              <a:effectLst/>
              <a:uLnTx/>
              <a:uFillTx/>
              <a:latin typeface="Calibri"/>
              <a:ea typeface="+mn-ea"/>
              <a:cs typeface="+mn-cs"/>
            </a:endParaRPr>
          </a:p>
        </p:txBody>
      </p:sp>
      <p:sp>
        <p:nvSpPr>
          <p:cNvPr id="16" name="TextBox 15">
            <a:extLst>
              <a:ext uri="{FF2B5EF4-FFF2-40B4-BE49-F238E27FC236}">
                <a16:creationId xmlns:a16="http://schemas.microsoft.com/office/drawing/2014/main" id="{6789EFCF-0265-41F7-98B3-BE28F2B726EB}"/>
              </a:ext>
            </a:extLst>
          </p:cNvPr>
          <p:cNvSpPr txBox="1"/>
          <p:nvPr/>
        </p:nvSpPr>
        <p:spPr>
          <a:xfrm>
            <a:off x="6555214" y="1413280"/>
            <a:ext cx="5395080" cy="866904"/>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300"/>
              </a:spcAft>
              <a:buClrTx/>
              <a:buSzTx/>
              <a:buFontTx/>
              <a:buNone/>
              <a:tabLst/>
              <a:defRPr/>
            </a:pPr>
            <a:r>
              <a:rPr kumimoji="0" lang="en-GB" sz="1400" b="1" i="0" u="none" strike="noStrike" kern="1200" cap="none" spc="0" normalizeH="0" baseline="0" noProof="0" dirty="0">
                <a:ln>
                  <a:noFill/>
                </a:ln>
                <a:solidFill>
                  <a:prstClr val="black"/>
                </a:solidFill>
                <a:effectLst/>
                <a:uLnTx/>
                <a:uFillTx/>
                <a:latin typeface="Calibri"/>
                <a:ea typeface="+mn-ea"/>
                <a:cs typeface="+mn-cs"/>
              </a:rPr>
              <a:t>Reduce the prevalence and impact of violence</a:t>
            </a:r>
          </a:p>
          <a:p>
            <a:pPr marL="176400" marR="0" lvl="0" indent="-176400" algn="l" defTabSz="457200" rtl="0" eaLnBrk="1" fontAlgn="auto" latinLnBrk="0" hangingPunct="1">
              <a:lnSpc>
                <a:spcPct val="100000"/>
              </a:lnSpc>
              <a:spcBef>
                <a:spcPts val="0"/>
              </a:spcBef>
              <a:spcAft>
                <a:spcPts val="100"/>
              </a:spcAft>
              <a:buClrTx/>
              <a:buSzTx/>
              <a:buFont typeface="Arial" panose="020B0604020202020204" pitchFamily="34" charset="0"/>
              <a:buChar char="•"/>
              <a:tabLst/>
              <a:defRPr/>
            </a:pPr>
            <a:r>
              <a:rPr kumimoji="0" lang="en-GB" sz="1100" b="0" i="0" u="none" strike="noStrike" kern="1200" cap="none" spc="0" normalizeH="0" baseline="0" noProof="0" dirty="0">
                <a:ln>
                  <a:noFill/>
                </a:ln>
                <a:solidFill>
                  <a:prstClr val="black"/>
                </a:solidFill>
                <a:effectLst/>
                <a:uLnTx/>
                <a:uFillTx/>
                <a:latin typeface="Calibri"/>
                <a:ea typeface="+mn-ea"/>
                <a:cs typeface="+mn-cs"/>
              </a:rPr>
              <a:t>Sets out an ambition to make Londoners feel safe by reducing violence in communities.</a:t>
            </a:r>
          </a:p>
          <a:p>
            <a:pPr marL="176400" marR="0" lvl="0" indent="-176400" algn="l" defTabSz="457200" rtl="0" eaLnBrk="1" fontAlgn="auto" latinLnBrk="0" hangingPunct="1">
              <a:lnSpc>
                <a:spcPct val="100000"/>
              </a:lnSpc>
              <a:spcBef>
                <a:spcPts val="0"/>
              </a:spcBef>
              <a:spcAft>
                <a:spcPts val="100"/>
              </a:spcAft>
              <a:buClrTx/>
              <a:buSzTx/>
              <a:buFont typeface="Arial" panose="020B0604020202020204" pitchFamily="34" charset="0"/>
              <a:buChar char="•"/>
              <a:tabLst/>
              <a:defRPr/>
            </a:pPr>
            <a:r>
              <a:rPr kumimoji="0" lang="en-GB" sz="1100" b="0" i="0" u="none" strike="noStrike" kern="1200" cap="none" spc="0" normalizeH="0" baseline="0" noProof="0" dirty="0">
                <a:ln>
                  <a:noFill/>
                </a:ln>
                <a:solidFill>
                  <a:prstClr val="black"/>
                </a:solidFill>
                <a:effectLst/>
                <a:uLnTx/>
                <a:uFillTx/>
                <a:latin typeface="Calibri"/>
                <a:ea typeface="+mn-ea"/>
                <a:cs typeface="+mn-cs"/>
              </a:rPr>
              <a:t>Commits to partnership working, including with the London Violence Reduction Unit, to develop and implement violence reduction policy, including addressing its root causes.</a:t>
            </a:r>
            <a:endParaRPr kumimoji="0" lang="en-GB" sz="1400" b="0" i="0" u="none" strike="noStrike" kern="1200" cap="none" spc="0" normalizeH="0" baseline="0" noProof="0" dirty="0">
              <a:ln>
                <a:noFill/>
              </a:ln>
              <a:solidFill>
                <a:prstClr val="black"/>
              </a:solidFill>
              <a:effectLst/>
              <a:uLnTx/>
              <a:uFillTx/>
              <a:latin typeface="Calibri"/>
              <a:ea typeface="+mn-ea"/>
              <a:cs typeface="+mn-cs"/>
            </a:endParaRPr>
          </a:p>
        </p:txBody>
      </p:sp>
      <p:sp>
        <p:nvSpPr>
          <p:cNvPr id="18" name="Rectangle 17">
            <a:extLst>
              <a:ext uri="{FF2B5EF4-FFF2-40B4-BE49-F238E27FC236}">
                <a16:creationId xmlns:a16="http://schemas.microsoft.com/office/drawing/2014/main" id="{6D131C41-C386-49A1-81B2-B05F7296BE5F}"/>
              </a:ext>
            </a:extLst>
          </p:cNvPr>
          <p:cNvSpPr/>
          <p:nvPr/>
        </p:nvSpPr>
        <p:spPr>
          <a:xfrm>
            <a:off x="170152" y="3468049"/>
            <a:ext cx="5801626" cy="902292"/>
          </a:xfrm>
          <a:prstGeom prst="rect">
            <a:avLst/>
          </a:prstGeom>
          <a:solidFill>
            <a:schemeClr val="accent1">
              <a:lumMod val="90000"/>
            </a:schemeClr>
          </a:solidFill>
          <a:ln>
            <a:noFill/>
          </a:ln>
          <a:effectLst/>
        </p:spPr>
        <p:style>
          <a:lnRef idx="1">
            <a:schemeClr val="accent1"/>
          </a:lnRef>
          <a:fillRef idx="3">
            <a:schemeClr val="accent1"/>
          </a:fillRef>
          <a:effectRef idx="2">
            <a:schemeClr val="accent1"/>
          </a:effectRef>
          <a:fontRef idx="minor">
            <a:schemeClr val="lt1"/>
          </a:fontRef>
        </p:style>
        <p:txBody>
          <a:bodyPr lIns="91440" tIns="45720" rIns="91440" bIns="45720" rtlCol="0" anchor="t"/>
          <a:lstStyle/>
          <a:p>
            <a:pPr marL="0" marR="0" lvl="0" indent="0" algn="l" defTabSz="457200" rtl="0" eaLnBrk="1" fontAlgn="auto" latinLnBrk="0" hangingPunct="1">
              <a:lnSpc>
                <a:spcPct val="100000"/>
              </a:lnSpc>
              <a:spcBef>
                <a:spcPts val="0"/>
              </a:spcBef>
              <a:spcAft>
                <a:spcPts val="600"/>
              </a:spcAft>
              <a:buClrTx/>
              <a:buSzTx/>
              <a:buFontTx/>
              <a:buNone/>
              <a:tabLst/>
              <a:defRPr/>
            </a:pPr>
            <a:endParaRPr kumimoji="0" lang="en-GB" sz="1400" b="1" i="0" u="none" strike="noStrike" kern="1200" cap="none" spc="0" normalizeH="0" baseline="0" noProof="0" dirty="0">
              <a:ln>
                <a:noFill/>
              </a:ln>
              <a:solidFill>
                <a:prstClr val="black"/>
              </a:solidFill>
              <a:effectLst/>
              <a:uLnTx/>
              <a:uFillTx/>
              <a:latin typeface="Calibri"/>
              <a:ea typeface="+mn-ea"/>
              <a:cs typeface="Calibri"/>
            </a:endParaRPr>
          </a:p>
        </p:txBody>
      </p:sp>
      <p:sp>
        <p:nvSpPr>
          <p:cNvPr id="19" name="TextBox 18">
            <a:extLst>
              <a:ext uri="{FF2B5EF4-FFF2-40B4-BE49-F238E27FC236}">
                <a16:creationId xmlns:a16="http://schemas.microsoft.com/office/drawing/2014/main" id="{85519D52-60F8-412C-A328-8D97D624D379}"/>
              </a:ext>
            </a:extLst>
          </p:cNvPr>
          <p:cNvSpPr txBox="1"/>
          <p:nvPr/>
        </p:nvSpPr>
        <p:spPr>
          <a:xfrm>
            <a:off x="146075" y="3453493"/>
            <a:ext cx="317235"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dirty="0">
                <a:ln>
                  <a:noFill/>
                </a:ln>
                <a:solidFill>
                  <a:srgbClr val="490E6F"/>
                </a:solidFill>
                <a:effectLst/>
                <a:uLnTx/>
                <a:uFillTx/>
                <a:latin typeface="Calibri"/>
                <a:ea typeface="+mn-ea"/>
                <a:cs typeface="+mn-cs"/>
              </a:rPr>
              <a:t>3</a:t>
            </a:r>
            <a:endParaRPr kumimoji="0" lang="en-US" sz="1800" b="1" i="0" u="none" strike="noStrike" kern="1200" cap="none" spc="0" normalizeH="0" baseline="0" noProof="0" dirty="0">
              <a:ln>
                <a:noFill/>
              </a:ln>
              <a:solidFill>
                <a:srgbClr val="490E6F"/>
              </a:solidFill>
              <a:effectLst/>
              <a:uLnTx/>
              <a:uFillTx/>
              <a:latin typeface="Calibri"/>
              <a:ea typeface="+mn-ea"/>
              <a:cs typeface="+mn-cs"/>
            </a:endParaRPr>
          </a:p>
        </p:txBody>
      </p:sp>
      <p:sp>
        <p:nvSpPr>
          <p:cNvPr id="20" name="Rectangle 19">
            <a:extLst>
              <a:ext uri="{FF2B5EF4-FFF2-40B4-BE49-F238E27FC236}">
                <a16:creationId xmlns:a16="http://schemas.microsoft.com/office/drawing/2014/main" id="{9186A5AA-9E02-4D00-AD20-FE3187A6A325}"/>
              </a:ext>
            </a:extLst>
          </p:cNvPr>
          <p:cNvSpPr/>
          <p:nvPr/>
        </p:nvSpPr>
        <p:spPr>
          <a:xfrm>
            <a:off x="6225806" y="3464449"/>
            <a:ext cx="5801626" cy="902291"/>
          </a:xfrm>
          <a:prstGeom prst="rect">
            <a:avLst/>
          </a:prstGeom>
          <a:solidFill>
            <a:schemeClr val="accent1">
              <a:lumMod val="90000"/>
            </a:schemeClr>
          </a:solidFill>
          <a:ln>
            <a:noFill/>
          </a:ln>
          <a:effectLst/>
        </p:spPr>
        <p:style>
          <a:lnRef idx="1">
            <a:schemeClr val="accent1"/>
          </a:lnRef>
          <a:fillRef idx="3">
            <a:schemeClr val="accent1"/>
          </a:fillRef>
          <a:effectRef idx="2">
            <a:schemeClr val="accent1"/>
          </a:effectRef>
          <a:fontRef idx="minor">
            <a:schemeClr val="lt1"/>
          </a:fontRef>
        </p:style>
        <p:txBody>
          <a:bodyPr lIns="91440" tIns="45720" rIns="91440" bIns="45720" rtlCol="0" anchor="t"/>
          <a:lstStyle/>
          <a:p>
            <a:pPr marL="0" marR="0" lvl="0" indent="0" algn="l" defTabSz="457200" rtl="0" eaLnBrk="1" fontAlgn="auto" latinLnBrk="0" hangingPunct="1">
              <a:lnSpc>
                <a:spcPct val="100000"/>
              </a:lnSpc>
              <a:spcBef>
                <a:spcPts val="0"/>
              </a:spcBef>
              <a:spcAft>
                <a:spcPts val="600"/>
              </a:spcAft>
              <a:buClrTx/>
              <a:buSzTx/>
              <a:buFontTx/>
              <a:buNone/>
              <a:tabLst/>
              <a:defRPr/>
            </a:pPr>
            <a:endParaRPr kumimoji="0" lang="en-GB" sz="1400" b="1" i="0" u="none" strike="noStrike" kern="1200" cap="none" spc="0" normalizeH="0" baseline="0" noProof="0" dirty="0">
              <a:ln>
                <a:noFill/>
              </a:ln>
              <a:solidFill>
                <a:prstClr val="black"/>
              </a:solidFill>
              <a:effectLst/>
              <a:uLnTx/>
              <a:uFillTx/>
              <a:latin typeface="Calibri"/>
              <a:ea typeface="+mn-ea"/>
              <a:cs typeface="Calibri"/>
            </a:endParaRPr>
          </a:p>
        </p:txBody>
      </p:sp>
      <p:sp>
        <p:nvSpPr>
          <p:cNvPr id="21" name="TextBox 20">
            <a:extLst>
              <a:ext uri="{FF2B5EF4-FFF2-40B4-BE49-F238E27FC236}">
                <a16:creationId xmlns:a16="http://schemas.microsoft.com/office/drawing/2014/main" id="{E0015B22-CCB7-490B-9F40-6A1EE8798DE5}"/>
              </a:ext>
            </a:extLst>
          </p:cNvPr>
          <p:cNvSpPr txBox="1"/>
          <p:nvPr/>
        </p:nvSpPr>
        <p:spPr>
          <a:xfrm>
            <a:off x="6198755" y="3449893"/>
            <a:ext cx="317235"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dirty="0">
                <a:ln>
                  <a:noFill/>
                </a:ln>
                <a:solidFill>
                  <a:srgbClr val="490E6F"/>
                </a:solidFill>
                <a:effectLst/>
                <a:uLnTx/>
                <a:uFillTx/>
                <a:latin typeface="Calibri"/>
                <a:ea typeface="+mn-ea"/>
                <a:cs typeface="+mn-cs"/>
              </a:rPr>
              <a:t>8</a:t>
            </a:r>
            <a:endParaRPr kumimoji="0" lang="en-US" sz="1800" b="1" i="0" u="none" strike="noStrike" kern="1200" cap="none" spc="0" normalizeH="0" baseline="0" noProof="0" dirty="0">
              <a:ln>
                <a:noFill/>
              </a:ln>
              <a:solidFill>
                <a:srgbClr val="490E6F"/>
              </a:solidFill>
              <a:effectLst/>
              <a:uLnTx/>
              <a:uFillTx/>
              <a:latin typeface="Calibri"/>
              <a:ea typeface="+mn-ea"/>
              <a:cs typeface="+mn-cs"/>
            </a:endParaRPr>
          </a:p>
        </p:txBody>
      </p:sp>
      <p:sp>
        <p:nvSpPr>
          <p:cNvPr id="22" name="TextBox 21">
            <a:extLst>
              <a:ext uri="{FF2B5EF4-FFF2-40B4-BE49-F238E27FC236}">
                <a16:creationId xmlns:a16="http://schemas.microsoft.com/office/drawing/2014/main" id="{468F6DB8-05EC-4752-95A2-C629796CF2DC}"/>
              </a:ext>
            </a:extLst>
          </p:cNvPr>
          <p:cNvSpPr txBox="1"/>
          <p:nvPr/>
        </p:nvSpPr>
        <p:spPr>
          <a:xfrm>
            <a:off x="528635" y="3464894"/>
            <a:ext cx="5395080" cy="866904"/>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300"/>
              </a:spcAft>
              <a:buClrTx/>
              <a:buSzTx/>
              <a:buFontTx/>
              <a:buNone/>
              <a:tabLst/>
              <a:defRPr/>
            </a:pPr>
            <a:r>
              <a:rPr kumimoji="0" lang="en-GB" sz="1400" b="1" i="0" u="none" strike="noStrike" kern="1200" cap="none" spc="0" normalizeH="0" baseline="0" noProof="0" dirty="0">
                <a:ln>
                  <a:noFill/>
                </a:ln>
                <a:solidFill>
                  <a:prstClr val="black"/>
                </a:solidFill>
                <a:effectLst/>
                <a:uLnTx/>
                <a:uFillTx/>
                <a:latin typeface="Calibri"/>
                <a:ea typeface="+mn-ea"/>
                <a:cs typeface="+mn-cs"/>
              </a:rPr>
              <a:t>Improve mental health and progress towards zero suicides</a:t>
            </a:r>
          </a:p>
          <a:p>
            <a:pPr marL="176400" marR="0" lvl="0" indent="-176400" algn="l" defTabSz="457200" rtl="0" eaLnBrk="1" fontAlgn="auto" latinLnBrk="0" hangingPunct="1">
              <a:lnSpc>
                <a:spcPct val="100000"/>
              </a:lnSpc>
              <a:spcBef>
                <a:spcPts val="0"/>
              </a:spcBef>
              <a:spcAft>
                <a:spcPts val="100"/>
              </a:spcAft>
              <a:buClrTx/>
              <a:buSzTx/>
              <a:buFont typeface="Arial" panose="020B0604020202020204" pitchFamily="34" charset="0"/>
              <a:buChar char="•"/>
              <a:tabLst/>
              <a:defRPr/>
            </a:pPr>
            <a:r>
              <a:rPr kumimoji="0" lang="en-GB" sz="1100" b="0" i="0" u="none" strike="noStrike" kern="1200" cap="none" spc="0" normalizeH="0" baseline="0" noProof="0" dirty="0">
                <a:ln>
                  <a:noFill/>
                </a:ln>
                <a:solidFill>
                  <a:prstClr val="black"/>
                </a:solidFill>
                <a:effectLst/>
                <a:uLnTx/>
                <a:uFillTx/>
                <a:latin typeface="Calibri"/>
                <a:ea typeface="+mn-ea"/>
                <a:cs typeface="+mn-cs"/>
              </a:rPr>
              <a:t>Sets out an ambition for London to be a city where everyone’s mental health and wellbeing us supported; working towards becoming a Zero Suicide city. </a:t>
            </a:r>
          </a:p>
          <a:p>
            <a:pPr marL="176400" marR="0" lvl="0" indent="-176400" algn="l" defTabSz="457200" rtl="0" eaLnBrk="1" fontAlgn="auto" latinLnBrk="0" hangingPunct="1">
              <a:lnSpc>
                <a:spcPct val="100000"/>
              </a:lnSpc>
              <a:spcBef>
                <a:spcPts val="0"/>
              </a:spcBef>
              <a:spcAft>
                <a:spcPts val="100"/>
              </a:spcAft>
              <a:buClrTx/>
              <a:buSzTx/>
              <a:buFont typeface="Arial" panose="020B0604020202020204" pitchFamily="34" charset="0"/>
              <a:buChar char="•"/>
              <a:tabLst/>
              <a:defRPr/>
            </a:pPr>
            <a:r>
              <a:rPr kumimoji="0" lang="en-GB" sz="1100" b="0" i="0" u="none" strike="noStrike" kern="1200" cap="none" spc="0" normalizeH="0" baseline="0" noProof="0" dirty="0">
                <a:ln>
                  <a:noFill/>
                </a:ln>
                <a:solidFill>
                  <a:prstClr val="black"/>
                </a:solidFill>
                <a:effectLst/>
                <a:uLnTx/>
                <a:uFillTx/>
                <a:latin typeface="Calibri"/>
                <a:ea typeface="+mn-ea"/>
                <a:cs typeface="+mn-cs"/>
              </a:rPr>
              <a:t>Commits to equal access to mental health care, support and treatment.</a:t>
            </a:r>
          </a:p>
        </p:txBody>
      </p:sp>
      <p:sp>
        <p:nvSpPr>
          <p:cNvPr id="23" name="TextBox 22">
            <a:extLst>
              <a:ext uri="{FF2B5EF4-FFF2-40B4-BE49-F238E27FC236}">
                <a16:creationId xmlns:a16="http://schemas.microsoft.com/office/drawing/2014/main" id="{1CBE4871-5DF7-4B4A-B986-C7BEE610E7D3}"/>
              </a:ext>
            </a:extLst>
          </p:cNvPr>
          <p:cNvSpPr txBox="1"/>
          <p:nvPr/>
        </p:nvSpPr>
        <p:spPr>
          <a:xfrm>
            <a:off x="6562821" y="3461294"/>
            <a:ext cx="5395080" cy="866904"/>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300"/>
              </a:spcAft>
              <a:buClrTx/>
              <a:buSzTx/>
              <a:buFontTx/>
              <a:buNone/>
              <a:tabLst/>
              <a:defRPr/>
            </a:pPr>
            <a:r>
              <a:rPr kumimoji="0" lang="en-GB" sz="1400" b="1" i="0" u="none" strike="noStrike" kern="1200" cap="none" spc="0" normalizeH="0" baseline="0" noProof="0" dirty="0">
                <a:ln>
                  <a:noFill/>
                </a:ln>
                <a:solidFill>
                  <a:prstClr val="black"/>
                </a:solidFill>
                <a:effectLst/>
                <a:uLnTx/>
                <a:uFillTx/>
                <a:latin typeface="Calibri"/>
                <a:ea typeface="+mn-ea"/>
                <a:cs typeface="+mn-cs"/>
              </a:rPr>
              <a:t>Improve services and prevention for HIV and other STIs</a:t>
            </a:r>
          </a:p>
          <a:p>
            <a:pPr marL="176400" marR="0" lvl="0" indent="-176400" algn="l" defTabSz="457200" rtl="0" eaLnBrk="1" fontAlgn="auto" latinLnBrk="0" hangingPunct="1">
              <a:lnSpc>
                <a:spcPct val="100000"/>
              </a:lnSpc>
              <a:spcBef>
                <a:spcPts val="0"/>
              </a:spcBef>
              <a:spcAft>
                <a:spcPts val="100"/>
              </a:spcAft>
              <a:buClrTx/>
              <a:buSzTx/>
              <a:buFont typeface="Arial" panose="020B0604020202020204" pitchFamily="34" charset="0"/>
              <a:buChar char="•"/>
              <a:tabLst/>
              <a:defRPr/>
            </a:pPr>
            <a:r>
              <a:rPr kumimoji="0" lang="en-GB" sz="1100" b="0" i="0" u="none" strike="noStrike" kern="1200" cap="none" spc="0" normalizeH="0" baseline="0" noProof="0" dirty="0">
                <a:ln>
                  <a:noFill/>
                </a:ln>
                <a:solidFill>
                  <a:prstClr val="black"/>
                </a:solidFill>
                <a:effectLst/>
                <a:uLnTx/>
                <a:uFillTx/>
                <a:latin typeface="Calibri"/>
                <a:ea typeface="+mn-ea"/>
                <a:cs typeface="+mn-cs"/>
              </a:rPr>
              <a:t>Ambition is to reach 0 new HIV infections, no deaths and no stigma by 2030.</a:t>
            </a:r>
          </a:p>
          <a:p>
            <a:pPr marL="176400" marR="0" lvl="0" indent="-176400" algn="l" defTabSz="457200" rtl="0" eaLnBrk="1" fontAlgn="auto" latinLnBrk="0" hangingPunct="1">
              <a:lnSpc>
                <a:spcPct val="100000"/>
              </a:lnSpc>
              <a:spcBef>
                <a:spcPts val="0"/>
              </a:spcBef>
              <a:spcAft>
                <a:spcPts val="100"/>
              </a:spcAft>
              <a:buClrTx/>
              <a:buSzTx/>
              <a:buFont typeface="Arial" panose="020B0604020202020204" pitchFamily="34" charset="0"/>
              <a:buChar char="•"/>
              <a:tabLst/>
              <a:defRPr/>
            </a:pPr>
            <a:r>
              <a:rPr kumimoji="0" lang="en-GB" sz="1100" b="0" i="0" u="none" strike="noStrike" kern="1200" cap="none" spc="0" normalizeH="0" baseline="0" noProof="0" dirty="0">
                <a:ln>
                  <a:noFill/>
                </a:ln>
                <a:solidFill>
                  <a:prstClr val="black"/>
                </a:solidFill>
                <a:effectLst/>
                <a:uLnTx/>
                <a:uFillTx/>
                <a:latin typeface="Calibri"/>
                <a:ea typeface="+mn-ea"/>
                <a:cs typeface="+mn-cs"/>
              </a:rPr>
              <a:t>Sets out commitment to broaden partnership working to focus further on tackling health inequality and a wider range of sexually transmitted diseases.</a:t>
            </a:r>
            <a:endParaRPr kumimoji="0" lang="en-GB" sz="1400" b="0" i="0" u="none" strike="noStrike" kern="1200" cap="none" spc="0" normalizeH="0" baseline="0" noProof="0" dirty="0">
              <a:ln>
                <a:noFill/>
              </a:ln>
              <a:solidFill>
                <a:prstClr val="black"/>
              </a:solidFill>
              <a:effectLst/>
              <a:uLnTx/>
              <a:uFillTx/>
              <a:latin typeface="Calibri"/>
              <a:ea typeface="+mn-ea"/>
              <a:cs typeface="+mn-cs"/>
            </a:endParaRPr>
          </a:p>
        </p:txBody>
      </p:sp>
      <p:sp>
        <p:nvSpPr>
          <p:cNvPr id="25" name="Rectangle 24">
            <a:extLst>
              <a:ext uri="{FF2B5EF4-FFF2-40B4-BE49-F238E27FC236}">
                <a16:creationId xmlns:a16="http://schemas.microsoft.com/office/drawing/2014/main" id="{613D4DE2-EACB-430A-8E78-54AD6F6AE66E}"/>
              </a:ext>
            </a:extLst>
          </p:cNvPr>
          <p:cNvSpPr/>
          <p:nvPr/>
        </p:nvSpPr>
        <p:spPr>
          <a:xfrm>
            <a:off x="184485" y="4507153"/>
            <a:ext cx="5801626" cy="901152"/>
          </a:xfrm>
          <a:prstGeom prst="rect">
            <a:avLst/>
          </a:prstGeom>
          <a:solidFill>
            <a:schemeClr val="accent1">
              <a:lumMod val="90000"/>
            </a:schemeClr>
          </a:solidFill>
          <a:ln>
            <a:noFill/>
          </a:ln>
          <a:effectLst/>
        </p:spPr>
        <p:style>
          <a:lnRef idx="1">
            <a:schemeClr val="accent1"/>
          </a:lnRef>
          <a:fillRef idx="3">
            <a:schemeClr val="accent1"/>
          </a:fillRef>
          <a:effectRef idx="2">
            <a:schemeClr val="accent1"/>
          </a:effectRef>
          <a:fontRef idx="minor">
            <a:schemeClr val="lt1"/>
          </a:fontRef>
        </p:style>
        <p:txBody>
          <a:bodyPr lIns="91440" tIns="45720" rIns="91440" bIns="45720" rtlCol="0" anchor="t"/>
          <a:lstStyle/>
          <a:p>
            <a:pPr marL="0" marR="0" lvl="0" indent="0" algn="l" defTabSz="457200" rtl="0" eaLnBrk="1" fontAlgn="auto" latinLnBrk="0" hangingPunct="1">
              <a:lnSpc>
                <a:spcPct val="100000"/>
              </a:lnSpc>
              <a:spcBef>
                <a:spcPts val="0"/>
              </a:spcBef>
              <a:spcAft>
                <a:spcPts val="600"/>
              </a:spcAft>
              <a:buClrTx/>
              <a:buSzTx/>
              <a:buFontTx/>
              <a:buNone/>
              <a:tabLst/>
              <a:defRPr/>
            </a:pPr>
            <a:endParaRPr kumimoji="0" lang="en-GB" sz="1400" b="1" i="0" u="none" strike="noStrike" kern="1200" cap="none" spc="0" normalizeH="0" baseline="0" noProof="0" dirty="0">
              <a:ln>
                <a:noFill/>
              </a:ln>
              <a:solidFill>
                <a:prstClr val="black"/>
              </a:solidFill>
              <a:effectLst/>
              <a:uLnTx/>
              <a:uFillTx/>
              <a:latin typeface="Calibri"/>
              <a:ea typeface="+mn-ea"/>
              <a:cs typeface="Calibri"/>
            </a:endParaRPr>
          </a:p>
        </p:txBody>
      </p:sp>
      <p:sp>
        <p:nvSpPr>
          <p:cNvPr id="26" name="TextBox 25">
            <a:extLst>
              <a:ext uri="{FF2B5EF4-FFF2-40B4-BE49-F238E27FC236}">
                <a16:creationId xmlns:a16="http://schemas.microsoft.com/office/drawing/2014/main" id="{2DCEE3A6-F55A-4BB0-AB1E-54592079667C}"/>
              </a:ext>
            </a:extLst>
          </p:cNvPr>
          <p:cNvSpPr txBox="1"/>
          <p:nvPr/>
        </p:nvSpPr>
        <p:spPr>
          <a:xfrm>
            <a:off x="173053" y="4462333"/>
            <a:ext cx="317235"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dirty="0">
                <a:ln>
                  <a:noFill/>
                </a:ln>
                <a:solidFill>
                  <a:srgbClr val="490E6F"/>
                </a:solidFill>
                <a:effectLst/>
                <a:uLnTx/>
                <a:uFillTx/>
                <a:latin typeface="Calibri"/>
                <a:ea typeface="+mn-ea"/>
                <a:cs typeface="+mn-cs"/>
              </a:rPr>
              <a:t>4</a:t>
            </a:r>
            <a:endParaRPr kumimoji="0" lang="en-US" sz="1800" b="1" i="0" u="none" strike="noStrike" kern="1200" cap="none" spc="0" normalizeH="0" baseline="0" noProof="0" dirty="0">
              <a:ln>
                <a:noFill/>
              </a:ln>
              <a:solidFill>
                <a:srgbClr val="490E6F"/>
              </a:solidFill>
              <a:effectLst/>
              <a:uLnTx/>
              <a:uFillTx/>
              <a:latin typeface="Calibri"/>
              <a:ea typeface="+mn-ea"/>
              <a:cs typeface="+mn-cs"/>
            </a:endParaRPr>
          </a:p>
        </p:txBody>
      </p:sp>
      <p:sp>
        <p:nvSpPr>
          <p:cNvPr id="27" name="Rectangle 26">
            <a:extLst>
              <a:ext uri="{FF2B5EF4-FFF2-40B4-BE49-F238E27FC236}">
                <a16:creationId xmlns:a16="http://schemas.microsoft.com/office/drawing/2014/main" id="{2718EB3B-EB49-4A5A-A9AD-EEF1EE0AD26A}"/>
              </a:ext>
            </a:extLst>
          </p:cNvPr>
          <p:cNvSpPr/>
          <p:nvPr/>
        </p:nvSpPr>
        <p:spPr>
          <a:xfrm>
            <a:off x="6216091" y="4506095"/>
            <a:ext cx="5801626" cy="902291"/>
          </a:xfrm>
          <a:prstGeom prst="rect">
            <a:avLst/>
          </a:prstGeom>
          <a:solidFill>
            <a:schemeClr val="accent1">
              <a:lumMod val="90000"/>
            </a:schemeClr>
          </a:solidFill>
          <a:ln>
            <a:noFill/>
          </a:ln>
          <a:effectLst/>
        </p:spPr>
        <p:style>
          <a:lnRef idx="1">
            <a:schemeClr val="accent1"/>
          </a:lnRef>
          <a:fillRef idx="3">
            <a:schemeClr val="accent1"/>
          </a:fillRef>
          <a:effectRef idx="2">
            <a:schemeClr val="accent1"/>
          </a:effectRef>
          <a:fontRef idx="minor">
            <a:schemeClr val="lt1"/>
          </a:fontRef>
        </p:style>
        <p:txBody>
          <a:bodyPr lIns="91440" tIns="45720" rIns="91440" bIns="45720" rtlCol="0" anchor="t"/>
          <a:lstStyle/>
          <a:p>
            <a:pPr marL="0" marR="0" lvl="0" indent="0" algn="l" defTabSz="457200" rtl="0" eaLnBrk="1" fontAlgn="auto" latinLnBrk="0" hangingPunct="1">
              <a:lnSpc>
                <a:spcPct val="100000"/>
              </a:lnSpc>
              <a:spcBef>
                <a:spcPts val="0"/>
              </a:spcBef>
              <a:spcAft>
                <a:spcPts val="600"/>
              </a:spcAft>
              <a:buClrTx/>
              <a:buSzTx/>
              <a:buFontTx/>
              <a:buNone/>
              <a:tabLst/>
              <a:defRPr/>
            </a:pPr>
            <a:endParaRPr kumimoji="0" lang="en-GB" sz="1400" b="1" i="0" u="none" strike="noStrike" kern="1200" cap="none" spc="0" normalizeH="0" baseline="0" noProof="0" dirty="0">
              <a:ln>
                <a:noFill/>
              </a:ln>
              <a:solidFill>
                <a:prstClr val="black"/>
              </a:solidFill>
              <a:effectLst/>
              <a:uLnTx/>
              <a:uFillTx/>
              <a:latin typeface="Calibri"/>
              <a:ea typeface="+mn-ea"/>
              <a:cs typeface="Calibri"/>
            </a:endParaRPr>
          </a:p>
        </p:txBody>
      </p:sp>
      <p:sp>
        <p:nvSpPr>
          <p:cNvPr id="28" name="TextBox 27">
            <a:extLst>
              <a:ext uri="{FF2B5EF4-FFF2-40B4-BE49-F238E27FC236}">
                <a16:creationId xmlns:a16="http://schemas.microsoft.com/office/drawing/2014/main" id="{44FF590D-A338-4A06-A838-4918FF152A3C}"/>
              </a:ext>
            </a:extLst>
          </p:cNvPr>
          <p:cNvSpPr txBox="1"/>
          <p:nvPr/>
        </p:nvSpPr>
        <p:spPr>
          <a:xfrm>
            <a:off x="6190534" y="4461274"/>
            <a:ext cx="317235"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dirty="0">
                <a:ln>
                  <a:noFill/>
                </a:ln>
                <a:solidFill>
                  <a:srgbClr val="490E6F"/>
                </a:solidFill>
                <a:effectLst/>
                <a:uLnTx/>
                <a:uFillTx/>
                <a:latin typeface="Calibri"/>
                <a:ea typeface="+mn-ea"/>
                <a:cs typeface="+mn-cs"/>
              </a:rPr>
              <a:t>9</a:t>
            </a:r>
            <a:endParaRPr kumimoji="0" lang="en-US" sz="1800" b="1" i="0" u="none" strike="noStrike" kern="1200" cap="none" spc="0" normalizeH="0" baseline="0" noProof="0" dirty="0">
              <a:ln>
                <a:noFill/>
              </a:ln>
              <a:solidFill>
                <a:srgbClr val="490E6F"/>
              </a:solidFill>
              <a:effectLst/>
              <a:uLnTx/>
              <a:uFillTx/>
              <a:latin typeface="Calibri"/>
              <a:ea typeface="+mn-ea"/>
              <a:cs typeface="+mn-cs"/>
            </a:endParaRPr>
          </a:p>
        </p:txBody>
      </p:sp>
      <p:sp>
        <p:nvSpPr>
          <p:cNvPr id="29" name="TextBox 28">
            <a:extLst>
              <a:ext uri="{FF2B5EF4-FFF2-40B4-BE49-F238E27FC236}">
                <a16:creationId xmlns:a16="http://schemas.microsoft.com/office/drawing/2014/main" id="{12DCF693-8B75-44D9-B468-0F2F987BDFEB}"/>
              </a:ext>
            </a:extLst>
          </p:cNvPr>
          <p:cNvSpPr txBox="1"/>
          <p:nvPr/>
        </p:nvSpPr>
        <p:spPr>
          <a:xfrm>
            <a:off x="544462" y="4515794"/>
            <a:ext cx="5395080" cy="866904"/>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300"/>
              </a:spcAft>
              <a:buClrTx/>
              <a:buSzTx/>
              <a:buFontTx/>
              <a:buNone/>
              <a:tabLst/>
              <a:defRPr/>
            </a:pPr>
            <a:r>
              <a:rPr kumimoji="0" lang="en-GB" sz="1400" b="1" i="0" u="none" strike="noStrike" kern="1200" cap="none" spc="0" normalizeH="0" baseline="0" noProof="0" dirty="0">
                <a:ln>
                  <a:noFill/>
                </a:ln>
                <a:solidFill>
                  <a:prstClr val="black"/>
                </a:solidFill>
                <a:effectLst/>
                <a:uLnTx/>
                <a:uFillTx/>
                <a:latin typeface="Calibri"/>
                <a:ea typeface="+mn-ea"/>
                <a:cs typeface="+mn-cs"/>
              </a:rPr>
              <a:t>Improve air quality</a:t>
            </a:r>
          </a:p>
          <a:p>
            <a:pPr marL="176400" marR="0" lvl="0" indent="-176400" algn="l" defTabSz="457200" rtl="0" eaLnBrk="1" fontAlgn="auto" latinLnBrk="0" hangingPunct="1">
              <a:lnSpc>
                <a:spcPct val="100000"/>
              </a:lnSpc>
              <a:spcBef>
                <a:spcPts val="0"/>
              </a:spcBef>
              <a:spcAft>
                <a:spcPts val="100"/>
              </a:spcAft>
              <a:buClrTx/>
              <a:buSzTx/>
              <a:buFont typeface="Arial" panose="020B0604020202020204" pitchFamily="34" charset="0"/>
              <a:buChar char="•"/>
              <a:tabLst/>
              <a:defRPr/>
            </a:pPr>
            <a:r>
              <a:rPr kumimoji="0" lang="en-GB" sz="1100" b="0" i="0" u="none" strike="noStrike" kern="1200" cap="none" spc="0" normalizeH="0" baseline="0" noProof="0" dirty="0">
                <a:ln>
                  <a:noFill/>
                </a:ln>
                <a:solidFill>
                  <a:prstClr val="black"/>
                </a:solidFill>
                <a:effectLst/>
                <a:uLnTx/>
                <a:uFillTx/>
                <a:latin typeface="Calibri"/>
                <a:ea typeface="+mn-ea"/>
                <a:cs typeface="+mn-cs"/>
              </a:rPr>
              <a:t>Ambition is that every Londoner breathes safe air.</a:t>
            </a:r>
          </a:p>
          <a:p>
            <a:pPr marL="176400" marR="0" lvl="0" indent="-176400" algn="l" defTabSz="457200" rtl="0" eaLnBrk="1" fontAlgn="auto" latinLnBrk="0" hangingPunct="1">
              <a:lnSpc>
                <a:spcPct val="100000"/>
              </a:lnSpc>
              <a:spcBef>
                <a:spcPts val="0"/>
              </a:spcBef>
              <a:spcAft>
                <a:spcPts val="100"/>
              </a:spcAft>
              <a:buClrTx/>
              <a:buSzTx/>
              <a:buFont typeface="Arial" panose="020B0604020202020204" pitchFamily="34" charset="0"/>
              <a:buChar char="•"/>
              <a:tabLst/>
              <a:defRPr/>
            </a:pPr>
            <a:r>
              <a:rPr kumimoji="0" lang="en-GB" sz="1100" b="0" i="0" u="none" strike="noStrike" kern="1200" cap="none" spc="0" normalizeH="0" baseline="0" noProof="0" dirty="0">
                <a:ln>
                  <a:noFill/>
                </a:ln>
                <a:solidFill>
                  <a:prstClr val="black"/>
                </a:solidFill>
                <a:effectLst/>
                <a:uLnTx/>
                <a:uFillTx/>
                <a:latin typeface="Calibri"/>
                <a:ea typeface="+mn-ea"/>
                <a:cs typeface="+mn-cs"/>
              </a:rPr>
              <a:t>Commits to partnership working to reach legal concentration limits of nitrogen dioxide and working towards WHO limits for particulate matter concentrations by 2030.</a:t>
            </a:r>
            <a:endParaRPr kumimoji="0" lang="en-GB" sz="1400" b="0" i="0" u="none" strike="noStrike" kern="1200" cap="none" spc="0" normalizeH="0" baseline="0" noProof="0" dirty="0">
              <a:ln>
                <a:noFill/>
              </a:ln>
              <a:solidFill>
                <a:prstClr val="black"/>
              </a:solidFill>
              <a:effectLst/>
              <a:uLnTx/>
              <a:uFillTx/>
              <a:latin typeface="Calibri"/>
              <a:ea typeface="+mn-ea"/>
              <a:cs typeface="+mn-cs"/>
            </a:endParaRPr>
          </a:p>
        </p:txBody>
      </p:sp>
      <p:sp>
        <p:nvSpPr>
          <p:cNvPr id="30" name="TextBox 29">
            <a:extLst>
              <a:ext uri="{FF2B5EF4-FFF2-40B4-BE49-F238E27FC236}">
                <a16:creationId xmlns:a16="http://schemas.microsoft.com/office/drawing/2014/main" id="{E01F6317-F465-426D-A76F-8D3AE44A6B33}"/>
              </a:ext>
            </a:extLst>
          </p:cNvPr>
          <p:cNvSpPr txBox="1"/>
          <p:nvPr/>
        </p:nvSpPr>
        <p:spPr>
          <a:xfrm>
            <a:off x="6554600" y="4503067"/>
            <a:ext cx="5451352" cy="866904"/>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300"/>
              </a:spcAft>
              <a:buClrTx/>
              <a:buSzTx/>
              <a:buFontTx/>
              <a:buNone/>
              <a:tabLst/>
              <a:defRPr/>
            </a:pPr>
            <a:r>
              <a:rPr kumimoji="0" lang="en-GB" sz="1400" b="1" i="0" u="none" strike="noStrike" kern="1200" cap="none" spc="0" normalizeH="0" baseline="0" noProof="0" dirty="0">
                <a:ln>
                  <a:noFill/>
                </a:ln>
                <a:solidFill>
                  <a:prstClr val="black"/>
                </a:solidFill>
                <a:effectLst/>
                <a:uLnTx/>
                <a:uFillTx/>
                <a:latin typeface="Calibri"/>
                <a:ea typeface="+mn-ea"/>
                <a:cs typeface="+mn-cs"/>
              </a:rPr>
              <a:t>Support Londoners with dementia to live well</a:t>
            </a:r>
          </a:p>
          <a:p>
            <a:pPr marL="176400" marR="0" lvl="0" indent="-176400" algn="l" defTabSz="457200" rtl="0" eaLnBrk="1" fontAlgn="auto" latinLnBrk="0" hangingPunct="1">
              <a:lnSpc>
                <a:spcPct val="100000"/>
              </a:lnSpc>
              <a:spcBef>
                <a:spcPts val="0"/>
              </a:spcBef>
              <a:spcAft>
                <a:spcPts val="100"/>
              </a:spcAft>
              <a:buClrTx/>
              <a:buSzTx/>
              <a:buFont typeface="Arial" panose="020B0604020202020204" pitchFamily="34" charset="0"/>
              <a:buChar char="•"/>
              <a:tabLst/>
              <a:defRPr/>
            </a:pPr>
            <a:r>
              <a:rPr kumimoji="0" lang="en-GB" sz="1100" b="0" i="0" u="none" strike="noStrike" kern="1200" cap="none" spc="0" normalizeH="0" baseline="0" noProof="0" dirty="0">
                <a:ln>
                  <a:noFill/>
                </a:ln>
                <a:solidFill>
                  <a:prstClr val="black"/>
                </a:solidFill>
                <a:effectLst/>
                <a:uLnTx/>
                <a:uFillTx/>
                <a:latin typeface="Calibri"/>
                <a:ea typeface="+mn-ea"/>
                <a:cs typeface="+mn-cs"/>
              </a:rPr>
              <a:t>Sets out an ambition for London to become the first dementia-friendly capital by 2022. </a:t>
            </a:r>
          </a:p>
          <a:p>
            <a:pPr marL="176400" marR="0" lvl="0" indent="-176400" algn="l" defTabSz="457200" rtl="0" eaLnBrk="1" fontAlgn="auto" latinLnBrk="0" hangingPunct="1">
              <a:lnSpc>
                <a:spcPct val="100000"/>
              </a:lnSpc>
              <a:spcBef>
                <a:spcPts val="0"/>
              </a:spcBef>
              <a:spcAft>
                <a:spcPts val="100"/>
              </a:spcAft>
              <a:buClrTx/>
              <a:buSzTx/>
              <a:buFont typeface="Arial" panose="020B0604020202020204" pitchFamily="34" charset="0"/>
              <a:buChar char="•"/>
              <a:tabLst/>
              <a:defRPr/>
            </a:pPr>
            <a:r>
              <a:rPr kumimoji="0" lang="en-GB" sz="1100" b="0" i="0" u="none" strike="noStrike" kern="1200" cap="none" spc="0" normalizeH="0" baseline="0" noProof="0" dirty="0">
                <a:ln>
                  <a:noFill/>
                </a:ln>
                <a:solidFill>
                  <a:prstClr val="black"/>
                </a:solidFill>
                <a:effectLst/>
                <a:uLnTx/>
                <a:uFillTx/>
                <a:latin typeface="Calibri"/>
                <a:ea typeface="+mn-ea"/>
                <a:cs typeface="+mn-cs"/>
              </a:rPr>
              <a:t>Commits to ensuring that Londoners receive a timely diagnosis, ongoing support and are able to live well in their community.</a:t>
            </a:r>
          </a:p>
        </p:txBody>
      </p:sp>
      <p:grpSp>
        <p:nvGrpSpPr>
          <p:cNvPr id="35" name="Group 34">
            <a:extLst>
              <a:ext uri="{FF2B5EF4-FFF2-40B4-BE49-F238E27FC236}">
                <a16:creationId xmlns:a16="http://schemas.microsoft.com/office/drawing/2014/main" id="{E9F64EF2-C2A8-4B76-9D40-127A3429E745}"/>
              </a:ext>
            </a:extLst>
          </p:cNvPr>
          <p:cNvGrpSpPr/>
          <p:nvPr/>
        </p:nvGrpSpPr>
        <p:grpSpPr>
          <a:xfrm>
            <a:off x="173667" y="5514374"/>
            <a:ext cx="5813058" cy="928433"/>
            <a:chOff x="182913" y="5685763"/>
            <a:chExt cx="5813058" cy="928433"/>
          </a:xfrm>
          <a:solidFill>
            <a:schemeClr val="accent1">
              <a:lumMod val="90000"/>
            </a:schemeClr>
          </a:solidFill>
        </p:grpSpPr>
        <p:sp>
          <p:nvSpPr>
            <p:cNvPr id="39" name="Rectangle 38">
              <a:extLst>
                <a:ext uri="{FF2B5EF4-FFF2-40B4-BE49-F238E27FC236}">
                  <a16:creationId xmlns:a16="http://schemas.microsoft.com/office/drawing/2014/main" id="{48E4E0BB-940C-41CE-9C5B-21A22B023616}"/>
                </a:ext>
              </a:extLst>
            </p:cNvPr>
            <p:cNvSpPr/>
            <p:nvPr/>
          </p:nvSpPr>
          <p:spPr>
            <a:xfrm>
              <a:off x="195294" y="5713044"/>
              <a:ext cx="5800677" cy="901152"/>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lIns="91440" tIns="45720" rIns="91440" bIns="45720" rtlCol="0" anchor="t"/>
            <a:lstStyle/>
            <a:p>
              <a:pPr marL="0" marR="0" lvl="0" indent="0" algn="l" defTabSz="457200" rtl="0" eaLnBrk="1" fontAlgn="auto" latinLnBrk="0" hangingPunct="1">
                <a:lnSpc>
                  <a:spcPct val="100000"/>
                </a:lnSpc>
                <a:spcBef>
                  <a:spcPts val="0"/>
                </a:spcBef>
                <a:spcAft>
                  <a:spcPts val="600"/>
                </a:spcAft>
                <a:buClrTx/>
                <a:buSzTx/>
                <a:buFontTx/>
                <a:buNone/>
                <a:tabLst/>
                <a:defRPr/>
              </a:pPr>
              <a:endParaRPr kumimoji="0" lang="en-GB" sz="1400" b="1" i="0" u="none" strike="noStrike" kern="1200" cap="none" spc="0" normalizeH="0" baseline="0" noProof="0" dirty="0">
                <a:ln>
                  <a:noFill/>
                </a:ln>
                <a:solidFill>
                  <a:prstClr val="black"/>
                </a:solidFill>
                <a:effectLst/>
                <a:uLnTx/>
                <a:uFillTx/>
                <a:latin typeface="Calibri"/>
                <a:ea typeface="+mn-ea"/>
                <a:cs typeface="Calibri"/>
              </a:endParaRPr>
            </a:p>
          </p:txBody>
        </p:sp>
        <p:sp>
          <p:nvSpPr>
            <p:cNvPr id="40" name="TextBox 39">
              <a:extLst>
                <a:ext uri="{FF2B5EF4-FFF2-40B4-BE49-F238E27FC236}">
                  <a16:creationId xmlns:a16="http://schemas.microsoft.com/office/drawing/2014/main" id="{18C672B2-B495-4D27-B939-714E0928791E}"/>
                </a:ext>
              </a:extLst>
            </p:cNvPr>
            <p:cNvSpPr txBox="1"/>
            <p:nvPr/>
          </p:nvSpPr>
          <p:spPr>
            <a:xfrm>
              <a:off x="182913" y="5685763"/>
              <a:ext cx="317235"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dirty="0">
                  <a:ln>
                    <a:noFill/>
                  </a:ln>
                  <a:solidFill>
                    <a:srgbClr val="490E6F"/>
                  </a:solidFill>
                  <a:effectLst/>
                  <a:uLnTx/>
                  <a:uFillTx/>
                  <a:latin typeface="Calibri"/>
                  <a:ea typeface="+mn-ea"/>
                  <a:cs typeface="+mn-cs"/>
                </a:rPr>
                <a:t>5</a:t>
              </a:r>
              <a:endParaRPr kumimoji="0" lang="en-US" sz="1800" b="1" i="0" u="none" strike="noStrike" kern="1200" cap="none" spc="0" normalizeH="0" baseline="0" noProof="0" dirty="0">
                <a:ln>
                  <a:noFill/>
                </a:ln>
                <a:solidFill>
                  <a:srgbClr val="490E6F"/>
                </a:solidFill>
                <a:effectLst/>
                <a:uLnTx/>
                <a:uFillTx/>
                <a:latin typeface="Calibri"/>
                <a:ea typeface="+mn-ea"/>
                <a:cs typeface="+mn-cs"/>
              </a:endParaRPr>
            </a:p>
          </p:txBody>
        </p:sp>
      </p:grpSp>
      <p:grpSp>
        <p:nvGrpSpPr>
          <p:cNvPr id="36" name="Group 35">
            <a:extLst>
              <a:ext uri="{FF2B5EF4-FFF2-40B4-BE49-F238E27FC236}">
                <a16:creationId xmlns:a16="http://schemas.microsoft.com/office/drawing/2014/main" id="{55338443-1DEE-4DF9-AB00-EF9976588DAF}"/>
              </a:ext>
            </a:extLst>
          </p:cNvPr>
          <p:cNvGrpSpPr/>
          <p:nvPr/>
        </p:nvGrpSpPr>
        <p:grpSpPr>
          <a:xfrm>
            <a:off x="6184869" y="5514374"/>
            <a:ext cx="5833462" cy="929573"/>
            <a:chOff x="6194115" y="5685763"/>
            <a:chExt cx="5833462" cy="929573"/>
          </a:xfrm>
          <a:solidFill>
            <a:schemeClr val="accent1">
              <a:lumMod val="90000"/>
            </a:schemeClr>
          </a:solidFill>
        </p:grpSpPr>
        <p:sp>
          <p:nvSpPr>
            <p:cNvPr id="37" name="Rectangle 36">
              <a:extLst>
                <a:ext uri="{FF2B5EF4-FFF2-40B4-BE49-F238E27FC236}">
                  <a16:creationId xmlns:a16="http://schemas.microsoft.com/office/drawing/2014/main" id="{E39B5FF4-6A62-47C9-928E-6DADC5397EA7}"/>
                </a:ext>
              </a:extLst>
            </p:cNvPr>
            <p:cNvSpPr/>
            <p:nvPr/>
          </p:nvSpPr>
          <p:spPr>
            <a:xfrm>
              <a:off x="6226900" y="5713045"/>
              <a:ext cx="5800677" cy="902291"/>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lIns="91440" tIns="45720" rIns="91440" bIns="45720" rtlCol="0" anchor="t"/>
            <a:lstStyle/>
            <a:p>
              <a:pPr marL="0" marR="0" lvl="0" indent="0" algn="l" defTabSz="457200" rtl="0" eaLnBrk="1" fontAlgn="auto" latinLnBrk="0" hangingPunct="1">
                <a:lnSpc>
                  <a:spcPct val="100000"/>
                </a:lnSpc>
                <a:spcBef>
                  <a:spcPts val="0"/>
                </a:spcBef>
                <a:spcAft>
                  <a:spcPts val="600"/>
                </a:spcAft>
                <a:buClrTx/>
                <a:buSzTx/>
                <a:buFontTx/>
                <a:buNone/>
                <a:tabLst/>
                <a:defRPr/>
              </a:pPr>
              <a:endParaRPr kumimoji="0" lang="en-GB" sz="1400" b="1" i="0" u="none" strike="noStrike" kern="1200" cap="none" spc="0" normalizeH="0" baseline="0" noProof="0" dirty="0">
                <a:ln>
                  <a:noFill/>
                </a:ln>
                <a:solidFill>
                  <a:prstClr val="black"/>
                </a:solidFill>
                <a:effectLst/>
                <a:uLnTx/>
                <a:uFillTx/>
                <a:latin typeface="Calibri"/>
                <a:ea typeface="+mn-ea"/>
                <a:cs typeface="Calibri"/>
              </a:endParaRPr>
            </a:p>
          </p:txBody>
        </p:sp>
        <p:sp>
          <p:nvSpPr>
            <p:cNvPr id="38" name="TextBox 37">
              <a:extLst>
                <a:ext uri="{FF2B5EF4-FFF2-40B4-BE49-F238E27FC236}">
                  <a16:creationId xmlns:a16="http://schemas.microsoft.com/office/drawing/2014/main" id="{10FAB683-4224-4976-BD77-0D4DCA640405}"/>
                </a:ext>
              </a:extLst>
            </p:cNvPr>
            <p:cNvSpPr txBox="1"/>
            <p:nvPr/>
          </p:nvSpPr>
          <p:spPr>
            <a:xfrm>
              <a:off x="6194115" y="5685763"/>
              <a:ext cx="420182"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dirty="0">
                  <a:ln>
                    <a:noFill/>
                  </a:ln>
                  <a:solidFill>
                    <a:srgbClr val="490E6F"/>
                  </a:solidFill>
                  <a:effectLst/>
                  <a:uLnTx/>
                  <a:uFillTx/>
                  <a:latin typeface="Calibri"/>
                  <a:ea typeface="+mn-ea"/>
                  <a:cs typeface="+mn-cs"/>
                </a:rPr>
                <a:t>10</a:t>
              </a:r>
              <a:endParaRPr kumimoji="0" lang="en-US" sz="1800" b="1" i="0" u="none" strike="noStrike" kern="1200" cap="none" spc="0" normalizeH="0" baseline="0" noProof="0" dirty="0">
                <a:ln>
                  <a:noFill/>
                </a:ln>
                <a:solidFill>
                  <a:srgbClr val="490E6F"/>
                </a:solidFill>
                <a:effectLst/>
                <a:uLnTx/>
                <a:uFillTx/>
                <a:latin typeface="Calibri"/>
                <a:ea typeface="+mn-ea"/>
                <a:cs typeface="+mn-cs"/>
              </a:endParaRPr>
            </a:p>
          </p:txBody>
        </p:sp>
      </p:grpSp>
      <p:sp>
        <p:nvSpPr>
          <p:cNvPr id="33" name="TextBox 32">
            <a:extLst>
              <a:ext uri="{FF2B5EF4-FFF2-40B4-BE49-F238E27FC236}">
                <a16:creationId xmlns:a16="http://schemas.microsoft.com/office/drawing/2014/main" id="{37A547D2-6603-4AFB-A052-50559F0163B2}"/>
              </a:ext>
            </a:extLst>
          </p:cNvPr>
          <p:cNvSpPr txBox="1"/>
          <p:nvPr/>
        </p:nvSpPr>
        <p:spPr>
          <a:xfrm>
            <a:off x="546150" y="5524614"/>
            <a:ext cx="5395080" cy="866904"/>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300"/>
              </a:spcAft>
              <a:buClrTx/>
              <a:buSzTx/>
              <a:buFontTx/>
              <a:buNone/>
              <a:tabLst/>
              <a:defRPr/>
            </a:pPr>
            <a:r>
              <a:rPr kumimoji="0" lang="en-GB" sz="1400" b="1" i="0" u="none" strike="noStrike" kern="1200" cap="none" spc="0" normalizeH="0" baseline="0" noProof="0" dirty="0">
                <a:ln>
                  <a:noFill/>
                </a:ln>
                <a:solidFill>
                  <a:prstClr val="black"/>
                </a:solidFill>
                <a:effectLst/>
                <a:uLnTx/>
                <a:uFillTx/>
                <a:latin typeface="Calibri"/>
                <a:ea typeface="+mn-ea"/>
                <a:cs typeface="+mn-cs"/>
              </a:rPr>
              <a:t>Improve tobacco control and reduce smoking</a:t>
            </a:r>
          </a:p>
          <a:p>
            <a:pPr marL="176400" marR="0" lvl="0" indent="-176400" algn="l" defTabSz="457200" rtl="0" eaLnBrk="1" fontAlgn="auto" latinLnBrk="0" hangingPunct="1">
              <a:lnSpc>
                <a:spcPct val="100000"/>
              </a:lnSpc>
              <a:spcBef>
                <a:spcPts val="0"/>
              </a:spcBef>
              <a:spcAft>
                <a:spcPts val="100"/>
              </a:spcAft>
              <a:buClrTx/>
              <a:buSzTx/>
              <a:buFont typeface="Arial" panose="020B0604020202020204" pitchFamily="34" charset="0"/>
              <a:buChar char="•"/>
              <a:tabLst/>
              <a:defRPr/>
            </a:pPr>
            <a:r>
              <a:rPr kumimoji="0" lang="en-GB" sz="1100" b="0" i="0" u="none" strike="noStrike" kern="1200" cap="none" spc="0" normalizeH="0" baseline="0" noProof="0" dirty="0">
                <a:ln>
                  <a:noFill/>
                </a:ln>
                <a:solidFill>
                  <a:prstClr val="black"/>
                </a:solidFill>
                <a:effectLst/>
                <a:uLnTx/>
                <a:uFillTx/>
                <a:latin typeface="Calibri"/>
                <a:ea typeface="+mn-ea"/>
                <a:cs typeface="+mn-cs"/>
              </a:rPr>
              <a:t>Ambition is for London to be a smoke-free city. </a:t>
            </a:r>
          </a:p>
          <a:p>
            <a:pPr marL="176400" marR="0" lvl="0" indent="-176400" algn="l" defTabSz="457200" rtl="0" eaLnBrk="1" fontAlgn="auto" latinLnBrk="0" hangingPunct="1">
              <a:lnSpc>
                <a:spcPct val="100000"/>
              </a:lnSpc>
              <a:spcBef>
                <a:spcPts val="0"/>
              </a:spcBef>
              <a:spcAft>
                <a:spcPts val="100"/>
              </a:spcAft>
              <a:buClrTx/>
              <a:buSzTx/>
              <a:buFont typeface="Arial" panose="020B0604020202020204" pitchFamily="34" charset="0"/>
              <a:buChar char="•"/>
              <a:tabLst/>
              <a:defRPr/>
            </a:pPr>
            <a:r>
              <a:rPr kumimoji="0" lang="en-GB" sz="1100" b="0" i="0" u="none" strike="noStrike" kern="1200" cap="none" spc="0" normalizeH="0" baseline="0" noProof="0" dirty="0">
                <a:ln>
                  <a:noFill/>
                </a:ln>
                <a:solidFill>
                  <a:prstClr val="black"/>
                </a:solidFill>
                <a:effectLst/>
                <a:uLnTx/>
                <a:uFillTx/>
                <a:latin typeface="Calibri"/>
                <a:ea typeface="+mn-ea"/>
                <a:cs typeface="+mn-cs"/>
              </a:rPr>
              <a:t>Sets out a commitment to working towards a reduction in smoking prevalence in London, especially among groups with the greatest health inequalities.</a:t>
            </a:r>
          </a:p>
        </p:txBody>
      </p:sp>
      <p:sp>
        <p:nvSpPr>
          <p:cNvPr id="34" name="TextBox 33">
            <a:extLst>
              <a:ext uri="{FF2B5EF4-FFF2-40B4-BE49-F238E27FC236}">
                <a16:creationId xmlns:a16="http://schemas.microsoft.com/office/drawing/2014/main" id="{52448991-A758-4C1A-8345-0708CA0387C3}"/>
              </a:ext>
            </a:extLst>
          </p:cNvPr>
          <p:cNvSpPr txBox="1"/>
          <p:nvPr/>
        </p:nvSpPr>
        <p:spPr>
          <a:xfrm>
            <a:off x="6611486" y="5524614"/>
            <a:ext cx="5395080" cy="866904"/>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300"/>
              </a:spcAft>
              <a:buClrTx/>
              <a:buSzTx/>
              <a:buFontTx/>
              <a:buNone/>
              <a:tabLst/>
              <a:defRPr/>
            </a:pPr>
            <a:r>
              <a:rPr kumimoji="0" lang="en-GB" sz="1400" b="1" i="0" u="none" strike="noStrike" kern="1200" cap="none" spc="0" normalizeH="0" baseline="0" noProof="0" dirty="0">
                <a:ln>
                  <a:noFill/>
                </a:ln>
                <a:solidFill>
                  <a:prstClr val="black"/>
                </a:solidFill>
                <a:effectLst/>
                <a:uLnTx/>
                <a:uFillTx/>
                <a:latin typeface="Calibri"/>
                <a:ea typeface="+mn-ea"/>
                <a:cs typeface="+mn-cs"/>
              </a:rPr>
              <a:t>Improve care and support at the end of life</a:t>
            </a:r>
          </a:p>
          <a:p>
            <a:pPr marL="176400" marR="0" lvl="0" indent="-176400" algn="l" defTabSz="457200" rtl="0" eaLnBrk="1" fontAlgn="auto" latinLnBrk="0" hangingPunct="1">
              <a:lnSpc>
                <a:spcPct val="100000"/>
              </a:lnSpc>
              <a:spcBef>
                <a:spcPts val="0"/>
              </a:spcBef>
              <a:spcAft>
                <a:spcPts val="100"/>
              </a:spcAft>
              <a:buClrTx/>
              <a:buSzTx/>
              <a:buFont typeface="Arial" panose="020B0604020202020204" pitchFamily="34" charset="0"/>
              <a:buChar char="•"/>
              <a:tabLst/>
              <a:defRPr/>
            </a:pPr>
            <a:r>
              <a:rPr kumimoji="0" lang="en-GB" sz="1100" b="0" i="0" u="none" strike="noStrike" kern="1200" cap="none" spc="0" normalizeH="0" baseline="0" noProof="0" dirty="0">
                <a:ln>
                  <a:noFill/>
                </a:ln>
                <a:solidFill>
                  <a:prstClr val="black"/>
                </a:solidFill>
                <a:effectLst/>
                <a:uLnTx/>
                <a:uFillTx/>
                <a:latin typeface="Calibri"/>
                <a:ea typeface="+mn-ea"/>
                <a:cs typeface="+mn-cs"/>
              </a:rPr>
              <a:t>Ambition is for every Londoner to be able to die at home or in a place of their choice, comfortably, surrounded by people who care for them.</a:t>
            </a:r>
          </a:p>
          <a:p>
            <a:pPr marL="176400" marR="0" lvl="0" indent="-176400" algn="l" defTabSz="457200" rtl="0" eaLnBrk="1" fontAlgn="auto" latinLnBrk="0" hangingPunct="1">
              <a:lnSpc>
                <a:spcPct val="100000"/>
              </a:lnSpc>
              <a:spcBef>
                <a:spcPts val="0"/>
              </a:spcBef>
              <a:spcAft>
                <a:spcPts val="100"/>
              </a:spcAft>
              <a:buClrTx/>
              <a:buSzTx/>
              <a:buFont typeface="Arial" panose="020B0604020202020204" pitchFamily="34" charset="0"/>
              <a:buChar char="•"/>
              <a:tabLst/>
              <a:defRPr/>
            </a:pPr>
            <a:r>
              <a:rPr kumimoji="0" lang="en-GB" sz="1100" b="0" i="0" u="none" strike="noStrike" kern="1200" cap="none" spc="0" normalizeH="0" baseline="0" noProof="0" dirty="0">
                <a:ln>
                  <a:noFill/>
                </a:ln>
                <a:solidFill>
                  <a:prstClr val="black"/>
                </a:solidFill>
                <a:effectLst/>
                <a:uLnTx/>
                <a:uFillTx/>
                <a:latin typeface="Calibri"/>
                <a:ea typeface="+mn-ea"/>
                <a:cs typeface="+mn-cs"/>
              </a:rPr>
              <a:t>Commits to ensuring personalised care planning for Londoners in their last year of life.</a:t>
            </a:r>
            <a:endParaRPr kumimoji="0" lang="en-GB" sz="1400" b="0" i="0" u="none" strike="noStrike" kern="1200" cap="none" spc="0" normalizeH="0" baseline="0" noProof="0" dirty="0">
              <a:ln>
                <a:noFill/>
              </a:ln>
              <a:solidFill>
                <a:prstClr val="black"/>
              </a:solidFill>
              <a:effectLst/>
              <a:uLnTx/>
              <a:uFillTx/>
              <a:latin typeface="Calibri"/>
              <a:ea typeface="+mn-ea"/>
              <a:cs typeface="+mn-cs"/>
            </a:endParaRPr>
          </a:p>
        </p:txBody>
      </p:sp>
      <p:sp>
        <p:nvSpPr>
          <p:cNvPr id="42" name="Rectangle 41">
            <a:extLst>
              <a:ext uri="{FF2B5EF4-FFF2-40B4-BE49-F238E27FC236}">
                <a16:creationId xmlns:a16="http://schemas.microsoft.com/office/drawing/2014/main" id="{6C66F75A-E539-477C-A9EF-41FB6EE16CA8}"/>
              </a:ext>
            </a:extLst>
          </p:cNvPr>
          <p:cNvSpPr/>
          <p:nvPr/>
        </p:nvSpPr>
        <p:spPr>
          <a:xfrm>
            <a:off x="184485" y="2431587"/>
            <a:ext cx="5801626" cy="902293"/>
          </a:xfrm>
          <a:prstGeom prst="rect">
            <a:avLst/>
          </a:prstGeom>
          <a:solidFill>
            <a:schemeClr val="accent1">
              <a:lumMod val="90000"/>
            </a:schemeClr>
          </a:solidFill>
          <a:ln>
            <a:noFill/>
          </a:ln>
          <a:effectLst/>
        </p:spPr>
        <p:style>
          <a:lnRef idx="1">
            <a:schemeClr val="accent1"/>
          </a:lnRef>
          <a:fillRef idx="3">
            <a:schemeClr val="accent1"/>
          </a:fillRef>
          <a:effectRef idx="2">
            <a:schemeClr val="accent1"/>
          </a:effectRef>
          <a:fontRef idx="minor">
            <a:schemeClr val="lt1"/>
          </a:fontRef>
        </p:style>
        <p:txBody>
          <a:bodyPr lIns="91440" tIns="45720" rIns="91440" bIns="45720" rtlCol="0" anchor="t"/>
          <a:lstStyle/>
          <a:p>
            <a:pPr marL="0" marR="0" lvl="0" indent="0" algn="l" defTabSz="457200" rtl="0" eaLnBrk="1" fontAlgn="auto" latinLnBrk="0" hangingPunct="1">
              <a:lnSpc>
                <a:spcPct val="100000"/>
              </a:lnSpc>
              <a:spcBef>
                <a:spcPts val="0"/>
              </a:spcBef>
              <a:spcAft>
                <a:spcPts val="600"/>
              </a:spcAft>
              <a:buClrTx/>
              <a:buSzTx/>
              <a:buFontTx/>
              <a:buNone/>
              <a:tabLst/>
              <a:defRPr/>
            </a:pPr>
            <a:endParaRPr kumimoji="0" lang="en-GB" sz="1400" b="1" i="0" u="none" strike="noStrike" kern="1200" cap="none" spc="0" normalizeH="0" baseline="0" noProof="0" dirty="0">
              <a:ln>
                <a:noFill/>
              </a:ln>
              <a:solidFill>
                <a:prstClr val="black"/>
              </a:solidFill>
              <a:effectLst/>
              <a:uLnTx/>
              <a:uFillTx/>
              <a:latin typeface="Calibri"/>
              <a:ea typeface="+mn-ea"/>
              <a:cs typeface="Calibri"/>
            </a:endParaRPr>
          </a:p>
        </p:txBody>
      </p:sp>
      <p:sp>
        <p:nvSpPr>
          <p:cNvPr id="43" name="TextBox 42">
            <a:extLst>
              <a:ext uri="{FF2B5EF4-FFF2-40B4-BE49-F238E27FC236}">
                <a16:creationId xmlns:a16="http://schemas.microsoft.com/office/drawing/2014/main" id="{5D8F8CDD-E46D-4E02-AB31-503A05770BFA}"/>
              </a:ext>
            </a:extLst>
          </p:cNvPr>
          <p:cNvSpPr txBox="1"/>
          <p:nvPr/>
        </p:nvSpPr>
        <p:spPr>
          <a:xfrm>
            <a:off x="173054" y="2358133"/>
            <a:ext cx="317235"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dirty="0">
                <a:ln>
                  <a:noFill/>
                </a:ln>
                <a:solidFill>
                  <a:srgbClr val="490E6F"/>
                </a:solidFill>
                <a:effectLst/>
                <a:uLnTx/>
                <a:uFillTx/>
                <a:latin typeface="Calibri"/>
                <a:ea typeface="+mn-ea"/>
                <a:cs typeface="+mn-cs"/>
              </a:rPr>
              <a:t>2</a:t>
            </a:r>
            <a:endParaRPr kumimoji="0" lang="en-US" sz="1800" b="1" i="0" u="none" strike="noStrike" kern="1200" cap="none" spc="0" normalizeH="0" baseline="0" noProof="0" dirty="0">
              <a:ln>
                <a:noFill/>
              </a:ln>
              <a:solidFill>
                <a:srgbClr val="490E6F"/>
              </a:solidFill>
              <a:effectLst/>
              <a:uLnTx/>
              <a:uFillTx/>
              <a:latin typeface="Calibri"/>
              <a:ea typeface="+mn-ea"/>
              <a:cs typeface="+mn-cs"/>
            </a:endParaRPr>
          </a:p>
        </p:txBody>
      </p:sp>
      <p:sp>
        <p:nvSpPr>
          <p:cNvPr id="44" name="Rectangle 43">
            <a:extLst>
              <a:ext uri="{FF2B5EF4-FFF2-40B4-BE49-F238E27FC236}">
                <a16:creationId xmlns:a16="http://schemas.microsoft.com/office/drawing/2014/main" id="{BD394D96-8944-4F03-90B1-C474F4D26D03}"/>
              </a:ext>
            </a:extLst>
          </p:cNvPr>
          <p:cNvSpPr/>
          <p:nvPr/>
        </p:nvSpPr>
        <p:spPr>
          <a:xfrm>
            <a:off x="6217040" y="2431589"/>
            <a:ext cx="5800677" cy="893218"/>
          </a:xfrm>
          <a:prstGeom prst="rect">
            <a:avLst/>
          </a:prstGeom>
          <a:solidFill>
            <a:schemeClr val="accent1">
              <a:lumMod val="90000"/>
            </a:schemeClr>
          </a:solidFill>
          <a:ln>
            <a:noFill/>
          </a:ln>
          <a:effectLst/>
        </p:spPr>
        <p:style>
          <a:lnRef idx="1">
            <a:schemeClr val="accent1"/>
          </a:lnRef>
          <a:fillRef idx="3">
            <a:schemeClr val="accent1"/>
          </a:fillRef>
          <a:effectRef idx="2">
            <a:schemeClr val="accent1"/>
          </a:effectRef>
          <a:fontRef idx="minor">
            <a:schemeClr val="lt1"/>
          </a:fontRef>
        </p:style>
        <p:txBody>
          <a:bodyPr lIns="91440" tIns="45720" rIns="91440" bIns="45720" rtlCol="0" anchor="t"/>
          <a:lstStyle/>
          <a:p>
            <a:pPr marL="0" marR="0" lvl="0" indent="0" algn="l" defTabSz="457200" rtl="0" eaLnBrk="1" fontAlgn="auto" latinLnBrk="0" hangingPunct="1">
              <a:lnSpc>
                <a:spcPct val="100000"/>
              </a:lnSpc>
              <a:spcBef>
                <a:spcPts val="0"/>
              </a:spcBef>
              <a:spcAft>
                <a:spcPts val="600"/>
              </a:spcAft>
              <a:buClrTx/>
              <a:buSzTx/>
              <a:buFontTx/>
              <a:buNone/>
              <a:tabLst/>
              <a:defRPr/>
            </a:pPr>
            <a:endParaRPr kumimoji="0" lang="en-GB" sz="1400" b="1" i="0" u="none" strike="noStrike" kern="1200" cap="none" spc="0" normalizeH="0" baseline="0" noProof="0" dirty="0">
              <a:ln>
                <a:noFill/>
              </a:ln>
              <a:solidFill>
                <a:prstClr val="black"/>
              </a:solidFill>
              <a:effectLst/>
              <a:uLnTx/>
              <a:uFillTx/>
              <a:latin typeface="Calibri"/>
              <a:ea typeface="+mn-ea"/>
              <a:cs typeface="Calibri"/>
            </a:endParaRPr>
          </a:p>
        </p:txBody>
      </p:sp>
      <p:sp>
        <p:nvSpPr>
          <p:cNvPr id="45" name="TextBox 44">
            <a:extLst>
              <a:ext uri="{FF2B5EF4-FFF2-40B4-BE49-F238E27FC236}">
                <a16:creationId xmlns:a16="http://schemas.microsoft.com/office/drawing/2014/main" id="{DE5A8B88-838E-45A3-8E65-3EF05D7974B1}"/>
              </a:ext>
            </a:extLst>
          </p:cNvPr>
          <p:cNvSpPr txBox="1"/>
          <p:nvPr/>
        </p:nvSpPr>
        <p:spPr>
          <a:xfrm>
            <a:off x="6190535" y="2358133"/>
            <a:ext cx="317235"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dirty="0">
                <a:ln>
                  <a:noFill/>
                </a:ln>
                <a:solidFill>
                  <a:srgbClr val="490E6F"/>
                </a:solidFill>
                <a:effectLst/>
                <a:uLnTx/>
                <a:uFillTx/>
                <a:latin typeface="Calibri"/>
                <a:ea typeface="+mn-ea"/>
                <a:cs typeface="+mn-cs"/>
              </a:rPr>
              <a:t>7</a:t>
            </a:r>
            <a:endParaRPr kumimoji="0" lang="en-US" sz="1800" b="1" i="0" u="none" strike="noStrike" kern="1200" cap="none" spc="0" normalizeH="0" baseline="0" noProof="0" dirty="0">
              <a:ln>
                <a:noFill/>
              </a:ln>
              <a:solidFill>
                <a:srgbClr val="490E6F"/>
              </a:solidFill>
              <a:effectLst/>
              <a:uLnTx/>
              <a:uFillTx/>
              <a:latin typeface="Calibri"/>
              <a:ea typeface="+mn-ea"/>
              <a:cs typeface="+mn-cs"/>
            </a:endParaRPr>
          </a:p>
        </p:txBody>
      </p:sp>
      <p:sp>
        <p:nvSpPr>
          <p:cNvPr id="46" name="TextBox 45">
            <a:extLst>
              <a:ext uri="{FF2B5EF4-FFF2-40B4-BE49-F238E27FC236}">
                <a16:creationId xmlns:a16="http://schemas.microsoft.com/office/drawing/2014/main" id="{AC18FB10-B784-4A5E-875A-25B94A12AC09}"/>
              </a:ext>
            </a:extLst>
          </p:cNvPr>
          <p:cNvSpPr txBox="1"/>
          <p:nvPr/>
        </p:nvSpPr>
        <p:spPr>
          <a:xfrm>
            <a:off x="6554600" y="2425279"/>
            <a:ext cx="5395080" cy="866904"/>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300"/>
              </a:spcAft>
              <a:buClrTx/>
              <a:buSzTx/>
              <a:buFontTx/>
              <a:buNone/>
              <a:tabLst/>
              <a:defRPr/>
            </a:pPr>
            <a:r>
              <a:rPr kumimoji="0" lang="en-GB" sz="1400" b="1" i="0" u="none" strike="noStrike" kern="1200" cap="none" spc="0" normalizeH="0" baseline="0" noProof="0" dirty="0">
                <a:ln>
                  <a:noFill/>
                </a:ln>
                <a:solidFill>
                  <a:prstClr val="black"/>
                </a:solidFill>
                <a:effectLst/>
                <a:uLnTx/>
                <a:uFillTx/>
                <a:latin typeface="Calibri"/>
                <a:ea typeface="+mn-ea"/>
                <a:cs typeface="+mn-cs"/>
              </a:rPr>
              <a:t>Improve the health of homeless people</a:t>
            </a:r>
          </a:p>
          <a:p>
            <a:pPr marL="176400" marR="0" lvl="0" indent="-176400" algn="l" defTabSz="457200" rtl="0" eaLnBrk="1" fontAlgn="auto" latinLnBrk="0" hangingPunct="1">
              <a:lnSpc>
                <a:spcPct val="100000"/>
              </a:lnSpc>
              <a:spcBef>
                <a:spcPts val="0"/>
              </a:spcBef>
              <a:spcAft>
                <a:spcPts val="100"/>
              </a:spcAft>
              <a:buClrTx/>
              <a:buSzTx/>
              <a:buFont typeface="Arial" panose="020B0604020202020204" pitchFamily="34" charset="0"/>
              <a:buChar char="•"/>
              <a:tabLst/>
              <a:defRPr/>
            </a:pPr>
            <a:r>
              <a:rPr kumimoji="0" lang="en-GB" sz="1100" b="0" i="0" u="none" strike="noStrike" kern="1200" cap="none" spc="0" normalizeH="0" baseline="0" noProof="0" dirty="0">
                <a:ln>
                  <a:noFill/>
                </a:ln>
                <a:solidFill>
                  <a:prstClr val="black"/>
                </a:solidFill>
                <a:effectLst/>
                <a:uLnTx/>
                <a:uFillTx/>
                <a:latin typeface="Calibri"/>
                <a:ea typeface="+mn-ea"/>
                <a:cs typeface="+mn-cs"/>
              </a:rPr>
              <a:t>Ambition is no rough sleeper deaths and no discharges from hospitals onto the streets.</a:t>
            </a:r>
          </a:p>
          <a:p>
            <a:pPr marL="176400" marR="0" lvl="0" indent="-176400" algn="l" defTabSz="457200" rtl="0" eaLnBrk="1" fontAlgn="auto" latinLnBrk="0" hangingPunct="1">
              <a:lnSpc>
                <a:spcPct val="100000"/>
              </a:lnSpc>
              <a:spcBef>
                <a:spcPts val="0"/>
              </a:spcBef>
              <a:spcAft>
                <a:spcPts val="100"/>
              </a:spcAft>
              <a:buClrTx/>
              <a:buSzTx/>
              <a:buFont typeface="Arial" panose="020B0604020202020204" pitchFamily="34" charset="0"/>
              <a:buChar char="•"/>
              <a:tabLst/>
              <a:defRPr/>
            </a:pPr>
            <a:r>
              <a:rPr kumimoji="0" lang="en-GB" sz="1100" b="0" i="0" u="none" strike="noStrike" kern="1200" cap="none" spc="0" normalizeH="0" baseline="0" noProof="0" dirty="0">
                <a:ln>
                  <a:noFill/>
                </a:ln>
                <a:solidFill>
                  <a:prstClr val="black"/>
                </a:solidFill>
                <a:effectLst/>
                <a:uLnTx/>
                <a:uFillTx/>
                <a:latin typeface="Calibri"/>
                <a:ea typeface="+mn-ea"/>
                <a:cs typeface="+mn-cs"/>
              </a:rPr>
              <a:t>Commits to developing services that improve the health of rough sleepers by building on best practice, piloting new models of care, and improving data collection.</a:t>
            </a:r>
            <a:endParaRPr kumimoji="0" lang="en-GB" sz="1400" b="0" i="0" u="none" strike="noStrike" kern="1200" cap="none" spc="0" normalizeH="0" baseline="0" noProof="0" dirty="0">
              <a:ln>
                <a:noFill/>
              </a:ln>
              <a:solidFill>
                <a:prstClr val="black"/>
              </a:solidFill>
              <a:effectLst/>
              <a:uLnTx/>
              <a:uFillTx/>
              <a:latin typeface="Calibri"/>
              <a:ea typeface="+mn-ea"/>
              <a:cs typeface="+mn-cs"/>
            </a:endParaRPr>
          </a:p>
        </p:txBody>
      </p:sp>
      <p:sp>
        <p:nvSpPr>
          <p:cNvPr id="47" name="TextBox 46">
            <a:extLst>
              <a:ext uri="{FF2B5EF4-FFF2-40B4-BE49-F238E27FC236}">
                <a16:creationId xmlns:a16="http://schemas.microsoft.com/office/drawing/2014/main" id="{B0308C2B-A96D-4DEF-A0FE-D509B27549B8}"/>
              </a:ext>
            </a:extLst>
          </p:cNvPr>
          <p:cNvSpPr txBox="1"/>
          <p:nvPr/>
        </p:nvSpPr>
        <p:spPr>
          <a:xfrm>
            <a:off x="533311" y="2425761"/>
            <a:ext cx="5395080" cy="866904"/>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300"/>
              </a:spcAft>
              <a:buClrTx/>
              <a:buSzTx/>
              <a:buFontTx/>
              <a:buNone/>
              <a:tabLst/>
              <a:defRPr/>
            </a:pPr>
            <a:r>
              <a:rPr kumimoji="0" lang="en-GB" sz="1400" b="1" i="0" u="none" strike="noStrike" kern="1200" cap="none" spc="0" normalizeH="0" baseline="0" noProof="0" dirty="0">
                <a:ln>
                  <a:noFill/>
                </a:ln>
                <a:solidFill>
                  <a:prstClr val="black"/>
                </a:solidFill>
                <a:effectLst/>
                <a:uLnTx/>
                <a:uFillTx/>
                <a:latin typeface="Calibri"/>
                <a:ea typeface="+mn-ea"/>
                <a:cs typeface="+mn-cs"/>
              </a:rPr>
              <a:t>Improve the emotional wellbeing of children and young Londoners</a:t>
            </a:r>
          </a:p>
          <a:p>
            <a:pPr marL="176400" marR="0" lvl="0" indent="-176400" algn="l" defTabSz="457200" rtl="0" eaLnBrk="1" fontAlgn="auto" latinLnBrk="0" hangingPunct="1">
              <a:lnSpc>
                <a:spcPct val="100000"/>
              </a:lnSpc>
              <a:spcBef>
                <a:spcPts val="0"/>
              </a:spcBef>
              <a:spcAft>
                <a:spcPts val="100"/>
              </a:spcAft>
              <a:buClrTx/>
              <a:buSzTx/>
              <a:buFont typeface="Arial" panose="020B0604020202020204" pitchFamily="34" charset="0"/>
              <a:buChar char="•"/>
              <a:tabLst/>
              <a:defRPr/>
            </a:pPr>
            <a:r>
              <a:rPr kumimoji="0" lang="en-GB" sz="1100" b="0" i="0" u="none" strike="noStrike" kern="1200" cap="none" spc="0" normalizeH="0" baseline="0" noProof="0" dirty="0">
                <a:ln>
                  <a:noFill/>
                </a:ln>
                <a:solidFill>
                  <a:prstClr val="black"/>
                </a:solidFill>
                <a:effectLst/>
                <a:uLnTx/>
                <a:uFillTx/>
                <a:latin typeface="Calibri"/>
                <a:ea typeface="+mn-ea"/>
                <a:cs typeface="+mn-cs"/>
              </a:rPr>
              <a:t>Sets out an ambition to ensure that adolescent mental health services available to all young people whenever they need them.</a:t>
            </a:r>
          </a:p>
          <a:p>
            <a:pPr marL="176400" marR="0" lvl="0" indent="-176400" algn="l" defTabSz="457200" rtl="0" eaLnBrk="1" fontAlgn="auto" latinLnBrk="0" hangingPunct="1">
              <a:lnSpc>
                <a:spcPct val="100000"/>
              </a:lnSpc>
              <a:spcBef>
                <a:spcPts val="0"/>
              </a:spcBef>
              <a:spcAft>
                <a:spcPts val="100"/>
              </a:spcAft>
              <a:buClrTx/>
              <a:buSzTx/>
              <a:buFont typeface="Arial" panose="020B0604020202020204" pitchFamily="34" charset="0"/>
              <a:buChar char="•"/>
              <a:tabLst/>
              <a:defRPr/>
            </a:pPr>
            <a:r>
              <a:rPr kumimoji="0" lang="en-GB" sz="1100" b="0" i="0" u="none" strike="noStrike" kern="1200" cap="none" spc="0" normalizeH="0" baseline="0" noProof="0" dirty="0">
                <a:ln>
                  <a:noFill/>
                </a:ln>
                <a:solidFill>
                  <a:prstClr val="black"/>
                </a:solidFill>
                <a:effectLst/>
                <a:uLnTx/>
                <a:uFillTx/>
                <a:latin typeface="Calibri"/>
                <a:ea typeface="+mn-ea"/>
                <a:cs typeface="+mn-cs"/>
              </a:rPr>
              <a:t>Commits to MH support teams, Healthy Schools London, and digital innovation.</a:t>
            </a:r>
            <a:endParaRPr kumimoji="0" lang="en-GB" sz="1400" b="0" i="0" u="none" strike="noStrike" kern="1200" cap="none" spc="0" normalizeH="0" baseline="0" noProof="0" dirty="0">
              <a:ln>
                <a:noFill/>
              </a:ln>
              <a:solidFill>
                <a:prstClr val="black"/>
              </a:solidFill>
              <a:effectLst/>
              <a:uLnTx/>
              <a:uFillTx/>
              <a:latin typeface="Calibri"/>
              <a:ea typeface="+mn-ea"/>
              <a:cs typeface="+mn-cs"/>
            </a:endParaRPr>
          </a:p>
        </p:txBody>
      </p:sp>
      <p:sp>
        <p:nvSpPr>
          <p:cNvPr id="48" name="TextBox 47">
            <a:extLst>
              <a:ext uri="{FF2B5EF4-FFF2-40B4-BE49-F238E27FC236}">
                <a16:creationId xmlns:a16="http://schemas.microsoft.com/office/drawing/2014/main" id="{EDB5C9AC-46FA-46E2-93AD-530FBFB6CB5D}"/>
              </a:ext>
            </a:extLst>
          </p:cNvPr>
          <p:cNvSpPr txBox="1"/>
          <p:nvPr/>
        </p:nvSpPr>
        <p:spPr>
          <a:xfrm>
            <a:off x="304692" y="6604300"/>
            <a:ext cx="11547566" cy="215444"/>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800" b="0" i="1" u="none" strike="noStrike" kern="1200" cap="none" spc="0" normalizeH="0" baseline="0" noProof="0" dirty="0">
                <a:ln>
                  <a:noFill/>
                </a:ln>
                <a:solidFill>
                  <a:prstClr val="black"/>
                </a:solidFill>
                <a:effectLst/>
                <a:highlight>
                  <a:srgbClr val="FFFFFF"/>
                </a:highlight>
                <a:uLnTx/>
                <a:uFillTx/>
                <a:latin typeface="Calibri"/>
                <a:ea typeface="+mn-ea"/>
                <a:cs typeface="+mn-cs"/>
              </a:rPr>
              <a:t>Sources: </a:t>
            </a:r>
            <a:r>
              <a:rPr kumimoji="0" lang="en-US" sz="800" b="0" i="1" u="none" strike="noStrike" kern="1200" cap="none" spc="0" normalizeH="0" baseline="0" noProof="0" dirty="0">
                <a:ln>
                  <a:noFill/>
                </a:ln>
                <a:solidFill>
                  <a:prstClr val="black"/>
                </a:solidFill>
                <a:effectLst/>
                <a:highlight>
                  <a:srgbClr val="FFFFFF"/>
                </a:highlight>
                <a:uLnTx/>
                <a:uFillTx/>
                <a:latin typeface="Calibri"/>
                <a:ea typeface="+mn-ea"/>
                <a:cs typeface="Times New Roman" panose="02020603050405020304" pitchFamily="18" charset="0"/>
              </a:rPr>
              <a:t>The </a:t>
            </a:r>
            <a:r>
              <a:rPr kumimoji="0" lang="en-US" sz="800" b="0" i="1" u="none" strike="noStrike" kern="1200" cap="none" spc="0" normalizeH="0" baseline="0" noProof="0" dirty="0">
                <a:ln>
                  <a:noFill/>
                </a:ln>
                <a:solidFill>
                  <a:srgbClr val="000000"/>
                </a:solidFill>
                <a:effectLst/>
                <a:highlight>
                  <a:srgbClr val="FFFFFF"/>
                </a:highlight>
                <a:uLnTx/>
                <a:uFillTx/>
                <a:latin typeface="Calibri"/>
                <a:ea typeface="+mn-ea"/>
                <a:cs typeface="+mn-cs"/>
              </a:rPr>
              <a:t>London Vision (2019)</a:t>
            </a:r>
            <a:endParaRPr kumimoji="0" lang="en-GB" sz="800" b="0" i="1" u="none" strike="noStrike" kern="1200" cap="none" spc="0" normalizeH="0" baseline="0" noProof="0" dirty="0">
              <a:ln>
                <a:noFill/>
              </a:ln>
              <a:solidFill>
                <a:prstClr val="black"/>
              </a:solidFill>
              <a:effectLst/>
              <a:highlight>
                <a:srgbClr val="FFFFFF"/>
              </a:highlight>
              <a:uLnTx/>
              <a:uFillTx/>
              <a:latin typeface="Calibri"/>
              <a:ea typeface="+mn-ea"/>
              <a:cs typeface="+mn-cs"/>
            </a:endParaRPr>
          </a:p>
        </p:txBody>
      </p:sp>
    </p:spTree>
    <p:extLst>
      <p:ext uri="{BB962C8B-B14F-4D97-AF65-F5344CB8AC3E}">
        <p14:creationId xmlns:p14="http://schemas.microsoft.com/office/powerpoint/2010/main" val="2801580039"/>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 name="Title 1">
            <a:extLst>
              <a:ext uri="{FF2B5EF4-FFF2-40B4-BE49-F238E27FC236}">
                <a16:creationId xmlns:a16="http://schemas.microsoft.com/office/drawing/2014/main" id="{C7DFA6DE-71B5-4A64-80B1-7120F2427327}"/>
              </a:ext>
            </a:extLst>
          </p:cNvPr>
          <p:cNvSpPr txBox="1">
            <a:spLocks/>
          </p:cNvSpPr>
          <p:nvPr/>
        </p:nvSpPr>
        <p:spPr>
          <a:xfrm>
            <a:off x="304692" y="354724"/>
            <a:ext cx="9573057" cy="942196"/>
          </a:xfrm>
          <a:prstGeom prst="rect">
            <a:avLst/>
          </a:prstGeom>
        </p:spPr>
        <p:txBody>
          <a:bodyPr>
            <a:noAutofit/>
          </a:bodyPr>
          <a:lstStyle>
            <a:lvl1pPr algn="l" defTabSz="914400" rtl="0" eaLnBrk="1" latinLnBrk="0" hangingPunct="1">
              <a:lnSpc>
                <a:spcPct val="80000"/>
              </a:lnSpc>
              <a:spcBef>
                <a:spcPct val="0"/>
              </a:spcBef>
              <a:buNone/>
              <a:defRPr sz="2400" b="1" i="0" kern="1200" cap="none" baseline="0">
                <a:solidFill>
                  <a:schemeClr val="tx1"/>
                </a:solidFill>
                <a:latin typeface="Calibri" panose="020F0502020204030204" pitchFamily="34" charset="0"/>
                <a:ea typeface="Calibri" panose="020F0502020204030204" pitchFamily="34" charset="0"/>
                <a:cs typeface="Calibri" panose="020F0502020204030204" pitchFamily="34" charset="0"/>
              </a:defRPr>
            </a:lvl1pPr>
          </a:lstStyle>
          <a:p>
            <a:r>
              <a:rPr lang="en-GB" sz="2700" b="0" dirty="0">
                <a:latin typeface="+mn-lt"/>
              </a:rPr>
              <a:t>Four enablers appear frequently around improving integration and delivering better outcomes for patients</a:t>
            </a:r>
          </a:p>
        </p:txBody>
      </p:sp>
      <p:sp>
        <p:nvSpPr>
          <p:cNvPr id="50" name="Rectangle 49">
            <a:extLst>
              <a:ext uri="{FF2B5EF4-FFF2-40B4-BE49-F238E27FC236}">
                <a16:creationId xmlns:a16="http://schemas.microsoft.com/office/drawing/2014/main" id="{725652BB-FEFB-4C97-AD7B-0D54A7AD1FDB}"/>
              </a:ext>
            </a:extLst>
          </p:cNvPr>
          <p:cNvSpPr/>
          <p:nvPr/>
        </p:nvSpPr>
        <p:spPr>
          <a:xfrm>
            <a:off x="217715" y="2594019"/>
            <a:ext cx="5704114" cy="1489166"/>
          </a:xfrm>
          <a:prstGeom prst="rect">
            <a:avLst/>
          </a:prstGeom>
          <a:solidFill>
            <a:schemeClr val="accent1">
              <a:lumMod val="90000"/>
            </a:schemeClr>
          </a:solidFill>
          <a:ln>
            <a:noFill/>
          </a:ln>
        </p:spPr>
        <p:style>
          <a:lnRef idx="1">
            <a:schemeClr val="accent1"/>
          </a:lnRef>
          <a:fillRef idx="3">
            <a:schemeClr val="accent1"/>
          </a:fillRef>
          <a:effectRef idx="2">
            <a:schemeClr val="accent1"/>
          </a:effectRef>
          <a:fontRef idx="minor">
            <a:schemeClr val="lt1"/>
          </a:fontRef>
        </p:style>
        <p:txBody>
          <a:bodyPr rtlCol="0" anchor="t"/>
          <a:lstStyle/>
          <a:p>
            <a:pPr marL="0" marR="0" lvl="0" indent="0" algn="l" defTabSz="457200" rtl="0" eaLnBrk="1" fontAlgn="auto" latinLnBrk="0" hangingPunct="1">
              <a:lnSpc>
                <a:spcPct val="100000"/>
              </a:lnSpc>
              <a:spcBef>
                <a:spcPts val="0"/>
              </a:spcBef>
              <a:spcAft>
                <a:spcPts val="600"/>
              </a:spcAft>
              <a:buClrTx/>
              <a:buSzTx/>
              <a:buFontTx/>
              <a:buNone/>
              <a:tabLst/>
              <a:defRPr/>
            </a:pPr>
            <a:r>
              <a:rPr kumimoji="0" lang="en-GB" sz="1800" b="1" i="0" u="none" strike="noStrike" kern="1200" cap="none" spc="0" normalizeH="0" baseline="0" noProof="0" dirty="0">
                <a:ln>
                  <a:noFill/>
                </a:ln>
                <a:solidFill>
                  <a:prstClr val="black"/>
                </a:solidFill>
                <a:effectLst/>
                <a:uLnTx/>
                <a:uFillTx/>
                <a:latin typeface="Calibri"/>
                <a:ea typeface="+mn-ea"/>
                <a:cs typeface="+mn-cs"/>
              </a:rPr>
              <a:t>Finance &amp; Commissioning</a:t>
            </a:r>
          </a:p>
          <a:p>
            <a:pPr marL="0" marR="0" lvl="0" indent="0" algn="l" defTabSz="457200" rtl="0" eaLnBrk="1" fontAlgn="auto" latinLnBrk="0" hangingPunct="1">
              <a:lnSpc>
                <a:spcPct val="100000"/>
              </a:lnSpc>
              <a:spcBef>
                <a:spcPts val="0"/>
              </a:spcBef>
              <a:spcAft>
                <a:spcPts val="600"/>
              </a:spcAft>
              <a:buClrTx/>
              <a:buSzTx/>
              <a:buFontTx/>
              <a:buNone/>
              <a:tabLst/>
              <a:defRPr/>
            </a:pPr>
            <a:r>
              <a:rPr kumimoji="0" lang="en-US" sz="1400" b="1" i="0" u="none" strike="noStrike" kern="1200" cap="none" spc="0" normalizeH="0" baseline="0" noProof="0" dirty="0">
                <a:ln>
                  <a:noFill/>
                </a:ln>
                <a:solidFill>
                  <a:prstClr val="black"/>
                </a:solidFill>
                <a:effectLst/>
                <a:uLnTx/>
                <a:uFillTx/>
                <a:latin typeface="Calibri"/>
                <a:ea typeface="+mn-ea"/>
                <a:cs typeface="+mn-cs"/>
              </a:rPr>
              <a:t>Included: </a:t>
            </a:r>
            <a:r>
              <a:rPr kumimoji="0" lang="en-US" sz="1400" b="0" i="0" u="none" strike="noStrike" kern="1200" cap="none" spc="0" normalizeH="0" baseline="0" noProof="0" dirty="0">
                <a:ln>
                  <a:noFill/>
                </a:ln>
                <a:solidFill>
                  <a:prstClr val="black"/>
                </a:solidFill>
                <a:effectLst/>
                <a:uLnTx/>
                <a:uFillTx/>
                <a:latin typeface="Calibri"/>
                <a:ea typeface="+mn-ea"/>
                <a:cs typeface="+mn-cs"/>
              </a:rPr>
              <a:t>Finance and commissioning structures and mechanisms (including pooled budgets and joint funding arrangements); financial planning.</a:t>
            </a:r>
          </a:p>
          <a:p>
            <a:pPr marL="0" marR="0" lvl="0" indent="0" algn="l" defTabSz="457200" rtl="0" eaLnBrk="1" fontAlgn="auto" latinLnBrk="0" hangingPunct="1">
              <a:lnSpc>
                <a:spcPct val="100000"/>
              </a:lnSpc>
              <a:spcBef>
                <a:spcPts val="0"/>
              </a:spcBef>
              <a:spcAft>
                <a:spcPts val="600"/>
              </a:spcAft>
              <a:buClrTx/>
              <a:buSzTx/>
              <a:buFontTx/>
              <a:buNone/>
              <a:tabLst/>
              <a:defRPr/>
            </a:pPr>
            <a:r>
              <a:rPr kumimoji="0" lang="en-US" sz="1400" b="1" i="0" u="none" strike="noStrike" kern="1200" cap="none" spc="0" normalizeH="0" baseline="0" noProof="0" dirty="0">
                <a:ln>
                  <a:noFill/>
                </a:ln>
                <a:solidFill>
                  <a:prstClr val="black"/>
                </a:solidFill>
                <a:effectLst/>
                <a:uLnTx/>
                <a:uFillTx/>
                <a:latin typeface="Calibri"/>
                <a:ea typeface="+mn-ea"/>
                <a:cs typeface="+mn-cs"/>
              </a:rPr>
              <a:t>Relevance:</a:t>
            </a:r>
            <a:r>
              <a:rPr kumimoji="0" lang="en-US" sz="1400" b="0" i="0" u="none" strike="noStrike" kern="1200" cap="none" spc="0" normalizeH="0" baseline="0" noProof="0" dirty="0">
                <a:ln>
                  <a:noFill/>
                </a:ln>
                <a:solidFill>
                  <a:prstClr val="black"/>
                </a:solidFill>
                <a:effectLst/>
                <a:uLnTx/>
                <a:uFillTx/>
                <a:latin typeface="Calibri"/>
                <a:ea typeface="+mn-ea"/>
                <a:cs typeface="+mn-cs"/>
              </a:rPr>
              <a:t> provide the means for joint-working, sustainability of services, local investment and effective management of financial risks and rewards.</a:t>
            </a:r>
            <a:endParaRPr kumimoji="0" lang="en-GB" sz="1400" b="0" i="0" u="none" strike="noStrike" kern="1200" cap="none" spc="0" normalizeH="0" baseline="0" noProof="0" dirty="0">
              <a:ln>
                <a:noFill/>
              </a:ln>
              <a:solidFill>
                <a:prstClr val="black"/>
              </a:solidFill>
              <a:effectLst/>
              <a:uLnTx/>
              <a:uFillTx/>
              <a:latin typeface="Calibri"/>
              <a:ea typeface="+mn-ea"/>
              <a:cs typeface="+mn-cs"/>
            </a:endParaRPr>
          </a:p>
        </p:txBody>
      </p:sp>
      <p:sp>
        <p:nvSpPr>
          <p:cNvPr id="51" name="Rectangle 50">
            <a:extLst>
              <a:ext uri="{FF2B5EF4-FFF2-40B4-BE49-F238E27FC236}">
                <a16:creationId xmlns:a16="http://schemas.microsoft.com/office/drawing/2014/main" id="{F57100AF-39EC-4F1A-B7E5-DDE48A59DA82}"/>
              </a:ext>
            </a:extLst>
          </p:cNvPr>
          <p:cNvSpPr/>
          <p:nvPr/>
        </p:nvSpPr>
        <p:spPr>
          <a:xfrm>
            <a:off x="217715" y="1629834"/>
            <a:ext cx="11737213" cy="812929"/>
          </a:xfrm>
          <a:prstGeom prst="rect">
            <a:avLst/>
          </a:prstGeom>
          <a:noFill/>
          <a:ln w="12700">
            <a:noFill/>
          </a:ln>
        </p:spPr>
        <p:style>
          <a:lnRef idx="2">
            <a:schemeClr val="dk1"/>
          </a:lnRef>
          <a:fillRef idx="1">
            <a:schemeClr val="lt1"/>
          </a:fillRef>
          <a:effectRef idx="0">
            <a:schemeClr val="dk1"/>
          </a:effectRef>
          <a:fontRef idx="minor">
            <a:schemeClr val="dk1"/>
          </a:fontRef>
        </p:style>
        <p:txBody>
          <a:bodyPr rtlCol="0" anchor="t"/>
          <a:lstStyle/>
          <a:p>
            <a:pPr marL="0" marR="0" lvl="0" indent="0" algn="l" defTabSz="457200" rtl="0" eaLnBrk="1" fontAlgn="auto" latinLnBrk="0" hangingPunct="1">
              <a:lnSpc>
                <a:spcPct val="107000"/>
              </a:lnSpc>
              <a:spcBef>
                <a:spcPts val="0"/>
              </a:spcBef>
              <a:spcAft>
                <a:spcPts val="0"/>
              </a:spcAft>
              <a:buClrTx/>
              <a:buSzTx/>
              <a:buFontTx/>
              <a:buNone/>
              <a:tabLst/>
              <a:defRPr/>
            </a:pPr>
            <a:r>
              <a:rPr kumimoji="0" lang="en-GB" sz="1400" i="0" u="none" strike="noStrike" kern="1200" cap="none" spc="0" normalizeH="0" baseline="0" noProof="0" dirty="0">
                <a:ln>
                  <a:noFill/>
                </a:ln>
                <a:solidFill>
                  <a:schemeClr val="tx1"/>
                </a:solidFill>
                <a:effectLst/>
                <a:uLnTx/>
                <a:uFillTx/>
                <a:latin typeface="Calibri"/>
                <a:ea typeface="+mn-ea"/>
                <a:cs typeface="Times New Roman" panose="02020603050405020304" pitchFamily="18" charset="0"/>
              </a:rPr>
              <a:t>Similar to those identified by the London Vision, four enablers were identified across multiple sources as key to improving integration and delivering better outcomes for patients. These often span local geographic boundaries and have been identified as benefitting from and being a pre-requisite of a more coordinated system-wide approach.</a:t>
            </a:r>
            <a:endParaRPr kumimoji="0" lang="en-GB" sz="1400" i="0" u="none" strike="noStrike" kern="1200" cap="none" spc="0" normalizeH="0" baseline="0" noProof="0" dirty="0">
              <a:ln>
                <a:noFill/>
              </a:ln>
              <a:solidFill>
                <a:schemeClr val="tx1"/>
              </a:solidFill>
              <a:effectLst/>
              <a:uLnTx/>
              <a:uFillTx/>
              <a:latin typeface="Calibri"/>
              <a:ea typeface="+mn-ea"/>
              <a:cs typeface="+mn-cs"/>
            </a:endParaRPr>
          </a:p>
        </p:txBody>
      </p:sp>
      <p:sp>
        <p:nvSpPr>
          <p:cNvPr id="52" name="Rectangle 51">
            <a:extLst>
              <a:ext uri="{FF2B5EF4-FFF2-40B4-BE49-F238E27FC236}">
                <a16:creationId xmlns:a16="http://schemas.microsoft.com/office/drawing/2014/main" id="{C024482E-6079-4BE4-AB50-D2B055534000}"/>
              </a:ext>
            </a:extLst>
          </p:cNvPr>
          <p:cNvSpPr/>
          <p:nvPr/>
        </p:nvSpPr>
        <p:spPr>
          <a:xfrm>
            <a:off x="6250814" y="2594018"/>
            <a:ext cx="5704114" cy="1489167"/>
          </a:xfrm>
          <a:prstGeom prst="rect">
            <a:avLst/>
          </a:prstGeom>
          <a:solidFill>
            <a:schemeClr val="accent1">
              <a:lumMod val="90000"/>
            </a:schemeClr>
          </a:solidFill>
          <a:ln>
            <a:noFill/>
          </a:ln>
        </p:spPr>
        <p:style>
          <a:lnRef idx="1">
            <a:schemeClr val="accent1"/>
          </a:lnRef>
          <a:fillRef idx="3">
            <a:schemeClr val="accent1"/>
          </a:fillRef>
          <a:effectRef idx="2">
            <a:schemeClr val="accent1"/>
          </a:effectRef>
          <a:fontRef idx="minor">
            <a:schemeClr val="lt1"/>
          </a:fontRef>
        </p:style>
        <p:txBody>
          <a:bodyPr rtlCol="0" anchor="t"/>
          <a:lstStyle/>
          <a:p>
            <a:pPr marL="0" marR="0" lvl="0" indent="0" algn="l" defTabSz="457200" rtl="0" eaLnBrk="1" fontAlgn="auto" latinLnBrk="0" hangingPunct="1">
              <a:lnSpc>
                <a:spcPct val="100000"/>
              </a:lnSpc>
              <a:spcBef>
                <a:spcPts val="0"/>
              </a:spcBef>
              <a:spcAft>
                <a:spcPts val="600"/>
              </a:spcAft>
              <a:buClrTx/>
              <a:buSzTx/>
              <a:buFontTx/>
              <a:buNone/>
              <a:tabLst/>
              <a:defRPr/>
            </a:pPr>
            <a:r>
              <a:rPr kumimoji="0" lang="en-GB" sz="1800" b="1" i="0" u="none" strike="noStrike" kern="1200" cap="none" spc="0" normalizeH="0" baseline="0" noProof="0" dirty="0">
                <a:ln>
                  <a:noFill/>
                </a:ln>
                <a:solidFill>
                  <a:prstClr val="black"/>
                </a:solidFill>
                <a:effectLst/>
                <a:uLnTx/>
                <a:uFillTx/>
                <a:latin typeface="Calibri"/>
                <a:ea typeface="+mn-ea"/>
                <a:cs typeface="+mn-cs"/>
              </a:rPr>
              <a:t>Governance</a:t>
            </a:r>
          </a:p>
          <a:p>
            <a:pPr marL="0" marR="0" lvl="0" indent="0" algn="l" defTabSz="457200" rtl="0" eaLnBrk="1" fontAlgn="auto" latinLnBrk="0" hangingPunct="1">
              <a:lnSpc>
                <a:spcPct val="100000"/>
              </a:lnSpc>
              <a:spcBef>
                <a:spcPts val="0"/>
              </a:spcBef>
              <a:spcAft>
                <a:spcPts val="600"/>
              </a:spcAft>
              <a:buClrTx/>
              <a:buSzTx/>
              <a:buFontTx/>
              <a:buNone/>
              <a:tabLst/>
              <a:defRPr/>
            </a:pPr>
            <a:r>
              <a:rPr kumimoji="0" lang="en-US" sz="1400" b="1" i="0" u="none" strike="noStrike" kern="1200" cap="none" spc="0" normalizeH="0" baseline="0" noProof="0" dirty="0">
                <a:ln>
                  <a:noFill/>
                </a:ln>
                <a:solidFill>
                  <a:prstClr val="black"/>
                </a:solidFill>
                <a:effectLst/>
                <a:uLnTx/>
                <a:uFillTx/>
                <a:latin typeface="Calibri"/>
                <a:ea typeface="+mn-ea"/>
                <a:cs typeface="+mn-cs"/>
              </a:rPr>
              <a:t>Included: </a:t>
            </a:r>
            <a:r>
              <a:rPr kumimoji="0" lang="en-US" sz="1400" b="0" i="0" u="none" strike="noStrike" kern="1200" cap="none" spc="0" normalizeH="0" baseline="0" noProof="0" dirty="0">
                <a:ln>
                  <a:noFill/>
                </a:ln>
                <a:solidFill>
                  <a:prstClr val="black"/>
                </a:solidFill>
                <a:effectLst/>
                <a:uLnTx/>
                <a:uFillTx/>
                <a:latin typeface="Calibri"/>
                <a:ea typeface="+mn-ea"/>
                <a:cs typeface="+mn-cs"/>
              </a:rPr>
              <a:t>Leadership arrangements; participatory structures; mechanisms for oversight and support.</a:t>
            </a:r>
            <a:endParaRPr kumimoji="0" lang="en-US" sz="1400" b="1" i="0" u="none" strike="noStrike" kern="1200" cap="none" spc="0" normalizeH="0" baseline="0" noProof="0" dirty="0">
              <a:ln>
                <a:noFill/>
              </a:ln>
              <a:solidFill>
                <a:prstClr val="black"/>
              </a:solidFill>
              <a:effectLst/>
              <a:uLnTx/>
              <a:uFillTx/>
              <a:latin typeface="Calibri"/>
              <a:ea typeface="+mn-ea"/>
              <a:cs typeface="+mn-cs"/>
            </a:endParaRPr>
          </a:p>
          <a:p>
            <a:pPr marL="0" marR="0" lvl="0" indent="0" algn="l" defTabSz="457200" rtl="0" eaLnBrk="1" fontAlgn="auto" latinLnBrk="0" hangingPunct="1">
              <a:lnSpc>
                <a:spcPct val="100000"/>
              </a:lnSpc>
              <a:spcBef>
                <a:spcPts val="0"/>
              </a:spcBef>
              <a:spcAft>
                <a:spcPts val="600"/>
              </a:spcAft>
              <a:buClrTx/>
              <a:buSzTx/>
              <a:buFontTx/>
              <a:buNone/>
              <a:tabLst/>
              <a:defRPr/>
            </a:pPr>
            <a:r>
              <a:rPr kumimoji="0" lang="en-US" sz="1400" b="1" i="0" u="none" strike="noStrike" kern="1200" cap="none" spc="0" normalizeH="0" baseline="0" noProof="0" dirty="0">
                <a:ln>
                  <a:noFill/>
                </a:ln>
                <a:solidFill>
                  <a:prstClr val="black"/>
                </a:solidFill>
                <a:effectLst/>
                <a:uLnTx/>
                <a:uFillTx/>
                <a:latin typeface="Calibri"/>
                <a:ea typeface="+mn-ea"/>
                <a:cs typeface="+mn-cs"/>
              </a:rPr>
              <a:t>Relevance: </a:t>
            </a:r>
            <a:r>
              <a:rPr kumimoji="0" lang="en-US" sz="1400" b="0" i="0" u="none" strike="noStrike" kern="1200" cap="none" spc="0" normalizeH="0" baseline="0" noProof="0" dirty="0">
                <a:ln>
                  <a:noFill/>
                </a:ln>
                <a:solidFill>
                  <a:prstClr val="black"/>
                </a:solidFill>
                <a:effectLst/>
                <a:uLnTx/>
                <a:uFillTx/>
                <a:latin typeface="Calibri"/>
                <a:ea typeface="+mn-ea"/>
                <a:cs typeface="+mn-cs"/>
              </a:rPr>
              <a:t>Enabling and accelerating joint working, shared planning delivery and assurance.</a:t>
            </a:r>
            <a:endParaRPr kumimoji="0" lang="en-US" sz="1400" b="1" i="0" u="none" strike="noStrike" kern="1200" cap="none" spc="0" normalizeH="0" baseline="0" noProof="0" dirty="0">
              <a:ln>
                <a:noFill/>
              </a:ln>
              <a:solidFill>
                <a:prstClr val="black"/>
              </a:solidFill>
              <a:effectLst/>
              <a:uLnTx/>
              <a:uFillTx/>
              <a:latin typeface="Calibri"/>
              <a:ea typeface="+mn-ea"/>
              <a:cs typeface="+mn-cs"/>
            </a:endParaRPr>
          </a:p>
          <a:p>
            <a:pPr marL="285750" marR="0" lvl="0" indent="-285750" algn="l" defTabSz="457200" rtl="0" eaLnBrk="1" fontAlgn="auto" latinLnBrk="0" hangingPunct="1">
              <a:lnSpc>
                <a:spcPct val="100000"/>
              </a:lnSpc>
              <a:spcBef>
                <a:spcPts val="0"/>
              </a:spcBef>
              <a:spcAft>
                <a:spcPts val="600"/>
              </a:spcAft>
              <a:buClrTx/>
              <a:buSzTx/>
              <a:buFont typeface="Arial" panose="020B0604020202020204" pitchFamily="34" charset="0"/>
              <a:buChar char="•"/>
              <a:tabLst/>
              <a:defRPr/>
            </a:pPr>
            <a:endParaRPr kumimoji="0" lang="en-GB"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53" name="Rectangle 52">
            <a:extLst>
              <a:ext uri="{FF2B5EF4-FFF2-40B4-BE49-F238E27FC236}">
                <a16:creationId xmlns:a16="http://schemas.microsoft.com/office/drawing/2014/main" id="{0AD50348-5AA1-4B18-8962-0F7BCBD0E356}"/>
              </a:ext>
            </a:extLst>
          </p:cNvPr>
          <p:cNvSpPr/>
          <p:nvPr/>
        </p:nvSpPr>
        <p:spPr>
          <a:xfrm>
            <a:off x="6250814" y="4346553"/>
            <a:ext cx="5704114" cy="1489167"/>
          </a:xfrm>
          <a:prstGeom prst="rect">
            <a:avLst/>
          </a:prstGeom>
          <a:solidFill>
            <a:schemeClr val="accent1">
              <a:lumMod val="90000"/>
            </a:schemeClr>
          </a:solidFill>
          <a:ln>
            <a:noFill/>
          </a:ln>
        </p:spPr>
        <p:style>
          <a:lnRef idx="1">
            <a:schemeClr val="accent1"/>
          </a:lnRef>
          <a:fillRef idx="3">
            <a:schemeClr val="accent1"/>
          </a:fillRef>
          <a:effectRef idx="2">
            <a:schemeClr val="accent1"/>
          </a:effectRef>
          <a:fontRef idx="minor">
            <a:schemeClr val="lt1"/>
          </a:fontRef>
        </p:style>
        <p:txBody>
          <a:bodyPr rtlCol="0" anchor="t"/>
          <a:lstStyle/>
          <a:p>
            <a:pPr marL="0" marR="0" lvl="0" indent="0" algn="l" defTabSz="457200" rtl="0" eaLnBrk="1" fontAlgn="auto" latinLnBrk="0" hangingPunct="1">
              <a:lnSpc>
                <a:spcPct val="100000"/>
              </a:lnSpc>
              <a:spcBef>
                <a:spcPts val="0"/>
              </a:spcBef>
              <a:spcAft>
                <a:spcPts val="600"/>
              </a:spcAft>
              <a:buClrTx/>
              <a:buSzTx/>
              <a:buFontTx/>
              <a:buNone/>
              <a:tabLst/>
              <a:defRPr/>
            </a:pPr>
            <a:r>
              <a:rPr kumimoji="0" lang="en-GB" sz="1800" b="1" i="0" u="none" strike="noStrike" kern="1200" cap="none" spc="0" normalizeH="0" baseline="0" noProof="0" dirty="0">
                <a:ln>
                  <a:noFill/>
                </a:ln>
                <a:solidFill>
                  <a:prstClr val="black"/>
                </a:solidFill>
                <a:effectLst/>
                <a:uLnTx/>
                <a:uFillTx/>
                <a:latin typeface="Calibri"/>
                <a:ea typeface="+mn-ea"/>
                <a:cs typeface="+mn-cs"/>
              </a:rPr>
              <a:t>Digital &amp; Data</a:t>
            </a:r>
          </a:p>
          <a:p>
            <a:pPr marL="0" marR="0" lvl="0" indent="0" algn="l" defTabSz="457200" rtl="0" eaLnBrk="1" fontAlgn="auto" latinLnBrk="0" hangingPunct="1">
              <a:lnSpc>
                <a:spcPct val="100000"/>
              </a:lnSpc>
              <a:spcBef>
                <a:spcPts val="0"/>
              </a:spcBef>
              <a:spcAft>
                <a:spcPts val="600"/>
              </a:spcAft>
              <a:buClrTx/>
              <a:buSzTx/>
              <a:buFontTx/>
              <a:buNone/>
              <a:tabLst/>
              <a:defRPr/>
            </a:pPr>
            <a:r>
              <a:rPr kumimoji="0" lang="en-US" sz="1400" b="1" i="0" u="none" strike="noStrike" kern="1200" cap="none" spc="0" normalizeH="0" baseline="0" noProof="0" dirty="0">
                <a:ln>
                  <a:noFill/>
                </a:ln>
                <a:solidFill>
                  <a:prstClr val="black"/>
                </a:solidFill>
                <a:effectLst/>
                <a:uLnTx/>
                <a:uFillTx/>
                <a:latin typeface="Calibri"/>
                <a:ea typeface="+mn-ea"/>
                <a:cs typeface="+mn-cs"/>
              </a:rPr>
              <a:t>Included: </a:t>
            </a:r>
            <a:r>
              <a:rPr kumimoji="0" lang="en-US" sz="1400" b="0" i="0" u="none" strike="noStrike" kern="1200" cap="none" spc="0" normalizeH="0" baseline="0" noProof="0" dirty="0">
                <a:ln>
                  <a:noFill/>
                </a:ln>
                <a:solidFill>
                  <a:prstClr val="black"/>
                </a:solidFill>
                <a:effectLst/>
                <a:uLnTx/>
                <a:uFillTx/>
                <a:latin typeface="Calibri"/>
                <a:ea typeface="+mn-ea"/>
                <a:cs typeface="+mn-cs"/>
              </a:rPr>
              <a:t>Digital infrastructure, systems and tools, and the use of data to support decision-making.</a:t>
            </a:r>
            <a:endParaRPr kumimoji="0" lang="en-US" sz="1400" b="1" i="0" u="none" strike="noStrike" kern="1200" cap="none" spc="0" normalizeH="0" baseline="0" noProof="0" dirty="0">
              <a:ln>
                <a:noFill/>
              </a:ln>
              <a:solidFill>
                <a:prstClr val="black"/>
              </a:solidFill>
              <a:effectLst/>
              <a:uLnTx/>
              <a:uFillTx/>
              <a:latin typeface="Calibri"/>
              <a:ea typeface="+mn-ea"/>
              <a:cs typeface="+mn-cs"/>
            </a:endParaRPr>
          </a:p>
          <a:p>
            <a:pPr marL="0" marR="0" lvl="0" indent="0" algn="l" defTabSz="457200" rtl="0" eaLnBrk="1" fontAlgn="auto" latinLnBrk="0" hangingPunct="1">
              <a:lnSpc>
                <a:spcPct val="100000"/>
              </a:lnSpc>
              <a:spcBef>
                <a:spcPts val="0"/>
              </a:spcBef>
              <a:spcAft>
                <a:spcPts val="600"/>
              </a:spcAft>
              <a:buClrTx/>
              <a:buSzTx/>
              <a:buFontTx/>
              <a:buNone/>
              <a:tabLst/>
              <a:defRPr/>
            </a:pPr>
            <a:r>
              <a:rPr kumimoji="0" lang="en-US" sz="1400" b="1" i="0" u="none" strike="noStrike" kern="1200" cap="none" spc="0" normalizeH="0" baseline="0" noProof="0" dirty="0">
                <a:ln>
                  <a:noFill/>
                </a:ln>
                <a:solidFill>
                  <a:prstClr val="black"/>
                </a:solidFill>
                <a:effectLst/>
                <a:uLnTx/>
                <a:uFillTx/>
                <a:latin typeface="Calibri"/>
                <a:ea typeface="+mn-ea"/>
                <a:cs typeface="+mn-cs"/>
              </a:rPr>
              <a:t>Relevance: </a:t>
            </a:r>
            <a:r>
              <a:rPr kumimoji="0" lang="en-US" sz="1400" b="0" i="0" u="none" strike="noStrike" kern="1200" cap="none" spc="0" normalizeH="0" baseline="0" noProof="0" dirty="0">
                <a:ln>
                  <a:noFill/>
                </a:ln>
                <a:solidFill>
                  <a:prstClr val="black"/>
                </a:solidFill>
                <a:effectLst/>
                <a:uLnTx/>
                <a:uFillTx/>
                <a:latin typeface="Calibri"/>
                <a:ea typeface="+mn-ea"/>
                <a:cs typeface="+mn-cs"/>
              </a:rPr>
              <a:t>Better information management is a key enabler of coordinated decision-making, prevention and proactive planning and intervention.</a:t>
            </a:r>
            <a:endParaRPr kumimoji="0" lang="en-GB" sz="1400" b="0" i="0" u="none" strike="noStrike" kern="1200" cap="none" spc="0" normalizeH="0" baseline="0" noProof="0" dirty="0">
              <a:ln>
                <a:noFill/>
              </a:ln>
              <a:solidFill>
                <a:prstClr val="black"/>
              </a:solidFill>
              <a:effectLst/>
              <a:uLnTx/>
              <a:uFillTx/>
              <a:latin typeface="Calibri"/>
              <a:ea typeface="+mn-ea"/>
              <a:cs typeface="+mn-cs"/>
            </a:endParaRPr>
          </a:p>
        </p:txBody>
      </p:sp>
      <p:sp>
        <p:nvSpPr>
          <p:cNvPr id="54" name="Rectangle 53">
            <a:extLst>
              <a:ext uri="{FF2B5EF4-FFF2-40B4-BE49-F238E27FC236}">
                <a16:creationId xmlns:a16="http://schemas.microsoft.com/office/drawing/2014/main" id="{FD1DA008-B778-4009-BDF1-683E20F30502}"/>
              </a:ext>
            </a:extLst>
          </p:cNvPr>
          <p:cNvSpPr/>
          <p:nvPr/>
        </p:nvSpPr>
        <p:spPr>
          <a:xfrm>
            <a:off x="218611" y="4346553"/>
            <a:ext cx="5703218" cy="1489167"/>
          </a:xfrm>
          <a:prstGeom prst="rect">
            <a:avLst/>
          </a:prstGeom>
          <a:solidFill>
            <a:schemeClr val="accent1">
              <a:lumMod val="90000"/>
            </a:schemeClr>
          </a:solidFill>
          <a:ln>
            <a:noFill/>
          </a:ln>
        </p:spPr>
        <p:style>
          <a:lnRef idx="1">
            <a:schemeClr val="accent1"/>
          </a:lnRef>
          <a:fillRef idx="3">
            <a:schemeClr val="accent1"/>
          </a:fillRef>
          <a:effectRef idx="2">
            <a:schemeClr val="accent1"/>
          </a:effectRef>
          <a:fontRef idx="minor">
            <a:schemeClr val="lt1"/>
          </a:fontRef>
        </p:style>
        <p:txBody>
          <a:bodyPr rtlCol="0" anchor="t"/>
          <a:lstStyle/>
          <a:p>
            <a:pPr marL="0" marR="0" lvl="0" indent="0" algn="l" defTabSz="457200" rtl="0" eaLnBrk="1" fontAlgn="auto" latinLnBrk="0" hangingPunct="1">
              <a:lnSpc>
                <a:spcPct val="100000"/>
              </a:lnSpc>
              <a:spcBef>
                <a:spcPts val="0"/>
              </a:spcBef>
              <a:spcAft>
                <a:spcPts val="600"/>
              </a:spcAft>
              <a:buClrTx/>
              <a:buSzTx/>
              <a:buFontTx/>
              <a:buNone/>
              <a:tabLst/>
              <a:defRPr/>
            </a:pPr>
            <a:r>
              <a:rPr kumimoji="0" lang="en-GB" sz="1800" b="1" i="0" u="none" strike="noStrike" kern="1200" cap="none" spc="0" normalizeH="0" baseline="0" noProof="0" dirty="0">
                <a:ln>
                  <a:noFill/>
                </a:ln>
                <a:solidFill>
                  <a:prstClr val="black"/>
                </a:solidFill>
                <a:effectLst/>
                <a:uLnTx/>
                <a:uFillTx/>
                <a:latin typeface="Calibri"/>
                <a:ea typeface="+mn-ea"/>
                <a:cs typeface="+mn-cs"/>
              </a:rPr>
              <a:t>Workforce</a:t>
            </a:r>
          </a:p>
          <a:p>
            <a:pPr marL="0" marR="0" lvl="0" indent="0" algn="l" defTabSz="457200" rtl="0" eaLnBrk="1" fontAlgn="auto" latinLnBrk="0" hangingPunct="1">
              <a:lnSpc>
                <a:spcPct val="100000"/>
              </a:lnSpc>
              <a:spcBef>
                <a:spcPts val="0"/>
              </a:spcBef>
              <a:spcAft>
                <a:spcPts val="600"/>
              </a:spcAft>
              <a:buClrTx/>
              <a:buSzTx/>
              <a:buFontTx/>
              <a:buNone/>
              <a:tabLst/>
              <a:defRPr/>
            </a:pPr>
            <a:r>
              <a:rPr kumimoji="0" lang="en-US" sz="1400" b="1" i="0" u="none" strike="noStrike" kern="1200" cap="none" spc="0" normalizeH="0" baseline="0" noProof="0" dirty="0">
                <a:ln>
                  <a:noFill/>
                </a:ln>
                <a:solidFill>
                  <a:prstClr val="black"/>
                </a:solidFill>
                <a:effectLst/>
                <a:uLnTx/>
                <a:uFillTx/>
                <a:latin typeface="Calibri"/>
                <a:ea typeface="+mn-ea"/>
                <a:cs typeface="+mn-cs"/>
              </a:rPr>
              <a:t>Included: </a:t>
            </a:r>
            <a:r>
              <a:rPr kumimoji="0" lang="en-US" sz="1400" b="0" i="0" u="none" strike="noStrike" kern="1200" cap="none" spc="0" normalizeH="0" baseline="0" noProof="0" dirty="0">
                <a:ln>
                  <a:noFill/>
                </a:ln>
                <a:solidFill>
                  <a:prstClr val="black"/>
                </a:solidFill>
                <a:effectLst/>
                <a:uLnTx/>
                <a:uFillTx/>
                <a:latin typeface="Calibri"/>
                <a:ea typeface="+mn-ea"/>
                <a:cs typeface="+mn-cs"/>
              </a:rPr>
              <a:t>Factors impacting the workforce and strategies to attract, train, develop and retain the health and care workforce. </a:t>
            </a:r>
          </a:p>
          <a:p>
            <a:pPr marL="0" marR="0" lvl="0" indent="0" algn="l" defTabSz="457200" rtl="0" eaLnBrk="1" fontAlgn="auto" latinLnBrk="0" hangingPunct="1">
              <a:lnSpc>
                <a:spcPct val="100000"/>
              </a:lnSpc>
              <a:spcBef>
                <a:spcPts val="0"/>
              </a:spcBef>
              <a:spcAft>
                <a:spcPts val="600"/>
              </a:spcAft>
              <a:buClrTx/>
              <a:buSzTx/>
              <a:buFontTx/>
              <a:buNone/>
              <a:tabLst/>
              <a:defRPr/>
            </a:pPr>
            <a:r>
              <a:rPr kumimoji="0" lang="en-US" sz="1400" b="1" i="0" u="none" strike="noStrike" kern="1200" cap="none" spc="0" normalizeH="0" baseline="0" noProof="0" dirty="0">
                <a:ln>
                  <a:noFill/>
                </a:ln>
                <a:solidFill>
                  <a:prstClr val="black"/>
                </a:solidFill>
                <a:effectLst/>
                <a:uLnTx/>
                <a:uFillTx/>
                <a:latin typeface="Calibri"/>
                <a:ea typeface="+mn-ea"/>
                <a:cs typeface="+mn-cs"/>
              </a:rPr>
              <a:t>Relevance: </a:t>
            </a:r>
            <a:r>
              <a:rPr kumimoji="0" lang="en-US" sz="1400" b="0" i="0" u="none" strike="noStrike" kern="1200" cap="none" spc="0" normalizeH="0" baseline="0" noProof="0" dirty="0">
                <a:ln>
                  <a:noFill/>
                </a:ln>
                <a:solidFill>
                  <a:prstClr val="black"/>
                </a:solidFill>
                <a:effectLst/>
                <a:uLnTx/>
                <a:uFillTx/>
                <a:latin typeface="Calibri"/>
                <a:ea typeface="+mn-ea"/>
                <a:cs typeface="+mn-cs"/>
              </a:rPr>
              <a:t>Integration can enable more</a:t>
            </a:r>
            <a:r>
              <a:rPr kumimoji="0" lang="en-GB" sz="1400" b="0" i="0" u="none" strike="noStrike" kern="1200" cap="none" spc="0" normalizeH="0" baseline="0" noProof="0" dirty="0">
                <a:ln>
                  <a:noFill/>
                </a:ln>
                <a:solidFill>
                  <a:prstClr val="black"/>
                </a:solidFill>
                <a:effectLst/>
                <a:uLnTx/>
                <a:uFillTx/>
                <a:latin typeface="Calibri"/>
                <a:ea typeface="+mn-ea"/>
                <a:cs typeface="+mn-cs"/>
              </a:rPr>
              <a:t> effective use of resources and co-ordination of care and outcomes.</a:t>
            </a:r>
          </a:p>
          <a:p>
            <a:pPr marL="0" marR="0" lvl="0" indent="0" algn="l" defTabSz="457200" rtl="0" eaLnBrk="1" fontAlgn="auto" latinLnBrk="0" hangingPunct="1">
              <a:lnSpc>
                <a:spcPct val="100000"/>
              </a:lnSpc>
              <a:spcBef>
                <a:spcPts val="0"/>
              </a:spcBef>
              <a:spcAft>
                <a:spcPts val="60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478049691"/>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D4FBDC58-0E07-4EBE-B9C6-388FD80129D9}"/>
              </a:ext>
            </a:extLst>
          </p:cNvPr>
          <p:cNvSpPr txBox="1">
            <a:spLocks/>
          </p:cNvSpPr>
          <p:nvPr/>
        </p:nvSpPr>
        <p:spPr>
          <a:xfrm>
            <a:off x="304876" y="374575"/>
            <a:ext cx="9693889" cy="942196"/>
          </a:xfrm>
          <a:prstGeom prst="rect">
            <a:avLst/>
          </a:prstGeom>
        </p:spPr>
        <p:txBody>
          <a:bodyPr>
            <a:normAutofit/>
          </a:bodyPr>
          <a:lstStyle>
            <a:lvl1pPr algn="l" defTabSz="914400" rtl="0" eaLnBrk="1" latinLnBrk="0" hangingPunct="1">
              <a:lnSpc>
                <a:spcPct val="80000"/>
              </a:lnSpc>
              <a:spcBef>
                <a:spcPct val="0"/>
              </a:spcBef>
              <a:buNone/>
              <a:defRPr sz="2400" b="1" i="0" kern="1200" cap="none" baseline="0">
                <a:solidFill>
                  <a:schemeClr val="tx1"/>
                </a:solidFill>
                <a:latin typeface="Calibri" panose="020F0502020204030204" pitchFamily="34" charset="0"/>
                <a:ea typeface="Calibri" panose="020F0502020204030204" pitchFamily="34" charset="0"/>
                <a:cs typeface="Calibri" panose="020F0502020204030204" pitchFamily="34" charset="0"/>
              </a:defRPr>
            </a:lvl1pPr>
          </a:lstStyle>
          <a:p>
            <a:r>
              <a:rPr lang="en-GB" sz="2700" b="0" dirty="0">
                <a:latin typeface="+mn-lt"/>
              </a:rPr>
              <a:t>While pooling budgets and establishing joint-working arrangements were supported, these structures were not fully defined</a:t>
            </a:r>
          </a:p>
        </p:txBody>
      </p:sp>
      <p:sp>
        <p:nvSpPr>
          <p:cNvPr id="9" name="Rectangle 8">
            <a:extLst>
              <a:ext uri="{FF2B5EF4-FFF2-40B4-BE49-F238E27FC236}">
                <a16:creationId xmlns:a16="http://schemas.microsoft.com/office/drawing/2014/main" id="{E263F86E-6E7B-4D60-B302-EFB5EF0067CA}"/>
              </a:ext>
            </a:extLst>
          </p:cNvPr>
          <p:cNvSpPr/>
          <p:nvPr/>
        </p:nvSpPr>
        <p:spPr>
          <a:xfrm>
            <a:off x="6083652" y="1631847"/>
            <a:ext cx="5792252" cy="4307314"/>
          </a:xfrm>
          <a:prstGeom prst="rect">
            <a:avLst/>
          </a:prstGeom>
          <a:solidFill>
            <a:schemeClr val="accent1">
              <a:lumMod val="90000"/>
            </a:schemeClr>
          </a:solidFill>
          <a:ln w="12700">
            <a:noFill/>
          </a:ln>
        </p:spPr>
        <p:style>
          <a:lnRef idx="2">
            <a:schemeClr val="dk1"/>
          </a:lnRef>
          <a:fillRef idx="1">
            <a:schemeClr val="lt1"/>
          </a:fillRef>
          <a:effectRef idx="0">
            <a:schemeClr val="dk1"/>
          </a:effectRef>
          <a:fontRef idx="minor">
            <a:schemeClr val="dk1"/>
          </a:fontRef>
        </p:style>
        <p:txBody>
          <a:bodyPr lIns="91440" tIns="45720" rIns="91440" bIns="45720" rtlCol="0" anchor="t"/>
          <a:lstStyle/>
          <a:p>
            <a:pPr marL="0" marR="0" lvl="0" indent="0" algn="l" defTabSz="457200" rtl="0" eaLnBrk="1" fontAlgn="auto" latinLnBrk="0" hangingPunct="1">
              <a:lnSpc>
                <a:spcPct val="107000"/>
              </a:lnSpc>
              <a:spcBef>
                <a:spcPts val="0"/>
              </a:spcBef>
              <a:spcAft>
                <a:spcPts val="800"/>
              </a:spcAft>
              <a:buClrTx/>
              <a:buSzTx/>
              <a:buFontTx/>
              <a:buNone/>
              <a:tabLst/>
              <a:defRPr/>
            </a:pPr>
            <a:r>
              <a:rPr kumimoji="0" lang="en-GB" sz="1050" b="1" i="0" u="none" strike="noStrike" kern="1200" cap="none" spc="0" normalizeH="0" baseline="0" noProof="0" dirty="0">
                <a:ln>
                  <a:noFill/>
                </a:ln>
                <a:solidFill>
                  <a:prstClr val="black"/>
                </a:solidFill>
                <a:effectLst/>
                <a:uLnTx/>
                <a:uFillTx/>
                <a:latin typeface="Calibri"/>
                <a:ea typeface="+mn-ea"/>
                <a:cs typeface="Times New Roman"/>
              </a:rPr>
              <a:t>Finance &amp; Commissioning</a:t>
            </a:r>
          </a:p>
          <a:p>
            <a:pPr marL="171450" marR="0" lvl="0" indent="-171450" algn="l" defTabSz="457200" rtl="0" eaLnBrk="1" fontAlgn="auto" latinLnBrk="0" hangingPunct="1">
              <a:lnSpc>
                <a:spcPct val="107000"/>
              </a:lnSpc>
              <a:spcBef>
                <a:spcPts val="0"/>
              </a:spcBef>
              <a:spcAft>
                <a:spcPts val="800"/>
              </a:spcAft>
              <a:buClrTx/>
              <a:buSzTx/>
              <a:buFont typeface="Arial" panose="020B0604020202020204" pitchFamily="34" charset="0"/>
              <a:buChar char="•"/>
              <a:tabLst>
                <a:tab pos="457200" algn="l"/>
              </a:tabLst>
              <a:defRPr/>
            </a:pPr>
            <a:r>
              <a:rPr kumimoji="0" lang="en-US" sz="1050" b="0" i="0" u="none" strike="noStrike" kern="1200" cap="none" spc="0" normalizeH="0" baseline="0" noProof="0" dirty="0">
                <a:ln>
                  <a:noFill/>
                </a:ln>
                <a:solidFill>
                  <a:prstClr val="black"/>
                </a:solidFill>
                <a:effectLst/>
                <a:uLnTx/>
                <a:uFillTx/>
                <a:latin typeface="Calibri"/>
                <a:ea typeface="+mn-ea"/>
                <a:cs typeface="Times New Roman"/>
              </a:rPr>
              <a:t>Prior to the pandemic, the rules and processes for procurement, pricing and mergers could sometimes hinder integration between providers, but legislative changes were expected that would support more rapid progress. These proposals are now articulated in recent Department of Health and Social Care’s White Paper (see part three).</a:t>
            </a:r>
          </a:p>
          <a:p>
            <a:pPr marL="171450" marR="0" lvl="0" indent="-171450" algn="l" defTabSz="457200" rtl="0" eaLnBrk="1" fontAlgn="auto" latinLnBrk="0" hangingPunct="1">
              <a:lnSpc>
                <a:spcPct val="107000"/>
              </a:lnSpc>
              <a:spcBef>
                <a:spcPts val="0"/>
              </a:spcBef>
              <a:spcAft>
                <a:spcPts val="800"/>
              </a:spcAft>
              <a:buClrTx/>
              <a:buSzTx/>
              <a:buFont typeface="Arial" panose="020B0604020202020204" pitchFamily="34" charset="0"/>
              <a:buChar char="•"/>
              <a:tabLst>
                <a:tab pos="457200" algn="l"/>
              </a:tabLst>
              <a:defRPr/>
            </a:pPr>
            <a:r>
              <a:rPr kumimoji="0" lang="en-US" sz="1050" b="0" i="0" u="none" strike="noStrike" kern="1200" cap="none" spc="0" normalizeH="0" baseline="0" noProof="0" dirty="0">
                <a:ln>
                  <a:noFill/>
                </a:ln>
                <a:solidFill>
                  <a:prstClr val="black"/>
                </a:solidFill>
                <a:effectLst/>
                <a:uLnTx/>
                <a:uFillTx/>
                <a:latin typeface="Calibri"/>
                <a:ea typeface="+mn-ea"/>
                <a:cs typeface="Times New Roman" panose="02020603050405020304" pitchFamily="18" charset="0"/>
              </a:rPr>
              <a:t>In the Long Term Plan, NHS England set out an expectation for every ICS to introduce streamlined commissioning arrangements to enable a single set of commissioning decisions at system level, most likely involving a single CCG for each ICS.</a:t>
            </a:r>
          </a:p>
          <a:p>
            <a:pPr marL="171450" marR="0" lvl="0" indent="-171450" algn="l" defTabSz="457200" rtl="0" eaLnBrk="1" fontAlgn="auto" latinLnBrk="0" hangingPunct="1">
              <a:lnSpc>
                <a:spcPct val="107000"/>
              </a:lnSpc>
              <a:spcBef>
                <a:spcPts val="0"/>
              </a:spcBef>
              <a:spcAft>
                <a:spcPts val="800"/>
              </a:spcAft>
              <a:buClrTx/>
              <a:buSzTx/>
              <a:buFont typeface="Arial" panose="020B0604020202020204" pitchFamily="34" charset="0"/>
              <a:buChar char="•"/>
              <a:tabLst>
                <a:tab pos="457200" algn="l"/>
              </a:tabLst>
              <a:defRPr/>
            </a:pPr>
            <a:r>
              <a:rPr kumimoji="0" lang="en-US" sz="1050" b="0" i="0" u="none" strike="noStrike" kern="1200" cap="none" spc="0" normalizeH="0" baseline="0" noProof="0" dirty="0">
                <a:ln>
                  <a:noFill/>
                </a:ln>
                <a:solidFill>
                  <a:prstClr val="black"/>
                </a:solidFill>
                <a:effectLst/>
                <a:uLnTx/>
                <a:uFillTx/>
                <a:latin typeface="Calibri"/>
                <a:ea typeface="+mn-lt"/>
                <a:cs typeface="Times New Roman"/>
              </a:rPr>
              <a:t>Pooled budgets were recognised as a long-term objective by most organisations. </a:t>
            </a:r>
            <a:r>
              <a:rPr kumimoji="0" lang="en-US" sz="1050" b="0" i="0" u="none" strike="noStrike" kern="1200" cap="none" spc="0" normalizeH="0" baseline="0" noProof="0" dirty="0">
                <a:ln>
                  <a:noFill/>
                </a:ln>
                <a:solidFill>
                  <a:prstClr val="black"/>
                </a:solidFill>
                <a:effectLst/>
                <a:uLnTx/>
                <a:uFillTx/>
                <a:latin typeface="Calibri"/>
                <a:ea typeface="+mn-ea"/>
                <a:cs typeface="Times New Roman" panose="02020603050405020304" pitchFamily="18" charset="0"/>
              </a:rPr>
              <a:t>In the London Councils Health Collaboration Interim Report, it is reported that in </a:t>
            </a:r>
            <a:r>
              <a:rPr kumimoji="0" lang="en-US" sz="1050" b="0" i="0" u="none" strike="noStrike" kern="1200" cap="none" spc="0" normalizeH="0" baseline="0" noProof="0" dirty="0">
                <a:ln>
                  <a:noFill/>
                </a:ln>
                <a:solidFill>
                  <a:prstClr val="black"/>
                </a:solidFill>
                <a:effectLst/>
                <a:uLnTx/>
                <a:uFillTx/>
                <a:latin typeface="Calibri"/>
                <a:ea typeface="+mn-lt"/>
                <a:cs typeface="Calibri"/>
              </a:rPr>
              <a:t>London, pooling and prioritising resources and establishing joint governance arrangements under the direction of Health &amp; Wellbeing Boards was a priority intended to reduce health inequalities and improve care.</a:t>
            </a:r>
          </a:p>
          <a:p>
            <a:pPr marL="171450" marR="0" lvl="0" indent="-171450" algn="l" defTabSz="457200" rtl="0" eaLnBrk="1" fontAlgn="auto" latinLnBrk="0" hangingPunct="1">
              <a:lnSpc>
                <a:spcPct val="107000"/>
              </a:lnSpc>
              <a:spcBef>
                <a:spcPts val="0"/>
              </a:spcBef>
              <a:spcAft>
                <a:spcPts val="800"/>
              </a:spcAft>
              <a:buClrTx/>
              <a:buSzTx/>
              <a:buFont typeface="Arial" panose="020B0604020202020204" pitchFamily="34" charset="0"/>
              <a:buChar char="•"/>
              <a:tabLst>
                <a:tab pos="457200" algn="l"/>
              </a:tabLst>
              <a:defRPr/>
            </a:pPr>
            <a:r>
              <a:rPr kumimoji="0" lang="en-US" sz="1050" b="0" i="0" u="none" strike="noStrike" kern="1200" cap="none" spc="0" normalizeH="0" baseline="0" noProof="0" dirty="0">
                <a:ln>
                  <a:noFill/>
                </a:ln>
                <a:solidFill>
                  <a:prstClr val="black"/>
                </a:solidFill>
                <a:effectLst/>
                <a:uLnTx/>
                <a:uFillTx/>
                <a:latin typeface="Calibri"/>
                <a:ea typeface="+mn-lt"/>
                <a:cs typeface="Calibri"/>
              </a:rPr>
              <a:t>Addressing provider deficits was a key priority for NHSE/I but also a concern for other stakeholders both in relation to the impact of changes and the risk of becoming responsible for these.</a:t>
            </a:r>
          </a:p>
          <a:p>
            <a:pPr marL="171450" marR="0" lvl="0" indent="-171450" algn="l" defTabSz="457200" rtl="0" eaLnBrk="1" fontAlgn="auto" latinLnBrk="0" hangingPunct="1">
              <a:lnSpc>
                <a:spcPct val="107000"/>
              </a:lnSpc>
              <a:spcBef>
                <a:spcPts val="0"/>
              </a:spcBef>
              <a:spcAft>
                <a:spcPts val="800"/>
              </a:spcAft>
              <a:buClrTx/>
              <a:buSzTx/>
              <a:buFont typeface="Arial" panose="020B0604020202020204" pitchFamily="34" charset="0"/>
              <a:buChar char="•"/>
              <a:tabLst>
                <a:tab pos="457200" algn="l"/>
              </a:tabLst>
              <a:defRPr/>
            </a:pPr>
            <a:r>
              <a:rPr kumimoji="0" lang="en-US" sz="1050" b="0" i="0" u="none" strike="noStrike" kern="1200" cap="none" spc="0" normalizeH="0" baseline="0" noProof="0" dirty="0">
                <a:ln>
                  <a:noFill/>
                </a:ln>
                <a:solidFill>
                  <a:prstClr val="black"/>
                </a:solidFill>
                <a:effectLst/>
                <a:uLnTx/>
                <a:uFillTx/>
                <a:latin typeface="Calibri"/>
                <a:ea typeface="+mn-lt"/>
                <a:cs typeface="Calibri"/>
              </a:rPr>
              <a:t>The London Vision was generally supportive of aligning or blending health and social care budgets but only where councils and CCGs agree it “made sense”.</a:t>
            </a:r>
          </a:p>
          <a:p>
            <a:pPr marL="171450" marR="0" lvl="0" indent="-171450" algn="l" defTabSz="457200" rtl="0" eaLnBrk="1" fontAlgn="auto" latinLnBrk="0" hangingPunct="1">
              <a:lnSpc>
                <a:spcPct val="107000"/>
              </a:lnSpc>
              <a:spcBef>
                <a:spcPts val="0"/>
              </a:spcBef>
              <a:spcAft>
                <a:spcPts val="800"/>
              </a:spcAft>
              <a:buClrTx/>
              <a:buSzTx/>
              <a:buFont typeface="Arial" panose="020B0604020202020204" pitchFamily="34" charset="0"/>
              <a:buChar char="•"/>
              <a:tabLst>
                <a:tab pos="457200" algn="l"/>
              </a:tabLst>
              <a:defRPr/>
            </a:pPr>
            <a:r>
              <a:rPr kumimoji="0" lang="en-US" sz="1050" b="0" i="0" u="none" strike="noStrike" kern="1200" cap="none" spc="0" normalizeH="0" baseline="0" noProof="0" dirty="0">
                <a:ln>
                  <a:noFill/>
                </a:ln>
                <a:solidFill>
                  <a:prstClr val="black"/>
                </a:solidFill>
                <a:effectLst/>
                <a:uLnTx/>
                <a:uFillTx/>
                <a:latin typeface="Calibri"/>
                <a:ea typeface="+mn-lt"/>
                <a:cs typeface="Calibri"/>
              </a:rPr>
              <a:t>It was unclear whether there was sufficient investment to support the level of change required to address long term health inequalities and reduce acute demand.</a:t>
            </a:r>
          </a:p>
          <a:p>
            <a:pPr marL="171450" marR="0" lvl="0" indent="-171450" algn="l" defTabSz="457200" rtl="0" eaLnBrk="1" fontAlgn="auto" latinLnBrk="0" hangingPunct="1">
              <a:lnSpc>
                <a:spcPct val="107000"/>
              </a:lnSpc>
              <a:spcBef>
                <a:spcPts val="0"/>
              </a:spcBef>
              <a:spcAft>
                <a:spcPts val="800"/>
              </a:spcAft>
              <a:buClrTx/>
              <a:buSzTx/>
              <a:buFont typeface="Arial" panose="020B0604020202020204" pitchFamily="34" charset="0"/>
              <a:buChar char="•"/>
              <a:tabLst>
                <a:tab pos="457200" algn="l"/>
              </a:tabLst>
              <a:defRPr/>
            </a:pPr>
            <a:r>
              <a:rPr kumimoji="0" lang="en-US" sz="1050" b="0" i="0" u="none" strike="noStrike" kern="1200" cap="none" spc="0" normalizeH="0" baseline="0" noProof="0" dirty="0">
                <a:ln>
                  <a:noFill/>
                </a:ln>
                <a:solidFill>
                  <a:prstClr val="black"/>
                </a:solidFill>
                <a:effectLst/>
                <a:uLnTx/>
                <a:uFillTx/>
                <a:latin typeface="Calibri"/>
                <a:ea typeface="+mn-lt"/>
                <a:cs typeface="Calibri"/>
              </a:rPr>
              <a:t>In the Long Term Plan there was an expectation that Mutual Aid would be a key part of the role of ICS leaders, managers and clinicians, as part of a ‘duty to collaborate’.</a:t>
            </a:r>
          </a:p>
        </p:txBody>
      </p:sp>
      <p:sp>
        <p:nvSpPr>
          <p:cNvPr id="10" name="Rectangle 9">
            <a:extLst>
              <a:ext uri="{FF2B5EF4-FFF2-40B4-BE49-F238E27FC236}">
                <a16:creationId xmlns:a16="http://schemas.microsoft.com/office/drawing/2014/main" id="{76600868-75E8-4B17-A587-F6F79B48CAEA}"/>
              </a:ext>
            </a:extLst>
          </p:cNvPr>
          <p:cNvSpPr/>
          <p:nvPr/>
        </p:nvSpPr>
        <p:spPr>
          <a:xfrm>
            <a:off x="255181" y="1631846"/>
            <a:ext cx="5695115" cy="4307315"/>
          </a:xfrm>
          <a:prstGeom prst="rect">
            <a:avLst/>
          </a:prstGeom>
          <a:solidFill>
            <a:schemeClr val="accent1">
              <a:lumMod val="90000"/>
            </a:schemeClr>
          </a:solidFill>
          <a:ln w="12700">
            <a:noFill/>
          </a:ln>
        </p:spPr>
        <p:style>
          <a:lnRef idx="2">
            <a:schemeClr val="dk1"/>
          </a:lnRef>
          <a:fillRef idx="1">
            <a:schemeClr val="lt1"/>
          </a:fillRef>
          <a:effectRef idx="0">
            <a:schemeClr val="dk1"/>
          </a:effectRef>
          <a:fontRef idx="minor">
            <a:schemeClr val="dk1"/>
          </a:fontRef>
        </p:style>
        <p:txBody>
          <a:bodyPr rtlCol="0" anchor="t"/>
          <a:lstStyle/>
          <a:p>
            <a:pPr marL="0" marR="0" lvl="0" indent="0" algn="l" defTabSz="457200" rtl="0" eaLnBrk="1" fontAlgn="auto" latinLnBrk="0" hangingPunct="1">
              <a:lnSpc>
                <a:spcPct val="107000"/>
              </a:lnSpc>
              <a:spcBef>
                <a:spcPts val="0"/>
              </a:spcBef>
              <a:spcAft>
                <a:spcPts val="800"/>
              </a:spcAft>
              <a:buClrTx/>
              <a:buSzTx/>
              <a:buFontTx/>
              <a:buNone/>
              <a:tabLst/>
              <a:defRPr/>
            </a:pPr>
            <a:r>
              <a:rPr kumimoji="0" lang="en-GB" sz="1050" b="1" i="0" u="none" strike="noStrike" kern="1200" cap="none" spc="0" normalizeH="0" baseline="0" noProof="0" dirty="0">
                <a:ln>
                  <a:noFill/>
                </a:ln>
                <a:solidFill>
                  <a:prstClr val="black"/>
                </a:solidFill>
                <a:effectLst/>
                <a:uLnTx/>
                <a:uFillTx/>
                <a:latin typeface="Calibri"/>
                <a:ea typeface="+mn-ea"/>
                <a:cs typeface="Times New Roman" panose="02020603050405020304" pitchFamily="18" charset="0"/>
              </a:rPr>
              <a:t>Governance</a:t>
            </a:r>
          </a:p>
          <a:p>
            <a:pPr marL="171450" marR="0" lvl="0" indent="-171450" algn="l" defTabSz="457200" rtl="0" eaLnBrk="1" fontAlgn="auto" latinLnBrk="0" hangingPunct="1">
              <a:lnSpc>
                <a:spcPct val="107000"/>
              </a:lnSpc>
              <a:spcBef>
                <a:spcPts val="0"/>
              </a:spcBef>
              <a:spcAft>
                <a:spcPts val="800"/>
              </a:spcAft>
              <a:buClrTx/>
              <a:buSzTx/>
              <a:buFont typeface="Arial" panose="020B0604020202020204" pitchFamily="34" charset="0"/>
              <a:buChar char="•"/>
              <a:tabLst>
                <a:tab pos="457200" algn="l"/>
              </a:tabLst>
              <a:defRPr/>
            </a:pPr>
            <a:r>
              <a:rPr kumimoji="0" lang="en-GB" sz="1050" b="0" i="0" u="none" strike="noStrike" kern="1200" cap="none" spc="0" normalizeH="0" baseline="0" noProof="0" dirty="0">
                <a:ln>
                  <a:noFill/>
                </a:ln>
                <a:solidFill>
                  <a:prstClr val="black"/>
                </a:solidFill>
                <a:effectLst/>
                <a:uLnTx/>
                <a:uFillTx/>
                <a:latin typeface="Calibri"/>
                <a:ea typeface="+mn-ea"/>
                <a:cs typeface="Times New Roman" panose="02020603050405020304" pitchFamily="18" charset="0"/>
              </a:rPr>
              <a:t>In the Long Term Plan, NHS England called for the establishment of ICSs everywhere from 2021, underpinned by clear accountabilities. According to NHS England, each ICS should have </a:t>
            </a:r>
            <a:r>
              <a:rPr kumimoji="0" lang="en-US" sz="1050" b="0" i="0" u="none" strike="noStrike" kern="1200" cap="none" spc="0" normalizeH="0" baseline="0" noProof="0" dirty="0">
                <a:ln>
                  <a:noFill/>
                </a:ln>
                <a:solidFill>
                  <a:prstClr val="black"/>
                </a:solidFill>
                <a:effectLst/>
                <a:uLnTx/>
                <a:uFillTx/>
                <a:latin typeface="Calibri"/>
                <a:ea typeface="+mn-ea"/>
                <a:cs typeface="Times New Roman" panose="02020603050405020304" pitchFamily="18" charset="0"/>
              </a:rPr>
              <a:t>a partnership board, drawn from and representing commissioners, trusts, primary care networks, local authorities, and the voluntary and community sector.</a:t>
            </a:r>
          </a:p>
          <a:p>
            <a:pPr marL="171450" marR="0" lvl="0" indent="-171450" algn="l" defTabSz="457200" rtl="0" eaLnBrk="1" fontAlgn="auto" latinLnBrk="0" hangingPunct="1">
              <a:lnSpc>
                <a:spcPct val="107000"/>
              </a:lnSpc>
              <a:spcBef>
                <a:spcPts val="0"/>
              </a:spcBef>
              <a:spcAft>
                <a:spcPts val="800"/>
              </a:spcAft>
              <a:buClrTx/>
              <a:buSzTx/>
              <a:buFont typeface="Arial" panose="020B0604020202020204" pitchFamily="34" charset="0"/>
              <a:buChar char="•"/>
              <a:tabLst>
                <a:tab pos="457200" algn="l"/>
              </a:tabLst>
              <a:defRPr/>
            </a:pPr>
            <a:r>
              <a:rPr kumimoji="0" lang="en-US" sz="1050" b="0" i="0" u="none" strike="noStrike" kern="1200" cap="none" spc="0" normalizeH="0" baseline="0" noProof="0" dirty="0">
                <a:ln>
                  <a:noFill/>
                </a:ln>
                <a:solidFill>
                  <a:prstClr val="black"/>
                </a:solidFill>
                <a:effectLst/>
                <a:uLnTx/>
                <a:uFillTx/>
                <a:latin typeface="Calibri"/>
                <a:ea typeface="+mn-ea"/>
                <a:cs typeface="Times New Roman" panose="02020603050405020304" pitchFamily="18" charset="0"/>
              </a:rPr>
              <a:t>Each ICS would need to align with existing statutory governance forums, including Health and Wellbeing Boards. In 2019, it was not clear how this would operate in London where there are multiple Health and Wellbeing Boards for each ICS.</a:t>
            </a:r>
            <a:endParaRPr kumimoji="0" lang="en-GB" sz="1050" b="0" i="0" u="none" strike="noStrike" kern="1200" cap="none" spc="0" normalizeH="0" baseline="0" noProof="0" dirty="0">
              <a:ln>
                <a:noFill/>
              </a:ln>
              <a:solidFill>
                <a:prstClr val="black"/>
              </a:solidFill>
              <a:effectLst/>
              <a:uLnTx/>
              <a:uFillTx/>
              <a:latin typeface="Calibri"/>
              <a:ea typeface="+mn-ea"/>
              <a:cs typeface="Times New Roman" panose="02020603050405020304" pitchFamily="18" charset="0"/>
            </a:endParaRPr>
          </a:p>
          <a:p>
            <a:pPr marL="171450" marR="0" lvl="0" indent="-171450" algn="l" defTabSz="457200" rtl="0" eaLnBrk="1" fontAlgn="auto" latinLnBrk="0" hangingPunct="1">
              <a:lnSpc>
                <a:spcPct val="107000"/>
              </a:lnSpc>
              <a:spcBef>
                <a:spcPts val="0"/>
              </a:spcBef>
              <a:spcAft>
                <a:spcPts val="800"/>
              </a:spcAft>
              <a:buClrTx/>
              <a:buSzTx/>
              <a:buFont typeface="Arial" panose="020B0604020202020204" pitchFamily="34" charset="0"/>
              <a:buChar char="•"/>
              <a:tabLst>
                <a:tab pos="457200" algn="l"/>
              </a:tabLst>
              <a:defRPr/>
            </a:pPr>
            <a:r>
              <a:rPr kumimoji="0" lang="en-GB" sz="1050" b="0" i="0" u="none" strike="noStrike" kern="1200" cap="none" spc="0" normalizeH="0" baseline="0" noProof="0" dirty="0">
                <a:ln>
                  <a:noFill/>
                </a:ln>
                <a:solidFill>
                  <a:prstClr val="black"/>
                </a:solidFill>
                <a:effectLst/>
                <a:uLnTx/>
                <a:uFillTx/>
                <a:latin typeface="Calibri"/>
                <a:ea typeface="+mn-ea"/>
                <a:cs typeface="Times New Roman" panose="02020603050405020304" pitchFamily="18" charset="0"/>
              </a:rPr>
              <a:t>ICS Partnership Boards are expected to be supported by governance including regular meetings of provider and commissioner executives to monitor and oversee NHS transformation, operational and financial performance. However, in 2019, these governance relationships were not well defined.</a:t>
            </a:r>
          </a:p>
          <a:p>
            <a:pPr marL="171450" marR="0" lvl="0" indent="-171450" algn="l" defTabSz="457200" rtl="0" eaLnBrk="1" fontAlgn="auto" latinLnBrk="0" hangingPunct="1">
              <a:lnSpc>
                <a:spcPct val="107000"/>
              </a:lnSpc>
              <a:spcBef>
                <a:spcPts val="0"/>
              </a:spcBef>
              <a:spcAft>
                <a:spcPts val="800"/>
              </a:spcAft>
              <a:buClrTx/>
              <a:buSzTx/>
              <a:buFont typeface="Arial" panose="020B0604020202020204" pitchFamily="34" charset="0"/>
              <a:buChar char="•"/>
              <a:tabLst>
                <a:tab pos="457200" algn="l"/>
              </a:tabLst>
              <a:defRPr/>
            </a:pPr>
            <a:r>
              <a:rPr kumimoji="0" lang="en-US" sz="1050" b="0" i="0" u="none" strike="noStrike" kern="1200" cap="none" spc="0" normalizeH="0" baseline="0" noProof="0" dirty="0">
                <a:ln>
                  <a:noFill/>
                </a:ln>
                <a:solidFill>
                  <a:prstClr val="black"/>
                </a:solidFill>
                <a:effectLst/>
                <a:uLnTx/>
                <a:uFillTx/>
                <a:latin typeface="Calibri"/>
                <a:ea typeface="+mn-ea"/>
                <a:cs typeface="Times New Roman" panose="02020603050405020304" pitchFamily="18" charset="0"/>
              </a:rPr>
              <a:t>In the London Councils Health Collaboration Interim Report, it is reported that some areas </a:t>
            </a:r>
            <a:r>
              <a:rPr kumimoji="0" lang="en-GB" sz="1050" b="0" i="0" u="none" strike="noStrike" kern="1200" cap="none" spc="0" normalizeH="0" baseline="0" noProof="0" dirty="0">
                <a:ln>
                  <a:noFill/>
                </a:ln>
                <a:solidFill>
                  <a:prstClr val="black"/>
                </a:solidFill>
                <a:effectLst/>
                <a:uLnTx/>
                <a:uFillTx/>
                <a:latin typeface="Calibri"/>
                <a:ea typeface="+mn-ea"/>
                <a:cs typeface="Times New Roman" panose="02020603050405020304" pitchFamily="18" charset="0"/>
              </a:rPr>
              <a:t>have suggested that </a:t>
            </a:r>
            <a:r>
              <a:rPr kumimoji="0" lang="en-US" sz="1050" b="0" i="0" u="none" strike="noStrike" kern="1200" cap="none" spc="0" normalizeH="0" baseline="0" noProof="0" dirty="0">
                <a:ln>
                  <a:noFill/>
                </a:ln>
                <a:solidFill>
                  <a:prstClr val="black"/>
                </a:solidFill>
                <a:effectLst/>
                <a:uLnTx/>
                <a:uFillTx/>
                <a:latin typeface="Calibri"/>
                <a:ea typeface="+mn-ea"/>
                <a:cs typeface="Times New Roman" panose="02020603050405020304" pitchFamily="18" charset="0"/>
              </a:rPr>
              <a:t>Health and Wellbeing Boards and </a:t>
            </a:r>
            <a:r>
              <a:rPr kumimoji="0" lang="en-GB" sz="1050" b="0" i="0" u="none" strike="noStrike" kern="1200" cap="none" spc="0" normalizeH="0" baseline="0" noProof="0" dirty="0">
                <a:ln>
                  <a:noFill/>
                </a:ln>
                <a:solidFill>
                  <a:prstClr val="black"/>
                </a:solidFill>
                <a:effectLst/>
                <a:uLnTx/>
                <a:uFillTx/>
                <a:latin typeface="Calibri"/>
                <a:ea typeface="+mn-ea"/>
                <a:cs typeface="Times New Roman" panose="02020603050405020304" pitchFamily="18" charset="0"/>
              </a:rPr>
              <a:t>ICS Partnership Boards serve the same function, but the report notes that they have different statutory responsibilities. The report lists developing a </a:t>
            </a:r>
            <a:r>
              <a:rPr kumimoji="0" lang="en-US" sz="1050" b="0" i="0" u="none" strike="noStrike" kern="1200" cap="none" spc="0" normalizeH="0" baseline="0" noProof="0" dirty="0">
                <a:ln>
                  <a:noFill/>
                </a:ln>
                <a:solidFill>
                  <a:prstClr val="black"/>
                </a:solidFill>
                <a:effectLst/>
                <a:uLnTx/>
                <a:uFillTx/>
                <a:latin typeface="Calibri"/>
                <a:ea typeface="+mn-ea"/>
                <a:cs typeface="Times New Roman" panose="02020603050405020304" pitchFamily="18" charset="0"/>
              </a:rPr>
              <a:t>London framework for the role of Health and Wellbeing Boards as a priority, as well as the proposal that b</a:t>
            </a:r>
            <a:r>
              <a:rPr kumimoji="0" lang="en-US" sz="1050" b="0" i="0" u="none" strike="noStrike" kern="1200" cap="none" spc="0" normalizeH="0" baseline="0" noProof="0" dirty="0">
                <a:ln>
                  <a:noFill/>
                </a:ln>
                <a:solidFill>
                  <a:prstClr val="black"/>
                </a:solidFill>
                <a:effectLst/>
                <a:uLnTx/>
                <a:uFillTx/>
                <a:latin typeface="Calibri"/>
                <a:ea typeface="Calibri" panose="020F0502020204030204" pitchFamily="34" charset="0"/>
                <a:cs typeface="Times New Roman" panose="02020603050405020304" pitchFamily="18" charset="0"/>
              </a:rPr>
              <a:t>orough-based ICP boards be chaired by a council officer or joint local authority – NHS appointee.  </a:t>
            </a:r>
            <a:endParaRPr kumimoji="0" lang="en-GB" sz="1050" b="0" i="0" u="none" strike="noStrike" kern="1200" cap="none" spc="0" normalizeH="0" baseline="0" noProof="0" dirty="0">
              <a:ln>
                <a:noFill/>
              </a:ln>
              <a:solidFill>
                <a:prstClr val="black"/>
              </a:solidFill>
              <a:effectLst/>
              <a:uLnTx/>
              <a:uFillTx/>
              <a:latin typeface="Calibri"/>
              <a:ea typeface="Calibri" panose="020F0502020204030204" pitchFamily="34" charset="0"/>
              <a:cs typeface="Times New Roman" panose="02020603050405020304" pitchFamily="18" charset="0"/>
            </a:endParaRPr>
          </a:p>
          <a:p>
            <a:pPr marL="171450" marR="0" lvl="0" indent="-171450" algn="l" defTabSz="457200" rtl="0" eaLnBrk="1" fontAlgn="auto" latinLnBrk="0" hangingPunct="1">
              <a:lnSpc>
                <a:spcPct val="107000"/>
              </a:lnSpc>
              <a:spcBef>
                <a:spcPts val="0"/>
              </a:spcBef>
              <a:spcAft>
                <a:spcPts val="800"/>
              </a:spcAft>
              <a:buClrTx/>
              <a:buSzTx/>
              <a:buFont typeface="Arial" panose="020B0604020202020204" pitchFamily="34" charset="0"/>
              <a:buChar char="•"/>
              <a:tabLst>
                <a:tab pos="457200" algn="l"/>
              </a:tabLst>
              <a:defRPr/>
            </a:pPr>
            <a:r>
              <a:rPr kumimoji="0" lang="en-GB" sz="1050" b="0" i="0" u="none" strike="noStrike" kern="1200" cap="none" spc="0" normalizeH="0" baseline="0" noProof="0" dirty="0">
                <a:ln>
                  <a:noFill/>
                </a:ln>
                <a:solidFill>
                  <a:prstClr val="black"/>
                </a:solidFill>
                <a:effectLst/>
                <a:uLnTx/>
                <a:uFillTx/>
                <a:latin typeface="Calibri"/>
                <a:ea typeface="+mn-ea"/>
                <a:cs typeface="Times New Roman" panose="02020603050405020304" pitchFamily="18" charset="0"/>
              </a:rPr>
              <a:t>In the Long Term Plan, NHS England suggests statutory NHS providers would hold NHS Integrated Care Provider contracts.</a:t>
            </a:r>
          </a:p>
          <a:p>
            <a:pPr marL="0" marR="0" lvl="0" indent="0" algn="just" defTabSz="457200" rtl="0" eaLnBrk="1" fontAlgn="auto" latinLnBrk="0" hangingPunct="1">
              <a:lnSpc>
                <a:spcPct val="107000"/>
              </a:lnSpc>
              <a:spcBef>
                <a:spcPts val="0"/>
              </a:spcBef>
              <a:spcAft>
                <a:spcPts val="800"/>
              </a:spcAft>
              <a:buClrTx/>
              <a:buSzTx/>
              <a:buFontTx/>
              <a:buNone/>
              <a:tabLst>
                <a:tab pos="457200" algn="l"/>
              </a:tabLst>
              <a:defRPr/>
            </a:pPr>
            <a:endParaRPr kumimoji="0" lang="en-US" sz="1050" b="1" i="1" u="none" strike="noStrike" kern="1200" cap="none" spc="0" normalizeH="0" baseline="0" noProof="0" dirty="0">
              <a:ln>
                <a:noFill/>
              </a:ln>
              <a:solidFill>
                <a:srgbClr val="490E6F"/>
              </a:solidFill>
              <a:effectLst/>
              <a:uLnTx/>
              <a:uFillTx/>
              <a:latin typeface="Calibri"/>
              <a:ea typeface="+mn-ea"/>
              <a:cs typeface="Times New Roman" panose="02020603050405020304" pitchFamily="18" charset="0"/>
            </a:endParaRPr>
          </a:p>
        </p:txBody>
      </p:sp>
      <p:sp>
        <p:nvSpPr>
          <p:cNvPr id="13" name="TextBox 12">
            <a:extLst>
              <a:ext uri="{FF2B5EF4-FFF2-40B4-BE49-F238E27FC236}">
                <a16:creationId xmlns:a16="http://schemas.microsoft.com/office/drawing/2014/main" id="{8D778167-99B8-493A-BE73-A3FC289DD1BB}"/>
              </a:ext>
            </a:extLst>
          </p:cNvPr>
          <p:cNvSpPr txBox="1"/>
          <p:nvPr/>
        </p:nvSpPr>
        <p:spPr>
          <a:xfrm>
            <a:off x="304876" y="6109912"/>
            <a:ext cx="11547566" cy="215444"/>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800" b="0" i="1" u="none" strike="noStrike" kern="1200" cap="none" spc="0" normalizeH="0" baseline="0" noProof="0" dirty="0">
                <a:ln>
                  <a:noFill/>
                </a:ln>
                <a:solidFill>
                  <a:prstClr val="black"/>
                </a:solidFill>
                <a:effectLst/>
                <a:uLnTx/>
                <a:uFillTx/>
                <a:latin typeface="Calibri"/>
                <a:ea typeface="+mn-ea"/>
                <a:cs typeface="+mn-cs"/>
              </a:rPr>
              <a:t>Sources: </a:t>
            </a:r>
            <a:r>
              <a:rPr kumimoji="0" lang="en-US" sz="800" b="0" i="1" u="none" strike="noStrike" kern="1200" cap="none" spc="0" normalizeH="0" baseline="0" noProof="0" dirty="0">
                <a:ln>
                  <a:noFill/>
                </a:ln>
                <a:solidFill>
                  <a:prstClr val="black"/>
                </a:solidFill>
                <a:effectLst/>
                <a:uLnTx/>
                <a:uFillTx/>
                <a:latin typeface="Calibri"/>
                <a:ea typeface="+mn-ea"/>
                <a:cs typeface="+mn-cs"/>
              </a:rPr>
              <a:t>The NHS Long Term Plan</a:t>
            </a:r>
            <a:r>
              <a:rPr kumimoji="0" lang="en-US" sz="800" b="0" i="1" u="none" strike="noStrike" kern="1200" cap="none" spc="0" normalizeH="0" baseline="0" noProof="0" dirty="0">
                <a:ln>
                  <a:noFill/>
                </a:ln>
                <a:solidFill>
                  <a:srgbClr val="000000"/>
                </a:solidFill>
                <a:effectLst/>
                <a:uLnTx/>
                <a:uFillTx/>
                <a:latin typeface="Calibri"/>
                <a:ea typeface="+mn-ea"/>
                <a:cs typeface="+mn-cs"/>
              </a:rPr>
              <a:t> (2019); The London Vision (2019); </a:t>
            </a:r>
            <a:r>
              <a:rPr kumimoji="0" lang="en-US" sz="800" b="0" i="1" u="none" strike="noStrike" kern="1200" cap="none" spc="0" normalizeH="0" baseline="0" noProof="0" dirty="0">
                <a:ln>
                  <a:noFill/>
                </a:ln>
                <a:solidFill>
                  <a:prstClr val="black"/>
                </a:solidFill>
                <a:effectLst/>
                <a:uLnTx/>
                <a:uFillTx/>
                <a:latin typeface="Calibri"/>
                <a:ea typeface="+mn-ea"/>
                <a:cs typeface="Times New Roman" panose="02020603050405020304" pitchFamily="18" charset="0"/>
              </a:rPr>
              <a:t>London Councils Health Collaboration Interim Report (2020); </a:t>
            </a:r>
            <a:r>
              <a:rPr kumimoji="0" lang="en-US" sz="800" b="0" i="1" u="none" strike="noStrike" kern="1200" cap="none" spc="0" normalizeH="0" baseline="0" noProof="0" dirty="0">
                <a:ln>
                  <a:noFill/>
                </a:ln>
                <a:solidFill>
                  <a:prstClr val="black"/>
                </a:solidFill>
                <a:effectLst/>
                <a:uLnTx/>
                <a:uFillTx/>
                <a:latin typeface="Calibri"/>
                <a:ea typeface="+mn-ea"/>
                <a:cs typeface="+mn-cs"/>
              </a:rPr>
              <a:t>Integration and Innovation: working together to improve health and social care for all (2021)  </a:t>
            </a:r>
            <a:r>
              <a:rPr kumimoji="0" lang="en-US" sz="800" b="0" i="1" u="none" strike="noStrike" kern="1200" cap="none" spc="0" normalizeH="0" baseline="0" noProof="0" dirty="0">
                <a:ln>
                  <a:noFill/>
                </a:ln>
                <a:solidFill>
                  <a:srgbClr val="000000"/>
                </a:solidFill>
                <a:effectLst/>
                <a:uLnTx/>
                <a:uFillTx/>
                <a:latin typeface="Calibri"/>
                <a:ea typeface="+mn-ea"/>
                <a:cs typeface="+mn-cs"/>
              </a:rPr>
              <a:t> </a:t>
            </a:r>
            <a:r>
              <a:rPr kumimoji="0" lang="en-GB" sz="800" b="0" i="1" u="none" strike="noStrike" kern="1200" cap="none" spc="0" normalizeH="0" baseline="0" noProof="0" dirty="0">
                <a:ln>
                  <a:noFill/>
                </a:ln>
                <a:solidFill>
                  <a:prstClr val="black"/>
                </a:solidFill>
                <a:effectLst/>
                <a:uLnTx/>
                <a:uFillTx/>
                <a:latin typeface="Calibri"/>
                <a:ea typeface="+mn-ea"/>
                <a:cs typeface="+mn-cs"/>
              </a:rPr>
              <a:t>  </a:t>
            </a:r>
          </a:p>
        </p:txBody>
      </p:sp>
    </p:spTree>
    <p:extLst>
      <p:ext uri="{BB962C8B-B14F-4D97-AF65-F5344CB8AC3E}">
        <p14:creationId xmlns:p14="http://schemas.microsoft.com/office/powerpoint/2010/main" val="6484558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DB356D45-DC18-4D14-9019-1E2CF922FB4D}"/>
              </a:ext>
            </a:extLst>
          </p:cNvPr>
          <p:cNvSpPr>
            <a:spLocks noGrp="1"/>
          </p:cNvSpPr>
          <p:nvPr>
            <p:ph type="body" sz="quarter" idx="18"/>
          </p:nvPr>
        </p:nvSpPr>
        <p:spPr/>
        <p:txBody>
          <a:bodyPr/>
          <a:lstStyle/>
          <a:p>
            <a:r>
              <a:rPr lang="en-US" dirty="0">
                <a:latin typeface="Calibri"/>
                <a:cs typeface="Calibri"/>
              </a:rPr>
              <a:t>Lessons from the pandemic</a:t>
            </a:r>
            <a:endParaRPr lang="en-GB" dirty="0"/>
          </a:p>
        </p:txBody>
      </p:sp>
      <p:sp>
        <p:nvSpPr>
          <p:cNvPr id="12" name="TextBox 11">
            <a:extLst>
              <a:ext uri="{FF2B5EF4-FFF2-40B4-BE49-F238E27FC236}">
                <a16:creationId xmlns:a16="http://schemas.microsoft.com/office/drawing/2014/main" id="{04A3C99D-A77F-40FC-BBD6-FF8FC6C816FB}"/>
              </a:ext>
            </a:extLst>
          </p:cNvPr>
          <p:cNvSpPr txBox="1"/>
          <p:nvPr/>
        </p:nvSpPr>
        <p:spPr>
          <a:xfrm>
            <a:off x="343338" y="1492368"/>
            <a:ext cx="10687214" cy="144655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spcBef>
                <a:spcPts val="200"/>
              </a:spcBef>
              <a:spcAft>
                <a:spcPts val="200"/>
              </a:spcAft>
            </a:pPr>
            <a:r>
              <a:rPr lang="en-GB" sz="1600" b="1" dirty="0">
                <a:ea typeface="+mn-lt"/>
                <a:cs typeface="+mn-lt"/>
              </a:rPr>
              <a:t>Responding to the COVID-19 pandemic was a ‘generational challenge’ for London's health and social care system:</a:t>
            </a:r>
            <a:endParaRPr lang="en-US" sz="1600" dirty="0">
              <a:cs typeface="Calibri" panose="020F0502020204030204"/>
            </a:endParaRPr>
          </a:p>
          <a:p>
            <a:pPr marL="285750" indent="-285750">
              <a:spcBef>
                <a:spcPts val="200"/>
              </a:spcBef>
              <a:buFont typeface="Arial"/>
              <a:buChar char="•"/>
            </a:pPr>
            <a:r>
              <a:rPr lang="en-GB" sz="1400" dirty="0"/>
              <a:t>The experience brought into focus new challenges and challenges we have tried and failed to address in the past.</a:t>
            </a:r>
            <a:endParaRPr lang="en-GB" sz="1400" i="1" dirty="0">
              <a:cs typeface="Calibri" panose="020F0502020204030204"/>
            </a:endParaRPr>
          </a:p>
          <a:p>
            <a:pPr marL="285750" indent="-285750">
              <a:spcBef>
                <a:spcPts val="200"/>
              </a:spcBef>
              <a:buFont typeface="Arial"/>
              <a:buChar char="•"/>
            </a:pPr>
            <a:r>
              <a:rPr lang="en-GB" sz="1400" dirty="0"/>
              <a:t>It also showed us that we can build a better health and social care system post-crisis.</a:t>
            </a:r>
            <a:endParaRPr lang="en-GB" sz="1400" i="1" dirty="0">
              <a:cs typeface="Calibri" panose="020F0502020204030204"/>
            </a:endParaRPr>
          </a:p>
          <a:p>
            <a:pPr marL="285750" indent="-285750">
              <a:spcBef>
                <a:spcPts val="200"/>
              </a:spcBef>
              <a:buFont typeface="Arial"/>
              <a:buChar char="•"/>
            </a:pPr>
            <a:r>
              <a:rPr lang="en-GB" sz="1400" dirty="0"/>
              <a:t>In the words of one of our respondents, </a:t>
            </a:r>
            <a:r>
              <a:rPr lang="en-GB" sz="1400" b="1" i="1" dirty="0">
                <a:solidFill>
                  <a:srgbClr val="AF5EA1"/>
                </a:solidFill>
              </a:rPr>
              <a:t>“In the future we will be asked, ‘in knowing better, did we do better?’”.</a:t>
            </a:r>
          </a:p>
          <a:p>
            <a:pPr>
              <a:spcBef>
                <a:spcPts val="200"/>
              </a:spcBef>
            </a:pPr>
            <a:endParaRPr lang="en-GB" sz="600" dirty="0">
              <a:cs typeface="Calibri"/>
            </a:endParaRPr>
          </a:p>
          <a:p>
            <a:pPr>
              <a:spcBef>
                <a:spcPts val="200"/>
              </a:spcBef>
            </a:pPr>
            <a:r>
              <a:rPr lang="en-GB" sz="1200" dirty="0">
                <a:cs typeface="Calibri"/>
              </a:rPr>
              <a:t>Based on contributor feedback, ten key opportunities for learning were identified:</a:t>
            </a:r>
          </a:p>
        </p:txBody>
      </p:sp>
      <p:sp>
        <p:nvSpPr>
          <p:cNvPr id="50" name="Rectangle 49">
            <a:extLst>
              <a:ext uri="{FF2B5EF4-FFF2-40B4-BE49-F238E27FC236}">
                <a16:creationId xmlns:a16="http://schemas.microsoft.com/office/drawing/2014/main" id="{89E520F1-F452-438F-8955-C6628EFAAFB1}"/>
              </a:ext>
            </a:extLst>
          </p:cNvPr>
          <p:cNvSpPr/>
          <p:nvPr/>
        </p:nvSpPr>
        <p:spPr>
          <a:xfrm>
            <a:off x="10490791" y="0"/>
            <a:ext cx="1701209" cy="33590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rIns="72000" rtlCol="0" anchor="ctr"/>
          <a:lstStyle/>
          <a:p>
            <a:r>
              <a:rPr lang="en-GB" sz="1400" dirty="0"/>
              <a:t>Executive Summary</a:t>
            </a:r>
          </a:p>
        </p:txBody>
      </p:sp>
      <p:sp>
        <p:nvSpPr>
          <p:cNvPr id="40" name="Arrow: Pentagon 3">
            <a:extLst>
              <a:ext uri="{FF2B5EF4-FFF2-40B4-BE49-F238E27FC236}">
                <a16:creationId xmlns:a16="http://schemas.microsoft.com/office/drawing/2014/main" id="{CD4BE67A-B9EA-7B45-A0F0-1218013F45E1}"/>
              </a:ext>
            </a:extLst>
          </p:cNvPr>
          <p:cNvSpPr/>
          <p:nvPr/>
        </p:nvSpPr>
        <p:spPr>
          <a:xfrm>
            <a:off x="728203" y="3112653"/>
            <a:ext cx="5159977" cy="525668"/>
          </a:xfrm>
          <a:prstGeom prst="homePlate">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288000" rIns="72000" rtlCol="0" anchor="ctr"/>
          <a:lstStyle/>
          <a:p>
            <a:pPr marL="0" marR="0" lvl="0" indent="0" defTabSz="457200" rtl="0" eaLnBrk="1" fontAlgn="auto" latinLnBrk="0" hangingPunct="1">
              <a:lnSpc>
                <a:spcPct val="100000"/>
              </a:lnSpc>
              <a:spcBef>
                <a:spcPts val="0"/>
              </a:spcBef>
              <a:spcAft>
                <a:spcPts val="0"/>
              </a:spcAft>
              <a:buClrTx/>
              <a:buSzTx/>
              <a:buFontTx/>
              <a:buNone/>
              <a:tabLst/>
              <a:defRPr/>
            </a:pPr>
            <a:r>
              <a:rPr kumimoji="0" lang="en-US" sz="1100" i="1" u="none" strike="noStrike" kern="1200" cap="none" spc="0" normalizeH="0" baseline="0" noProof="0" dirty="0">
                <a:ln>
                  <a:noFill/>
                </a:ln>
                <a:solidFill>
                  <a:schemeClr val="tx1"/>
                </a:solidFill>
                <a:effectLst/>
                <a:uLnTx/>
                <a:uFillTx/>
                <a:latin typeface="Calibri" panose="020F0502020204030204"/>
                <a:ea typeface="+mn-ea"/>
                <a:cs typeface="+mn-cs"/>
              </a:rPr>
              <a:t>When we have a clear </a:t>
            </a:r>
            <a:r>
              <a:rPr kumimoji="0" lang="en-US" sz="1100" b="1" i="1" u="none" strike="noStrike" kern="1200" cap="none" spc="0" normalizeH="0" baseline="0" noProof="0" dirty="0">
                <a:ln>
                  <a:noFill/>
                </a:ln>
                <a:solidFill>
                  <a:schemeClr val="tx1"/>
                </a:solidFill>
                <a:effectLst/>
                <a:uLnTx/>
                <a:uFillTx/>
                <a:latin typeface="Calibri" panose="020F0502020204030204"/>
                <a:ea typeface="+mn-ea"/>
                <a:cs typeface="+mn-cs"/>
              </a:rPr>
              <a:t>common purpose </a:t>
            </a:r>
            <a:r>
              <a:rPr kumimoji="0" lang="en-US" sz="1100" i="1" u="none" strike="noStrike" kern="1200" cap="none" spc="0" normalizeH="0" baseline="0" noProof="0" dirty="0">
                <a:ln>
                  <a:noFill/>
                </a:ln>
                <a:solidFill>
                  <a:schemeClr val="tx1"/>
                </a:solidFill>
                <a:effectLst/>
                <a:uLnTx/>
                <a:uFillTx/>
                <a:latin typeface="Calibri" panose="020F0502020204030204"/>
                <a:ea typeface="+mn-ea"/>
                <a:cs typeface="+mn-cs"/>
              </a:rPr>
              <a:t>and a </a:t>
            </a:r>
            <a:r>
              <a:rPr kumimoji="0" lang="en-US" sz="1100" b="1" i="1" u="none" strike="noStrike" kern="1200" cap="none" spc="0" normalizeH="0" baseline="0" noProof="0" dirty="0">
                <a:ln>
                  <a:noFill/>
                </a:ln>
                <a:solidFill>
                  <a:schemeClr val="tx1"/>
                </a:solidFill>
                <a:effectLst/>
                <a:uLnTx/>
                <a:uFillTx/>
                <a:latin typeface="Calibri" panose="020F0502020204030204"/>
                <a:ea typeface="+mn-ea"/>
                <a:cs typeface="+mn-cs"/>
              </a:rPr>
              <a:t>shared pool of funds </a:t>
            </a:r>
            <a:r>
              <a:rPr kumimoji="0" lang="en-US" sz="1100" i="1" u="none" strike="noStrike" kern="1200" cap="none" spc="0" normalizeH="0" baseline="0" noProof="0" dirty="0">
                <a:ln>
                  <a:noFill/>
                </a:ln>
                <a:solidFill>
                  <a:schemeClr val="tx1"/>
                </a:solidFill>
                <a:effectLst/>
                <a:uLnTx/>
                <a:uFillTx/>
                <a:latin typeface="Calibri" panose="020F0502020204030204"/>
                <a:ea typeface="+mn-ea"/>
                <a:cs typeface="+mn-cs"/>
              </a:rPr>
              <a:t>to achieve it, we can overcome cultural, financial and organisational barriers.</a:t>
            </a:r>
          </a:p>
        </p:txBody>
      </p:sp>
      <p:sp>
        <p:nvSpPr>
          <p:cNvPr id="52" name="Oval 51">
            <a:extLst>
              <a:ext uri="{FF2B5EF4-FFF2-40B4-BE49-F238E27FC236}">
                <a16:creationId xmlns:a16="http://schemas.microsoft.com/office/drawing/2014/main" id="{58F283E9-F050-6549-B1C4-566A26209742}"/>
              </a:ext>
            </a:extLst>
          </p:cNvPr>
          <p:cNvSpPr/>
          <p:nvPr/>
        </p:nvSpPr>
        <p:spPr>
          <a:xfrm>
            <a:off x="343338" y="3086018"/>
            <a:ext cx="595968" cy="595968"/>
          </a:xfrm>
          <a:prstGeom prst="ellipse">
            <a:avLst/>
          </a:prstGeom>
          <a:solidFill>
            <a:srgbClr val="EEAEC5"/>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72000" rIns="72000"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400" b="0" i="0" u="none" strike="noStrike" kern="1200" cap="none" spc="0" normalizeH="0" baseline="0" noProof="0" dirty="0">
              <a:ln>
                <a:noFill/>
              </a:ln>
              <a:solidFill>
                <a:srgbClr val="FFFFFF"/>
              </a:solidFill>
              <a:effectLst/>
              <a:uLnTx/>
              <a:uFillTx/>
              <a:latin typeface="Calibri" panose="020F0502020204030204"/>
              <a:ea typeface="+mn-ea"/>
              <a:cs typeface="+mn-cs"/>
            </a:endParaRPr>
          </a:p>
        </p:txBody>
      </p:sp>
      <p:sp>
        <p:nvSpPr>
          <p:cNvPr id="53" name="Arrow: Pentagon 19">
            <a:extLst>
              <a:ext uri="{FF2B5EF4-FFF2-40B4-BE49-F238E27FC236}">
                <a16:creationId xmlns:a16="http://schemas.microsoft.com/office/drawing/2014/main" id="{238BF453-8EB0-6B49-972E-676BDB8139A1}"/>
              </a:ext>
            </a:extLst>
          </p:cNvPr>
          <p:cNvSpPr/>
          <p:nvPr/>
        </p:nvSpPr>
        <p:spPr>
          <a:xfrm>
            <a:off x="728204" y="3828024"/>
            <a:ext cx="5159976" cy="525668"/>
          </a:xfrm>
          <a:prstGeom prst="homePlate">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288000" rIns="72000" rtlCol="0" anchor="ctr"/>
          <a:lstStyle/>
          <a:p>
            <a:pPr marL="0" marR="0" lvl="0" indent="0" defTabSz="457200" rtl="0" eaLnBrk="1" fontAlgn="auto" latinLnBrk="0" hangingPunct="1">
              <a:lnSpc>
                <a:spcPct val="100000"/>
              </a:lnSpc>
              <a:spcBef>
                <a:spcPts val="0"/>
              </a:spcBef>
              <a:spcAft>
                <a:spcPts val="0"/>
              </a:spcAft>
              <a:buClrTx/>
              <a:buSzTx/>
              <a:buFontTx/>
              <a:buNone/>
              <a:tabLst/>
              <a:defRPr/>
            </a:pPr>
            <a:r>
              <a:rPr kumimoji="0" lang="en-US" sz="1100" i="1" u="none" strike="noStrike" kern="1200" cap="none" spc="0" normalizeH="0" baseline="0" noProof="0" dirty="0">
                <a:ln>
                  <a:noFill/>
                </a:ln>
                <a:solidFill>
                  <a:schemeClr val="tx1"/>
                </a:solidFill>
                <a:effectLst/>
                <a:uLnTx/>
                <a:uFillTx/>
                <a:latin typeface="Calibri" panose="020F0502020204030204"/>
                <a:ea typeface="+mn-ea"/>
                <a:cs typeface="+mn-cs"/>
              </a:rPr>
              <a:t>Focusing on </a:t>
            </a:r>
            <a:r>
              <a:rPr kumimoji="0" lang="en-US" sz="1100" b="1" i="1" u="none" strike="noStrike" kern="1200" cap="none" spc="0" normalizeH="0" baseline="0" noProof="0" dirty="0">
                <a:ln>
                  <a:noFill/>
                </a:ln>
                <a:solidFill>
                  <a:schemeClr val="tx1"/>
                </a:solidFill>
                <a:effectLst/>
                <a:uLnTx/>
                <a:uFillTx/>
                <a:latin typeface="Calibri" panose="020F0502020204030204"/>
                <a:ea typeface="+mn-ea"/>
                <a:cs typeface="+mn-cs"/>
              </a:rPr>
              <a:t>high-impact priorities </a:t>
            </a:r>
            <a:r>
              <a:rPr kumimoji="0" lang="en-US" sz="1100" i="1" u="none" strike="noStrike" kern="1200" cap="none" spc="0" normalizeH="0" baseline="0" noProof="0" dirty="0">
                <a:ln>
                  <a:noFill/>
                </a:ln>
                <a:solidFill>
                  <a:schemeClr val="tx1"/>
                </a:solidFill>
                <a:effectLst/>
                <a:uLnTx/>
                <a:uFillTx/>
                <a:latin typeface="Calibri" panose="020F0502020204030204"/>
                <a:ea typeface="+mn-ea"/>
                <a:cs typeface="+mn-cs"/>
              </a:rPr>
              <a:t>that we can only deliver together forces us to work faster and more collaboratively.</a:t>
            </a:r>
          </a:p>
        </p:txBody>
      </p:sp>
      <p:sp>
        <p:nvSpPr>
          <p:cNvPr id="54" name="Oval 53">
            <a:extLst>
              <a:ext uri="{FF2B5EF4-FFF2-40B4-BE49-F238E27FC236}">
                <a16:creationId xmlns:a16="http://schemas.microsoft.com/office/drawing/2014/main" id="{353FF4F1-8A3A-0247-B913-E3BEAF166D44}"/>
              </a:ext>
            </a:extLst>
          </p:cNvPr>
          <p:cNvSpPr/>
          <p:nvPr/>
        </p:nvSpPr>
        <p:spPr>
          <a:xfrm>
            <a:off x="343338" y="3791092"/>
            <a:ext cx="595968" cy="595968"/>
          </a:xfrm>
          <a:prstGeom prst="ellipse">
            <a:avLst/>
          </a:prstGeom>
          <a:solidFill>
            <a:srgbClr val="EEAEC5"/>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72000" rIns="72000"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400" b="0" i="0" u="none" strike="noStrike" kern="1200" cap="none" spc="0" normalizeH="0" baseline="0" noProof="0" dirty="0">
              <a:ln>
                <a:noFill/>
              </a:ln>
              <a:solidFill>
                <a:srgbClr val="FFFFFF"/>
              </a:solidFill>
              <a:effectLst/>
              <a:uLnTx/>
              <a:uFillTx/>
              <a:latin typeface="Calibri" panose="020F0502020204030204"/>
              <a:ea typeface="+mn-ea"/>
              <a:cs typeface="+mn-cs"/>
            </a:endParaRPr>
          </a:p>
        </p:txBody>
      </p:sp>
      <p:sp>
        <p:nvSpPr>
          <p:cNvPr id="56" name="Arrow: Pentagon 22">
            <a:extLst>
              <a:ext uri="{FF2B5EF4-FFF2-40B4-BE49-F238E27FC236}">
                <a16:creationId xmlns:a16="http://schemas.microsoft.com/office/drawing/2014/main" id="{101DCE62-35DC-284D-9E38-280A8BD83B5D}"/>
              </a:ext>
            </a:extLst>
          </p:cNvPr>
          <p:cNvSpPr/>
          <p:nvPr/>
        </p:nvSpPr>
        <p:spPr>
          <a:xfrm>
            <a:off x="728204" y="4507191"/>
            <a:ext cx="5159976" cy="525668"/>
          </a:xfrm>
          <a:prstGeom prst="homePlate">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288000" rIns="72000" rtlCol="0" anchor="ctr"/>
          <a:lstStyle/>
          <a:p>
            <a:pPr marL="0" marR="0" lvl="0" indent="0" defTabSz="457200" rtl="0" eaLnBrk="1" fontAlgn="auto" latinLnBrk="0" hangingPunct="1">
              <a:lnSpc>
                <a:spcPct val="100000"/>
              </a:lnSpc>
              <a:spcBef>
                <a:spcPts val="0"/>
              </a:spcBef>
              <a:spcAft>
                <a:spcPts val="0"/>
              </a:spcAft>
              <a:buClrTx/>
              <a:buSzTx/>
              <a:buFontTx/>
              <a:buNone/>
              <a:tabLst/>
              <a:defRPr/>
            </a:pPr>
            <a:r>
              <a:rPr kumimoji="0" lang="en-US" sz="1100" i="1" u="none" strike="noStrike" kern="1200" cap="none" spc="0" normalizeH="0" baseline="0" noProof="0" dirty="0">
                <a:ln>
                  <a:noFill/>
                </a:ln>
                <a:solidFill>
                  <a:schemeClr val="tx1"/>
                </a:solidFill>
                <a:effectLst/>
                <a:uLnTx/>
                <a:uFillTx/>
                <a:latin typeface="Calibri" panose="020F0502020204030204"/>
                <a:ea typeface="+mn-ea"/>
                <a:cs typeface="+mn-cs"/>
              </a:rPr>
              <a:t>We learnt more about the nuances and needs of the unique communities we serve and how best to </a:t>
            </a:r>
            <a:r>
              <a:rPr kumimoji="0" lang="en-US" sz="1100" b="1" i="1" u="none" strike="noStrike" kern="1200" cap="none" spc="0" normalizeH="0" baseline="0" noProof="0" dirty="0">
                <a:ln>
                  <a:noFill/>
                </a:ln>
                <a:solidFill>
                  <a:schemeClr val="tx1"/>
                </a:solidFill>
                <a:effectLst/>
                <a:uLnTx/>
                <a:uFillTx/>
                <a:latin typeface="Calibri" panose="020F0502020204030204"/>
                <a:ea typeface="+mn-ea"/>
                <a:cs typeface="+mn-cs"/>
              </a:rPr>
              <a:t>build trust </a:t>
            </a:r>
            <a:r>
              <a:rPr kumimoji="0" lang="en-US" sz="1100" i="1" u="none" strike="noStrike" kern="1200" cap="none" spc="0" normalizeH="0" baseline="0" noProof="0" dirty="0">
                <a:ln>
                  <a:noFill/>
                </a:ln>
                <a:solidFill>
                  <a:schemeClr val="tx1"/>
                </a:solidFill>
                <a:effectLst/>
                <a:uLnTx/>
                <a:uFillTx/>
                <a:latin typeface="Calibri" panose="020F0502020204030204"/>
                <a:ea typeface="+mn-ea"/>
                <a:cs typeface="+mn-cs"/>
              </a:rPr>
              <a:t>and engage with cultural competence.</a:t>
            </a:r>
          </a:p>
        </p:txBody>
      </p:sp>
      <p:sp>
        <p:nvSpPr>
          <p:cNvPr id="58" name="Oval 57">
            <a:extLst>
              <a:ext uri="{FF2B5EF4-FFF2-40B4-BE49-F238E27FC236}">
                <a16:creationId xmlns:a16="http://schemas.microsoft.com/office/drawing/2014/main" id="{4E61FE0A-1FB0-DA45-A7F0-805A2ED291CC}"/>
              </a:ext>
            </a:extLst>
          </p:cNvPr>
          <p:cNvSpPr/>
          <p:nvPr/>
        </p:nvSpPr>
        <p:spPr>
          <a:xfrm>
            <a:off x="343338" y="4470259"/>
            <a:ext cx="595968" cy="595968"/>
          </a:xfrm>
          <a:prstGeom prst="ellipse">
            <a:avLst/>
          </a:prstGeom>
          <a:solidFill>
            <a:srgbClr val="EEAEC5"/>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72000" rIns="72000"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400" b="0" i="0" u="none" strike="noStrike" kern="1200" cap="none" spc="0" normalizeH="0" baseline="0" noProof="0" dirty="0">
              <a:ln>
                <a:noFill/>
              </a:ln>
              <a:solidFill>
                <a:srgbClr val="FFFFFF"/>
              </a:solidFill>
              <a:effectLst/>
              <a:uLnTx/>
              <a:uFillTx/>
              <a:latin typeface="Calibri" panose="020F0502020204030204"/>
              <a:ea typeface="+mn-ea"/>
              <a:cs typeface="+mn-cs"/>
            </a:endParaRPr>
          </a:p>
        </p:txBody>
      </p:sp>
      <p:sp>
        <p:nvSpPr>
          <p:cNvPr id="60" name="Arrow: Pentagon 25">
            <a:extLst>
              <a:ext uri="{FF2B5EF4-FFF2-40B4-BE49-F238E27FC236}">
                <a16:creationId xmlns:a16="http://schemas.microsoft.com/office/drawing/2014/main" id="{A1309F6F-F610-D44B-A2BF-C543BB140FED}"/>
              </a:ext>
            </a:extLst>
          </p:cNvPr>
          <p:cNvSpPr/>
          <p:nvPr/>
        </p:nvSpPr>
        <p:spPr>
          <a:xfrm>
            <a:off x="728204" y="5226126"/>
            <a:ext cx="5159976" cy="525668"/>
          </a:xfrm>
          <a:prstGeom prst="homePlate">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288000" rIns="72000" rtlCol="0" anchor="ctr"/>
          <a:lstStyle/>
          <a:p>
            <a:pPr marL="0" marR="0" lvl="0" indent="0" defTabSz="457200" rtl="0" eaLnBrk="1" fontAlgn="auto" latinLnBrk="0" hangingPunct="1">
              <a:lnSpc>
                <a:spcPct val="100000"/>
              </a:lnSpc>
              <a:spcBef>
                <a:spcPts val="0"/>
              </a:spcBef>
              <a:spcAft>
                <a:spcPts val="0"/>
              </a:spcAft>
              <a:buClrTx/>
              <a:buSzTx/>
              <a:buFontTx/>
              <a:buNone/>
              <a:tabLst/>
              <a:defRPr/>
            </a:pPr>
            <a:r>
              <a:rPr kumimoji="0" lang="en-US" sz="1100" i="1" u="none" strike="noStrike" kern="1200" cap="none" spc="0" normalizeH="0" baseline="0" noProof="0" dirty="0">
                <a:ln>
                  <a:noFill/>
                </a:ln>
                <a:solidFill>
                  <a:schemeClr val="tx1"/>
                </a:solidFill>
                <a:effectLst/>
                <a:uLnTx/>
                <a:uFillTx/>
                <a:latin typeface="Calibri" panose="020F0502020204030204"/>
                <a:ea typeface="+mn-ea"/>
                <a:cs typeface="+mn-cs"/>
              </a:rPr>
              <a:t>Regularly getting the </a:t>
            </a:r>
            <a:r>
              <a:rPr kumimoji="0" lang="en-US" sz="1100" b="1" i="1" u="none" strike="noStrike" kern="1200" cap="none" spc="0" normalizeH="0" baseline="0" noProof="0" dirty="0">
                <a:ln>
                  <a:noFill/>
                </a:ln>
                <a:solidFill>
                  <a:schemeClr val="tx1"/>
                </a:solidFill>
                <a:effectLst/>
                <a:uLnTx/>
                <a:uFillTx/>
                <a:latin typeface="Calibri" panose="020F0502020204030204"/>
                <a:ea typeface="+mn-ea"/>
                <a:cs typeface="+mn-cs"/>
              </a:rPr>
              <a:t>right leaders in the same room </a:t>
            </a:r>
            <a:r>
              <a:rPr kumimoji="0" lang="en-US" sz="1100" i="1" u="none" strike="noStrike" kern="1200" cap="none" spc="0" normalizeH="0" baseline="0" noProof="0" dirty="0">
                <a:ln>
                  <a:noFill/>
                </a:ln>
                <a:solidFill>
                  <a:schemeClr val="tx1"/>
                </a:solidFill>
                <a:effectLst/>
                <a:uLnTx/>
                <a:uFillTx/>
                <a:latin typeface="Calibri" panose="020F0502020204030204"/>
                <a:ea typeface="+mn-ea"/>
                <a:cs typeface="+mn-cs"/>
              </a:rPr>
              <a:t>fosters stronger system relationships and more responsive decision-making.</a:t>
            </a:r>
          </a:p>
        </p:txBody>
      </p:sp>
      <p:sp>
        <p:nvSpPr>
          <p:cNvPr id="62" name="Oval 61">
            <a:extLst>
              <a:ext uri="{FF2B5EF4-FFF2-40B4-BE49-F238E27FC236}">
                <a16:creationId xmlns:a16="http://schemas.microsoft.com/office/drawing/2014/main" id="{9F5703EC-10BE-DC46-B47F-E0B91051FCFD}"/>
              </a:ext>
            </a:extLst>
          </p:cNvPr>
          <p:cNvSpPr/>
          <p:nvPr/>
        </p:nvSpPr>
        <p:spPr>
          <a:xfrm>
            <a:off x="343338" y="5178897"/>
            <a:ext cx="595968" cy="595968"/>
          </a:xfrm>
          <a:prstGeom prst="ellipse">
            <a:avLst/>
          </a:prstGeom>
          <a:solidFill>
            <a:srgbClr val="EEAEC5"/>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72000" rIns="72000"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400" b="0" i="0" u="none" strike="noStrike" kern="1200" cap="none" spc="0" normalizeH="0" baseline="0" noProof="0" dirty="0">
              <a:ln>
                <a:noFill/>
              </a:ln>
              <a:solidFill>
                <a:srgbClr val="FFFFFF"/>
              </a:solidFill>
              <a:effectLst/>
              <a:uLnTx/>
              <a:uFillTx/>
              <a:latin typeface="Calibri" panose="020F0502020204030204"/>
              <a:ea typeface="+mn-ea"/>
              <a:cs typeface="+mn-cs"/>
            </a:endParaRPr>
          </a:p>
        </p:txBody>
      </p:sp>
      <p:sp>
        <p:nvSpPr>
          <p:cNvPr id="63" name="Arrow: Pentagon 28">
            <a:extLst>
              <a:ext uri="{FF2B5EF4-FFF2-40B4-BE49-F238E27FC236}">
                <a16:creationId xmlns:a16="http://schemas.microsoft.com/office/drawing/2014/main" id="{F9A1CAC6-223F-BE46-B61D-C9695FD8BB87}"/>
              </a:ext>
            </a:extLst>
          </p:cNvPr>
          <p:cNvSpPr/>
          <p:nvPr/>
        </p:nvSpPr>
        <p:spPr>
          <a:xfrm>
            <a:off x="6393634" y="3112653"/>
            <a:ext cx="5161326" cy="525667"/>
          </a:xfrm>
          <a:prstGeom prst="homePlate">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288000" rIns="72000" rtlCol="0" anchor="ctr"/>
          <a:lstStyle/>
          <a:p>
            <a:pPr marL="0" marR="0" lvl="0" indent="0" defTabSz="457200" rtl="0" eaLnBrk="1" fontAlgn="auto" latinLnBrk="0" hangingPunct="1">
              <a:lnSpc>
                <a:spcPct val="100000"/>
              </a:lnSpc>
              <a:spcBef>
                <a:spcPts val="0"/>
              </a:spcBef>
              <a:spcAft>
                <a:spcPts val="0"/>
              </a:spcAft>
              <a:buClrTx/>
              <a:buSzTx/>
              <a:buFontTx/>
              <a:buNone/>
              <a:tabLst/>
              <a:defRPr/>
            </a:pPr>
            <a:r>
              <a:rPr kumimoji="0" lang="en-US" sz="1100" b="1" i="1" u="none" strike="noStrike" kern="1200" cap="none" spc="0" normalizeH="0" baseline="0" noProof="0" dirty="0">
                <a:ln>
                  <a:noFill/>
                </a:ln>
                <a:solidFill>
                  <a:schemeClr val="tx1"/>
                </a:solidFill>
                <a:effectLst/>
                <a:uLnTx/>
                <a:uFillTx/>
                <a:latin typeface="Calibri" panose="020F0502020204030204"/>
                <a:ea typeface="+mn-ea"/>
                <a:cs typeface="+mn-cs"/>
              </a:rPr>
              <a:t>Larger bodies have a role in setting objectives </a:t>
            </a:r>
            <a:r>
              <a:rPr kumimoji="0" lang="en-US" sz="1100" i="1" u="none" strike="noStrike" kern="1200" cap="none" spc="0" normalizeH="0" baseline="0" noProof="0" dirty="0">
                <a:ln>
                  <a:noFill/>
                </a:ln>
                <a:solidFill>
                  <a:schemeClr val="tx1"/>
                </a:solidFill>
                <a:effectLst/>
                <a:uLnTx/>
                <a:uFillTx/>
                <a:latin typeface="Calibri" panose="020F0502020204030204"/>
                <a:ea typeface="+mn-ea"/>
                <a:cs typeface="+mn-cs"/>
              </a:rPr>
              <a:t>and supporting local teams, but the </a:t>
            </a:r>
            <a:r>
              <a:rPr kumimoji="0" lang="en-US" sz="1100" b="1" i="1" u="none" strike="noStrike" kern="1200" cap="none" spc="0" normalizeH="0" baseline="0" noProof="0" dirty="0">
                <a:ln>
                  <a:noFill/>
                </a:ln>
                <a:solidFill>
                  <a:schemeClr val="tx1"/>
                </a:solidFill>
                <a:effectLst/>
                <a:uLnTx/>
                <a:uFillTx/>
                <a:latin typeface="Calibri" panose="020F0502020204030204"/>
                <a:ea typeface="+mn-ea"/>
                <a:cs typeface="+mn-cs"/>
              </a:rPr>
              <a:t>best innovation happens close to the ground</a:t>
            </a:r>
            <a:r>
              <a:rPr kumimoji="0" lang="en-US" sz="1100" i="1" u="none" strike="noStrike" kern="1200" cap="none" spc="0" normalizeH="0" baseline="0" noProof="0" dirty="0">
                <a:ln>
                  <a:noFill/>
                </a:ln>
                <a:solidFill>
                  <a:schemeClr val="tx1"/>
                </a:solidFill>
                <a:effectLst/>
                <a:uLnTx/>
                <a:uFillTx/>
                <a:latin typeface="Calibri" panose="020F0502020204030204"/>
                <a:ea typeface="+mn-ea"/>
                <a:cs typeface="+mn-cs"/>
              </a:rPr>
              <a:t>.</a:t>
            </a:r>
          </a:p>
        </p:txBody>
      </p:sp>
      <p:sp>
        <p:nvSpPr>
          <p:cNvPr id="64" name="Oval 63">
            <a:extLst>
              <a:ext uri="{FF2B5EF4-FFF2-40B4-BE49-F238E27FC236}">
                <a16:creationId xmlns:a16="http://schemas.microsoft.com/office/drawing/2014/main" id="{B09CC514-966D-6541-8853-012A04559E95}"/>
              </a:ext>
            </a:extLst>
          </p:cNvPr>
          <p:cNvSpPr/>
          <p:nvPr/>
        </p:nvSpPr>
        <p:spPr>
          <a:xfrm>
            <a:off x="6008768" y="3086018"/>
            <a:ext cx="595968" cy="595968"/>
          </a:xfrm>
          <a:prstGeom prst="ellipse">
            <a:avLst/>
          </a:prstGeom>
          <a:solidFill>
            <a:srgbClr val="EEAEC5"/>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72000" rIns="72000"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400" b="0" i="0" u="none" strike="noStrike" kern="1200" cap="none" spc="0" normalizeH="0" baseline="0" noProof="0" dirty="0">
              <a:ln>
                <a:noFill/>
              </a:ln>
              <a:solidFill>
                <a:srgbClr val="FFFFFF"/>
              </a:solidFill>
              <a:effectLst/>
              <a:uLnTx/>
              <a:uFillTx/>
              <a:latin typeface="Calibri" panose="020F0502020204030204"/>
              <a:ea typeface="+mn-ea"/>
              <a:cs typeface="+mn-cs"/>
            </a:endParaRPr>
          </a:p>
        </p:txBody>
      </p:sp>
      <p:sp>
        <p:nvSpPr>
          <p:cNvPr id="66" name="Arrow: Pentagon 31">
            <a:extLst>
              <a:ext uri="{FF2B5EF4-FFF2-40B4-BE49-F238E27FC236}">
                <a16:creationId xmlns:a16="http://schemas.microsoft.com/office/drawing/2014/main" id="{0FEC6EC4-D56F-1343-A5BD-127EDA5E49F6}"/>
              </a:ext>
            </a:extLst>
          </p:cNvPr>
          <p:cNvSpPr/>
          <p:nvPr/>
        </p:nvSpPr>
        <p:spPr>
          <a:xfrm>
            <a:off x="6393634" y="3817727"/>
            <a:ext cx="5161326" cy="525667"/>
          </a:xfrm>
          <a:prstGeom prst="homePlate">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288000" rIns="72000" rtlCol="0" anchor="ctr"/>
          <a:lstStyle/>
          <a:p>
            <a:pPr marL="0" marR="0" lvl="0" indent="0" defTabSz="457200" rtl="0" eaLnBrk="1" fontAlgn="auto" latinLnBrk="0" hangingPunct="1">
              <a:lnSpc>
                <a:spcPct val="100000"/>
              </a:lnSpc>
              <a:spcBef>
                <a:spcPts val="0"/>
              </a:spcBef>
              <a:spcAft>
                <a:spcPts val="0"/>
              </a:spcAft>
              <a:buClrTx/>
              <a:buSzTx/>
              <a:buFontTx/>
              <a:buNone/>
              <a:tabLst/>
              <a:defRPr/>
            </a:pPr>
            <a:r>
              <a:rPr kumimoji="0" lang="en-US" sz="1100" b="1" i="1" u="none" strike="noStrike" kern="1200" cap="none" spc="0" normalizeH="0" baseline="0" noProof="0" dirty="0">
                <a:ln>
                  <a:noFill/>
                </a:ln>
                <a:solidFill>
                  <a:schemeClr val="tx1"/>
                </a:solidFill>
                <a:effectLst/>
                <a:uLnTx/>
                <a:uFillTx/>
                <a:latin typeface="Calibri" panose="020F0502020204030204"/>
                <a:ea typeface="+mn-ea"/>
                <a:cs typeface="+mn-cs"/>
              </a:rPr>
              <a:t>Doing, rapidly iterating, and sharing </a:t>
            </a:r>
            <a:r>
              <a:rPr kumimoji="0" lang="en-US" sz="1100" i="1" u="none" strike="noStrike" kern="1200" cap="none" spc="0" normalizeH="0" baseline="0" noProof="0" dirty="0">
                <a:ln>
                  <a:noFill/>
                </a:ln>
                <a:solidFill>
                  <a:schemeClr val="tx1"/>
                </a:solidFill>
                <a:effectLst/>
                <a:uLnTx/>
                <a:uFillTx/>
                <a:latin typeface="Calibri" panose="020F0502020204030204"/>
                <a:ea typeface="+mn-ea"/>
                <a:cs typeface="+mn-cs"/>
              </a:rPr>
              <a:t>leads to better results, more quickly, than extended periods of planning and piloting.</a:t>
            </a:r>
          </a:p>
        </p:txBody>
      </p:sp>
      <p:sp>
        <p:nvSpPr>
          <p:cNvPr id="68" name="Oval 67">
            <a:extLst>
              <a:ext uri="{FF2B5EF4-FFF2-40B4-BE49-F238E27FC236}">
                <a16:creationId xmlns:a16="http://schemas.microsoft.com/office/drawing/2014/main" id="{AA3BA20E-B4E1-6946-89D1-7657EDA2880C}"/>
              </a:ext>
            </a:extLst>
          </p:cNvPr>
          <p:cNvSpPr/>
          <p:nvPr/>
        </p:nvSpPr>
        <p:spPr>
          <a:xfrm>
            <a:off x="6008768" y="3791092"/>
            <a:ext cx="595968" cy="595968"/>
          </a:xfrm>
          <a:prstGeom prst="ellipse">
            <a:avLst/>
          </a:prstGeom>
          <a:solidFill>
            <a:srgbClr val="EEAEC5"/>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72000" rIns="72000"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400" b="0" i="0" u="none" strike="noStrike" kern="1200" cap="none" spc="0" normalizeH="0" baseline="0" noProof="0" dirty="0">
              <a:ln>
                <a:noFill/>
              </a:ln>
              <a:solidFill>
                <a:srgbClr val="FFFFFF"/>
              </a:solidFill>
              <a:effectLst/>
              <a:uLnTx/>
              <a:uFillTx/>
              <a:latin typeface="Calibri" panose="020F0502020204030204"/>
              <a:ea typeface="+mn-ea"/>
              <a:cs typeface="+mn-cs"/>
            </a:endParaRPr>
          </a:p>
        </p:txBody>
      </p:sp>
      <p:sp>
        <p:nvSpPr>
          <p:cNvPr id="69" name="Arrow: Pentagon 34">
            <a:extLst>
              <a:ext uri="{FF2B5EF4-FFF2-40B4-BE49-F238E27FC236}">
                <a16:creationId xmlns:a16="http://schemas.microsoft.com/office/drawing/2014/main" id="{3ECBE52C-1EC3-054A-B3FD-F213A020CD52}"/>
              </a:ext>
            </a:extLst>
          </p:cNvPr>
          <p:cNvSpPr/>
          <p:nvPr/>
        </p:nvSpPr>
        <p:spPr>
          <a:xfrm>
            <a:off x="6393634" y="4507191"/>
            <a:ext cx="5161326" cy="525667"/>
          </a:xfrm>
          <a:prstGeom prst="homePlate">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288000" rIns="72000" rtlCol="0" anchor="ctr"/>
          <a:lstStyle/>
          <a:p>
            <a:pPr marL="0" marR="0" lvl="0" indent="0" defTabSz="457200" rtl="0" eaLnBrk="1" fontAlgn="auto" latinLnBrk="0" hangingPunct="1">
              <a:lnSpc>
                <a:spcPct val="100000"/>
              </a:lnSpc>
              <a:spcBef>
                <a:spcPts val="0"/>
              </a:spcBef>
              <a:spcAft>
                <a:spcPts val="0"/>
              </a:spcAft>
              <a:buClrTx/>
              <a:buSzTx/>
              <a:buFontTx/>
              <a:buNone/>
              <a:tabLst/>
              <a:defRPr/>
            </a:pPr>
            <a:r>
              <a:rPr kumimoji="0" lang="en-US" sz="1100" i="1" u="none" strike="noStrike" kern="1200" cap="none" spc="0" normalizeH="0" baseline="0" noProof="0" dirty="0">
                <a:ln>
                  <a:noFill/>
                </a:ln>
                <a:solidFill>
                  <a:schemeClr val="tx1"/>
                </a:solidFill>
                <a:effectLst/>
                <a:uLnTx/>
                <a:uFillTx/>
                <a:latin typeface="Calibri" panose="020F0502020204030204"/>
                <a:ea typeface="+mn-ea"/>
                <a:cs typeface="+mn-cs"/>
              </a:rPr>
              <a:t>We can greatly enhance each others' understandings of our populations with </a:t>
            </a:r>
            <a:r>
              <a:rPr kumimoji="0" lang="en-US" sz="1100" b="1" i="1" u="none" strike="noStrike" kern="1200" cap="none" spc="0" normalizeH="0" baseline="0" noProof="0" dirty="0">
                <a:ln>
                  <a:noFill/>
                </a:ln>
                <a:solidFill>
                  <a:schemeClr val="tx1"/>
                </a:solidFill>
                <a:effectLst/>
                <a:uLnTx/>
                <a:uFillTx/>
                <a:latin typeface="Calibri" panose="020F0502020204030204"/>
                <a:ea typeface="+mn-ea"/>
                <a:cs typeface="+mn-cs"/>
              </a:rPr>
              <a:t>simple data-sharing arrangements </a:t>
            </a:r>
            <a:r>
              <a:rPr kumimoji="0" lang="en-US" sz="1100" i="1" u="none" strike="noStrike" kern="1200" cap="none" spc="0" normalizeH="0" baseline="0" noProof="0" dirty="0">
                <a:ln>
                  <a:noFill/>
                </a:ln>
                <a:solidFill>
                  <a:schemeClr val="tx1"/>
                </a:solidFill>
                <a:effectLst/>
                <a:uLnTx/>
                <a:uFillTx/>
                <a:latin typeface="Calibri" panose="020F0502020204030204"/>
                <a:ea typeface="+mn-ea"/>
                <a:cs typeface="+mn-cs"/>
              </a:rPr>
              <a:t>and improved analytical capacity.</a:t>
            </a:r>
          </a:p>
        </p:txBody>
      </p:sp>
      <p:sp>
        <p:nvSpPr>
          <p:cNvPr id="70" name="Oval 69">
            <a:extLst>
              <a:ext uri="{FF2B5EF4-FFF2-40B4-BE49-F238E27FC236}">
                <a16:creationId xmlns:a16="http://schemas.microsoft.com/office/drawing/2014/main" id="{4BAD4351-703D-1441-A95A-C8F5F71BD166}"/>
              </a:ext>
            </a:extLst>
          </p:cNvPr>
          <p:cNvSpPr/>
          <p:nvPr/>
        </p:nvSpPr>
        <p:spPr>
          <a:xfrm>
            <a:off x="6008768" y="4470259"/>
            <a:ext cx="595968" cy="595968"/>
          </a:xfrm>
          <a:prstGeom prst="ellipse">
            <a:avLst/>
          </a:prstGeom>
          <a:solidFill>
            <a:srgbClr val="EEAEC5"/>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72000" rIns="72000"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400" b="0" i="0" u="none" strike="noStrike" kern="1200" cap="none" spc="0" normalizeH="0" baseline="0" noProof="0" dirty="0">
              <a:ln>
                <a:noFill/>
              </a:ln>
              <a:solidFill>
                <a:srgbClr val="FFFFFF"/>
              </a:solidFill>
              <a:effectLst/>
              <a:uLnTx/>
              <a:uFillTx/>
              <a:latin typeface="Calibri" panose="020F0502020204030204"/>
              <a:ea typeface="+mn-ea"/>
              <a:cs typeface="+mn-cs"/>
            </a:endParaRPr>
          </a:p>
        </p:txBody>
      </p:sp>
      <p:sp>
        <p:nvSpPr>
          <p:cNvPr id="71" name="Arrow: Pentagon 37">
            <a:extLst>
              <a:ext uri="{FF2B5EF4-FFF2-40B4-BE49-F238E27FC236}">
                <a16:creationId xmlns:a16="http://schemas.microsoft.com/office/drawing/2014/main" id="{341550CE-6367-6F4E-9F26-3304BF475B86}"/>
              </a:ext>
            </a:extLst>
          </p:cNvPr>
          <p:cNvSpPr/>
          <p:nvPr/>
        </p:nvSpPr>
        <p:spPr>
          <a:xfrm>
            <a:off x="6393634" y="5215829"/>
            <a:ext cx="5161326" cy="525667"/>
          </a:xfrm>
          <a:prstGeom prst="homePlate">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288000" rIns="72000" rtlCol="0" anchor="ctr"/>
          <a:lstStyle/>
          <a:p>
            <a:pPr marL="0" marR="0" lvl="0" indent="0" defTabSz="457200" rtl="0" eaLnBrk="1" fontAlgn="auto" latinLnBrk="0" hangingPunct="1">
              <a:lnSpc>
                <a:spcPct val="100000"/>
              </a:lnSpc>
              <a:spcBef>
                <a:spcPts val="0"/>
              </a:spcBef>
              <a:spcAft>
                <a:spcPts val="0"/>
              </a:spcAft>
              <a:buClrTx/>
              <a:buSzTx/>
              <a:buFontTx/>
              <a:buNone/>
              <a:tabLst/>
              <a:defRPr/>
            </a:pPr>
            <a:r>
              <a:rPr kumimoji="0" lang="en-US" sz="1100" i="1" u="none" strike="noStrike" kern="1200" cap="none" spc="0" normalizeH="0" baseline="0" noProof="0" dirty="0">
                <a:ln>
                  <a:noFill/>
                </a:ln>
                <a:solidFill>
                  <a:schemeClr val="tx1"/>
                </a:solidFill>
                <a:effectLst/>
                <a:uLnTx/>
                <a:uFillTx/>
                <a:latin typeface="Calibri" panose="020F0502020204030204"/>
                <a:ea typeface="+mn-ea"/>
                <a:cs typeface="+mn-cs"/>
              </a:rPr>
              <a:t>Despite over 10 years since the original Marmot Review, there remain </a:t>
            </a:r>
            <a:r>
              <a:rPr kumimoji="0" lang="en-US" sz="1100" b="1" i="1" u="none" strike="noStrike" kern="1200" cap="none" spc="0" normalizeH="0" baseline="0" noProof="0" dirty="0">
                <a:ln>
                  <a:noFill/>
                </a:ln>
                <a:solidFill>
                  <a:schemeClr val="tx1"/>
                </a:solidFill>
                <a:effectLst/>
                <a:uLnTx/>
                <a:uFillTx/>
                <a:latin typeface="Calibri" panose="020F0502020204030204"/>
                <a:ea typeface="+mn-ea"/>
                <a:cs typeface="+mn-cs"/>
              </a:rPr>
              <a:t>deep-rooted inequalities </a:t>
            </a:r>
            <a:r>
              <a:rPr kumimoji="0" lang="en-US" sz="1100" i="1" u="none" strike="noStrike" kern="1200" cap="none" spc="0" normalizeH="0" baseline="0" noProof="0" dirty="0">
                <a:ln>
                  <a:noFill/>
                </a:ln>
                <a:solidFill>
                  <a:schemeClr val="tx1"/>
                </a:solidFill>
                <a:effectLst/>
                <a:uLnTx/>
                <a:uFillTx/>
                <a:latin typeface="Calibri" panose="020F0502020204030204"/>
                <a:ea typeface="+mn-ea"/>
                <a:cs typeface="+mn-cs"/>
              </a:rPr>
              <a:t>across our communities.</a:t>
            </a:r>
          </a:p>
        </p:txBody>
      </p:sp>
      <p:sp>
        <p:nvSpPr>
          <p:cNvPr id="72" name="Oval 71">
            <a:extLst>
              <a:ext uri="{FF2B5EF4-FFF2-40B4-BE49-F238E27FC236}">
                <a16:creationId xmlns:a16="http://schemas.microsoft.com/office/drawing/2014/main" id="{F9739326-8AFB-4649-A1F0-17267B129179}"/>
              </a:ext>
            </a:extLst>
          </p:cNvPr>
          <p:cNvSpPr/>
          <p:nvPr/>
        </p:nvSpPr>
        <p:spPr>
          <a:xfrm>
            <a:off x="6008768" y="5178897"/>
            <a:ext cx="595968" cy="595968"/>
          </a:xfrm>
          <a:prstGeom prst="ellipse">
            <a:avLst/>
          </a:prstGeom>
          <a:solidFill>
            <a:srgbClr val="EEAEC5"/>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72000" rIns="72000"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400" b="0" i="0" u="none" strike="noStrike" kern="1200" cap="none" spc="0" normalizeH="0" baseline="0" noProof="0" dirty="0">
              <a:ln>
                <a:noFill/>
              </a:ln>
              <a:solidFill>
                <a:srgbClr val="FFFFFF"/>
              </a:solidFill>
              <a:effectLst/>
              <a:uLnTx/>
              <a:uFillTx/>
              <a:latin typeface="Calibri" panose="020F0502020204030204"/>
              <a:ea typeface="+mn-ea"/>
              <a:cs typeface="+mn-cs"/>
            </a:endParaRPr>
          </a:p>
        </p:txBody>
      </p:sp>
      <p:sp>
        <p:nvSpPr>
          <p:cNvPr id="73" name="Arrow: Pentagon 59">
            <a:extLst>
              <a:ext uri="{FF2B5EF4-FFF2-40B4-BE49-F238E27FC236}">
                <a16:creationId xmlns:a16="http://schemas.microsoft.com/office/drawing/2014/main" id="{1CE8F211-B0BF-C846-BD1E-DB2F73BCF8AA}"/>
              </a:ext>
            </a:extLst>
          </p:cNvPr>
          <p:cNvSpPr/>
          <p:nvPr/>
        </p:nvSpPr>
        <p:spPr>
          <a:xfrm>
            <a:off x="6393634" y="5932372"/>
            <a:ext cx="5161326" cy="525667"/>
          </a:xfrm>
          <a:prstGeom prst="homePlate">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288000" rIns="72000" rtlCol="0" anchor="ctr"/>
          <a:lstStyle/>
          <a:p>
            <a:pPr marL="0" marR="0" lvl="0" indent="0" defTabSz="457200" rtl="0" eaLnBrk="1" fontAlgn="auto" latinLnBrk="0" hangingPunct="1">
              <a:lnSpc>
                <a:spcPct val="100000"/>
              </a:lnSpc>
              <a:spcBef>
                <a:spcPts val="0"/>
              </a:spcBef>
              <a:spcAft>
                <a:spcPts val="0"/>
              </a:spcAft>
              <a:buClrTx/>
              <a:buSzTx/>
              <a:buFontTx/>
              <a:buNone/>
              <a:tabLst/>
              <a:defRPr/>
            </a:pPr>
            <a:r>
              <a:rPr kumimoji="0" lang="en-US" sz="1100" i="1" u="none" strike="noStrike" kern="1200" cap="none" spc="0" normalizeH="0" baseline="0" noProof="0" dirty="0">
                <a:ln>
                  <a:noFill/>
                </a:ln>
                <a:solidFill>
                  <a:schemeClr val="tx1"/>
                </a:solidFill>
                <a:effectLst/>
                <a:uLnTx/>
                <a:uFillTx/>
                <a:latin typeface="Calibri" panose="020F0502020204030204"/>
                <a:ea typeface="+mn-ea"/>
                <a:cs typeface="+mn-cs"/>
              </a:rPr>
              <a:t>Our communities trust and engage enthusiastically with integrated, co-located, and local </a:t>
            </a:r>
            <a:r>
              <a:rPr kumimoji="0" lang="en-US" sz="1100" b="1" i="1" u="none" strike="noStrike" kern="1200" cap="none" spc="0" normalizeH="0" baseline="0" noProof="0" dirty="0">
                <a:ln>
                  <a:noFill/>
                </a:ln>
                <a:solidFill>
                  <a:schemeClr val="tx1"/>
                </a:solidFill>
                <a:effectLst/>
                <a:uLnTx/>
                <a:uFillTx/>
                <a:latin typeface="Calibri" panose="020F0502020204030204"/>
                <a:ea typeface="+mn-ea"/>
                <a:cs typeface="+mn-cs"/>
              </a:rPr>
              <a:t>preventative initiatives</a:t>
            </a:r>
            <a:r>
              <a:rPr kumimoji="0" lang="en-US" sz="1100" i="1" u="none" strike="noStrike" kern="1200" cap="none" spc="0" normalizeH="0" baseline="0" noProof="0" dirty="0">
                <a:ln>
                  <a:noFill/>
                </a:ln>
                <a:solidFill>
                  <a:schemeClr val="tx1"/>
                </a:solidFill>
                <a:effectLst/>
                <a:uLnTx/>
                <a:uFillTx/>
                <a:latin typeface="Calibri" panose="020F0502020204030204"/>
                <a:ea typeface="+mn-ea"/>
                <a:cs typeface="+mn-cs"/>
              </a:rPr>
              <a:t>.</a:t>
            </a:r>
          </a:p>
        </p:txBody>
      </p:sp>
      <p:sp>
        <p:nvSpPr>
          <p:cNvPr id="74" name="Oval 73">
            <a:extLst>
              <a:ext uri="{FF2B5EF4-FFF2-40B4-BE49-F238E27FC236}">
                <a16:creationId xmlns:a16="http://schemas.microsoft.com/office/drawing/2014/main" id="{2796461A-CEF8-EB47-9D11-C6EE3F2BC7B6}"/>
              </a:ext>
            </a:extLst>
          </p:cNvPr>
          <p:cNvSpPr/>
          <p:nvPr/>
        </p:nvSpPr>
        <p:spPr>
          <a:xfrm>
            <a:off x="6008768" y="5895440"/>
            <a:ext cx="595968" cy="595968"/>
          </a:xfrm>
          <a:prstGeom prst="ellipse">
            <a:avLst/>
          </a:prstGeom>
          <a:solidFill>
            <a:srgbClr val="EEAEC5"/>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72000" rIns="72000"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400" b="0" i="0" u="none" strike="noStrike" kern="1200" cap="none" spc="0" normalizeH="0" baseline="0" noProof="0" dirty="0">
              <a:ln>
                <a:noFill/>
              </a:ln>
              <a:solidFill>
                <a:srgbClr val="FFFFFF"/>
              </a:solidFill>
              <a:effectLst/>
              <a:uLnTx/>
              <a:uFillTx/>
              <a:latin typeface="Calibri" panose="020F0502020204030204"/>
              <a:ea typeface="+mn-ea"/>
              <a:cs typeface="+mn-cs"/>
            </a:endParaRPr>
          </a:p>
        </p:txBody>
      </p:sp>
      <p:sp>
        <p:nvSpPr>
          <p:cNvPr id="75" name="Arrow: Pentagon 62">
            <a:extLst>
              <a:ext uri="{FF2B5EF4-FFF2-40B4-BE49-F238E27FC236}">
                <a16:creationId xmlns:a16="http://schemas.microsoft.com/office/drawing/2014/main" id="{CF84C914-C2CC-4041-96FA-17C9C5F9D625}"/>
              </a:ext>
            </a:extLst>
          </p:cNvPr>
          <p:cNvSpPr/>
          <p:nvPr/>
        </p:nvSpPr>
        <p:spPr>
          <a:xfrm>
            <a:off x="728204" y="5934515"/>
            <a:ext cx="5161326" cy="525667"/>
          </a:xfrm>
          <a:prstGeom prst="homePlate">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288000" rIns="72000" rtlCol="0" anchor="ctr"/>
          <a:lstStyle/>
          <a:p>
            <a:pPr marL="0" marR="0" lvl="0" indent="0" defTabSz="457200" rtl="0" eaLnBrk="1" fontAlgn="auto" latinLnBrk="0" hangingPunct="1">
              <a:lnSpc>
                <a:spcPct val="100000"/>
              </a:lnSpc>
              <a:spcBef>
                <a:spcPts val="0"/>
              </a:spcBef>
              <a:spcAft>
                <a:spcPts val="0"/>
              </a:spcAft>
              <a:buClrTx/>
              <a:buSzTx/>
              <a:buFontTx/>
              <a:buNone/>
              <a:tabLst/>
              <a:defRPr/>
            </a:pPr>
            <a:r>
              <a:rPr kumimoji="0" lang="en-US" sz="1100" i="1" u="none" strike="noStrike" kern="1200" cap="none" spc="0" normalizeH="0" baseline="0" noProof="0" dirty="0">
                <a:ln>
                  <a:noFill/>
                </a:ln>
                <a:solidFill>
                  <a:schemeClr val="tx1"/>
                </a:solidFill>
                <a:effectLst/>
                <a:uLnTx/>
                <a:uFillTx/>
                <a:latin typeface="Calibri" panose="020F0502020204030204"/>
                <a:ea typeface="+mn-ea"/>
                <a:cs typeface="+mn-cs"/>
              </a:rPr>
              <a:t>Our system is more dependent on a </a:t>
            </a:r>
            <a:r>
              <a:rPr kumimoji="0" lang="en-US" sz="1100" b="1" i="1" u="none" strike="noStrike" kern="1200" cap="none" spc="0" normalizeH="0" baseline="0" noProof="0" dirty="0">
                <a:ln>
                  <a:noFill/>
                </a:ln>
                <a:solidFill>
                  <a:schemeClr val="tx1"/>
                </a:solidFill>
                <a:effectLst/>
                <a:uLnTx/>
                <a:uFillTx/>
                <a:latin typeface="Calibri" panose="020F0502020204030204"/>
                <a:ea typeface="+mn-ea"/>
                <a:cs typeface="+mn-cs"/>
              </a:rPr>
              <a:t>neglected</a:t>
            </a:r>
            <a:r>
              <a:rPr kumimoji="0" lang="en-US" sz="1100" i="1" u="none" strike="noStrike" kern="1200" cap="none" spc="0" normalizeH="0" baseline="0" noProof="0" dirty="0">
                <a:ln>
                  <a:noFill/>
                </a:ln>
                <a:solidFill>
                  <a:schemeClr val="tx1"/>
                </a:solidFill>
                <a:effectLst/>
                <a:uLnTx/>
                <a:uFillTx/>
                <a:latin typeface="Calibri" panose="020F0502020204030204"/>
                <a:ea typeface="+mn-ea"/>
                <a:cs typeface="+mn-cs"/>
              </a:rPr>
              <a:t> </a:t>
            </a:r>
            <a:r>
              <a:rPr kumimoji="0" lang="en-US" sz="1100" b="1" i="1" u="none" strike="noStrike" kern="1200" cap="none" spc="0" normalizeH="0" baseline="0" noProof="0" dirty="0">
                <a:ln>
                  <a:noFill/>
                </a:ln>
                <a:solidFill>
                  <a:schemeClr val="tx1"/>
                </a:solidFill>
                <a:effectLst/>
                <a:uLnTx/>
                <a:uFillTx/>
                <a:latin typeface="Calibri" panose="020F0502020204030204"/>
                <a:ea typeface="+mn-ea"/>
                <a:cs typeface="+mn-cs"/>
              </a:rPr>
              <a:t>social care sector</a:t>
            </a:r>
            <a:r>
              <a:rPr kumimoji="0" lang="en-US" sz="1100" i="1" u="none" strike="noStrike" kern="1200" cap="none" spc="0" normalizeH="0" baseline="0" noProof="0" dirty="0">
                <a:ln>
                  <a:noFill/>
                </a:ln>
                <a:solidFill>
                  <a:schemeClr val="tx1"/>
                </a:solidFill>
                <a:effectLst/>
                <a:uLnTx/>
                <a:uFillTx/>
                <a:latin typeface="Calibri" panose="020F0502020204030204"/>
                <a:ea typeface="+mn-ea"/>
                <a:cs typeface="+mn-cs"/>
              </a:rPr>
              <a:t>, especially care homes, than </a:t>
            </a:r>
            <a:r>
              <a:rPr lang="en-US" sz="1100" i="1" dirty="0">
                <a:solidFill>
                  <a:schemeClr val="tx1"/>
                </a:solidFill>
                <a:latin typeface="Calibri" panose="020F0502020204030204"/>
              </a:rPr>
              <a:t>many</a:t>
            </a:r>
            <a:r>
              <a:rPr kumimoji="0" lang="en-US" sz="1100" i="1" u="none" strike="noStrike" kern="1200" cap="none" spc="0" normalizeH="0" baseline="0" noProof="0" dirty="0">
                <a:ln>
                  <a:noFill/>
                </a:ln>
                <a:solidFill>
                  <a:schemeClr val="tx1"/>
                </a:solidFill>
                <a:effectLst/>
                <a:uLnTx/>
                <a:uFillTx/>
                <a:latin typeface="Calibri" panose="020F0502020204030204"/>
                <a:ea typeface="+mn-ea"/>
                <a:cs typeface="+mn-cs"/>
              </a:rPr>
              <a:t> of us had appreciated.</a:t>
            </a:r>
          </a:p>
        </p:txBody>
      </p:sp>
      <p:sp>
        <p:nvSpPr>
          <p:cNvPr id="76" name="Oval 75">
            <a:extLst>
              <a:ext uri="{FF2B5EF4-FFF2-40B4-BE49-F238E27FC236}">
                <a16:creationId xmlns:a16="http://schemas.microsoft.com/office/drawing/2014/main" id="{DBCFB20A-7576-A94A-9FB0-1884233DCD45}"/>
              </a:ext>
            </a:extLst>
          </p:cNvPr>
          <p:cNvSpPr/>
          <p:nvPr/>
        </p:nvSpPr>
        <p:spPr>
          <a:xfrm>
            <a:off x="343338" y="5897583"/>
            <a:ext cx="595968" cy="595968"/>
          </a:xfrm>
          <a:prstGeom prst="ellipse">
            <a:avLst/>
          </a:prstGeom>
          <a:solidFill>
            <a:srgbClr val="EEAEC5"/>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72000" rIns="72000"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400" b="0" i="0" u="none" strike="noStrike" kern="1200" cap="none" spc="0" normalizeH="0" baseline="0" noProof="0" dirty="0">
              <a:ln>
                <a:noFill/>
              </a:ln>
              <a:solidFill>
                <a:srgbClr val="FFFFFF"/>
              </a:solidFill>
              <a:effectLst/>
              <a:uLnTx/>
              <a:uFillTx/>
              <a:latin typeface="Calibri" panose="020F0502020204030204"/>
              <a:ea typeface="+mn-ea"/>
              <a:cs typeface="+mn-cs"/>
            </a:endParaRPr>
          </a:p>
        </p:txBody>
      </p:sp>
      <p:pic>
        <p:nvPicPr>
          <p:cNvPr id="77" name="Graphic 76" descr="Scales of justice with solid fill">
            <a:extLst>
              <a:ext uri="{FF2B5EF4-FFF2-40B4-BE49-F238E27FC236}">
                <a16:creationId xmlns:a16="http://schemas.microsoft.com/office/drawing/2014/main" id="{FC822A2C-8F61-1640-A05F-DF34482E2722}"/>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6094062" y="5260430"/>
            <a:ext cx="430875" cy="430875"/>
          </a:xfrm>
          <a:prstGeom prst="rect">
            <a:avLst/>
          </a:prstGeom>
        </p:spPr>
      </p:pic>
      <p:pic>
        <p:nvPicPr>
          <p:cNvPr id="78" name="Graphic 77" descr="Test tubes with solid fill">
            <a:extLst>
              <a:ext uri="{FF2B5EF4-FFF2-40B4-BE49-F238E27FC236}">
                <a16:creationId xmlns:a16="http://schemas.microsoft.com/office/drawing/2014/main" id="{04A6B83F-AE36-504F-94EC-9F4CC4C669BA}"/>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6103115" y="3879898"/>
            <a:ext cx="407272" cy="407272"/>
          </a:xfrm>
          <a:prstGeom prst="rect">
            <a:avLst/>
          </a:prstGeom>
        </p:spPr>
      </p:pic>
      <p:pic>
        <p:nvPicPr>
          <p:cNvPr id="79" name="Graphic 78" descr="Group brainstorm with solid fill">
            <a:extLst>
              <a:ext uri="{FF2B5EF4-FFF2-40B4-BE49-F238E27FC236}">
                <a16:creationId xmlns:a16="http://schemas.microsoft.com/office/drawing/2014/main" id="{9A6BA16A-3D47-004D-9582-132F01576BF8}"/>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6091314" y="3149349"/>
            <a:ext cx="430875" cy="430875"/>
          </a:xfrm>
          <a:prstGeom prst="rect">
            <a:avLst/>
          </a:prstGeom>
        </p:spPr>
      </p:pic>
      <p:pic>
        <p:nvPicPr>
          <p:cNvPr id="80" name="Graphic 79" descr="Online meeting with solid fill">
            <a:extLst>
              <a:ext uri="{FF2B5EF4-FFF2-40B4-BE49-F238E27FC236}">
                <a16:creationId xmlns:a16="http://schemas.microsoft.com/office/drawing/2014/main" id="{09C0FE46-D648-1E46-8EFA-6E59A6F60962}"/>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427088" y="5274297"/>
            <a:ext cx="427876" cy="427876"/>
          </a:xfrm>
          <a:prstGeom prst="rect">
            <a:avLst/>
          </a:prstGeom>
        </p:spPr>
      </p:pic>
      <p:pic>
        <p:nvPicPr>
          <p:cNvPr id="81" name="Graphic 80" descr="Cheers with solid fill">
            <a:extLst>
              <a:ext uri="{FF2B5EF4-FFF2-40B4-BE49-F238E27FC236}">
                <a16:creationId xmlns:a16="http://schemas.microsoft.com/office/drawing/2014/main" id="{BB64235A-47C8-1240-A4B4-ED6A6713E2C2}"/>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a:off x="425963" y="4564881"/>
            <a:ext cx="422712" cy="422712"/>
          </a:xfrm>
          <a:prstGeom prst="rect">
            <a:avLst/>
          </a:prstGeom>
        </p:spPr>
      </p:pic>
      <p:pic>
        <p:nvPicPr>
          <p:cNvPr id="82" name="Graphic 81" descr="Bullseye with solid fill">
            <a:extLst>
              <a:ext uri="{FF2B5EF4-FFF2-40B4-BE49-F238E27FC236}">
                <a16:creationId xmlns:a16="http://schemas.microsoft.com/office/drawing/2014/main" id="{EBC06B53-8DE9-2349-A063-08D265818A37}"/>
              </a:ext>
            </a:extLst>
          </p:cNvPr>
          <p:cNvPicPr>
            <a:picLocks noChangeAspect="1"/>
          </p:cNvPicPr>
          <p:nvPr/>
        </p:nvPicPr>
        <p:blipFill>
          <a:blip r:embed="rId12">
            <a:extLst>
              <a:ext uri="{96DAC541-7B7A-43D3-8B79-37D633B846F1}">
                <asvg:svgBlip xmlns:asvg="http://schemas.microsoft.com/office/drawing/2016/SVG/main" r:embed="rId13"/>
              </a:ext>
            </a:extLst>
          </a:blip>
          <a:stretch>
            <a:fillRect/>
          </a:stretch>
        </p:blipFill>
        <p:spPr>
          <a:xfrm>
            <a:off x="428015" y="3875769"/>
            <a:ext cx="426614" cy="426614"/>
          </a:xfrm>
          <a:prstGeom prst="rect">
            <a:avLst/>
          </a:prstGeom>
        </p:spPr>
      </p:pic>
      <p:pic>
        <p:nvPicPr>
          <p:cNvPr id="83" name="Graphic 82" descr="Network with solid fill">
            <a:extLst>
              <a:ext uri="{FF2B5EF4-FFF2-40B4-BE49-F238E27FC236}">
                <a16:creationId xmlns:a16="http://schemas.microsoft.com/office/drawing/2014/main" id="{C3ABD6C4-661B-2F4B-AE3D-6E66CE470F8C}"/>
              </a:ext>
            </a:extLst>
          </p:cNvPr>
          <p:cNvPicPr>
            <a:picLocks noChangeAspect="1"/>
          </p:cNvPicPr>
          <p:nvPr/>
        </p:nvPicPr>
        <p:blipFill>
          <a:blip r:embed="rId14">
            <a:extLst>
              <a:ext uri="{96DAC541-7B7A-43D3-8B79-37D633B846F1}">
                <asvg:svgBlip xmlns:asvg="http://schemas.microsoft.com/office/drawing/2016/SVG/main" r:embed="rId15"/>
              </a:ext>
            </a:extLst>
          </a:blip>
          <a:stretch>
            <a:fillRect/>
          </a:stretch>
        </p:blipFill>
        <p:spPr>
          <a:xfrm>
            <a:off x="433969" y="3165518"/>
            <a:ext cx="414706" cy="414706"/>
          </a:xfrm>
          <a:prstGeom prst="rect">
            <a:avLst/>
          </a:prstGeom>
        </p:spPr>
      </p:pic>
      <p:pic>
        <p:nvPicPr>
          <p:cNvPr id="84" name="Graphic 83" descr="Disk with solid fill">
            <a:extLst>
              <a:ext uri="{FF2B5EF4-FFF2-40B4-BE49-F238E27FC236}">
                <a16:creationId xmlns:a16="http://schemas.microsoft.com/office/drawing/2014/main" id="{1D3F0313-D8BF-DE4C-80E5-BA050ED0C381}"/>
              </a:ext>
            </a:extLst>
          </p:cNvPr>
          <p:cNvPicPr>
            <a:picLocks noChangeAspect="1"/>
          </p:cNvPicPr>
          <p:nvPr/>
        </p:nvPicPr>
        <p:blipFill>
          <a:blip r:embed="rId16">
            <a:extLst>
              <a:ext uri="{96DAC541-7B7A-43D3-8B79-37D633B846F1}">
                <asvg:svgBlip xmlns:asvg="http://schemas.microsoft.com/office/drawing/2016/SVG/main" r:embed="rId17"/>
              </a:ext>
            </a:extLst>
          </a:blip>
          <a:stretch>
            <a:fillRect/>
          </a:stretch>
        </p:blipFill>
        <p:spPr>
          <a:xfrm>
            <a:off x="6087793" y="4550825"/>
            <a:ext cx="437916" cy="437916"/>
          </a:xfrm>
          <a:prstGeom prst="rect">
            <a:avLst/>
          </a:prstGeom>
        </p:spPr>
      </p:pic>
      <p:pic>
        <p:nvPicPr>
          <p:cNvPr id="85" name="Graphic 84" descr="Neighborhood with solid fill">
            <a:extLst>
              <a:ext uri="{FF2B5EF4-FFF2-40B4-BE49-F238E27FC236}">
                <a16:creationId xmlns:a16="http://schemas.microsoft.com/office/drawing/2014/main" id="{3B4D2EC4-FB55-8847-9091-215EF31BEA28}"/>
              </a:ext>
            </a:extLst>
          </p:cNvPr>
          <p:cNvPicPr>
            <a:picLocks noChangeAspect="1"/>
          </p:cNvPicPr>
          <p:nvPr/>
        </p:nvPicPr>
        <p:blipFill>
          <a:blip r:embed="rId18">
            <a:extLst>
              <a:ext uri="{96DAC541-7B7A-43D3-8B79-37D633B846F1}">
                <asvg:svgBlip xmlns:asvg="http://schemas.microsoft.com/office/drawing/2016/SVG/main" r:embed="rId19"/>
              </a:ext>
            </a:extLst>
          </a:blip>
          <a:stretch>
            <a:fillRect/>
          </a:stretch>
        </p:blipFill>
        <p:spPr>
          <a:xfrm>
            <a:off x="6109801" y="5986949"/>
            <a:ext cx="396000" cy="396000"/>
          </a:xfrm>
          <a:prstGeom prst="rect">
            <a:avLst/>
          </a:prstGeom>
        </p:spPr>
      </p:pic>
      <p:pic>
        <p:nvPicPr>
          <p:cNvPr id="86" name="Graphic 85" descr="Care with solid fill">
            <a:extLst>
              <a:ext uri="{FF2B5EF4-FFF2-40B4-BE49-F238E27FC236}">
                <a16:creationId xmlns:a16="http://schemas.microsoft.com/office/drawing/2014/main" id="{ECE0B0E0-2838-744B-B93F-80D26D3D62B2}"/>
              </a:ext>
            </a:extLst>
          </p:cNvPr>
          <p:cNvPicPr>
            <a:picLocks noChangeAspect="1"/>
          </p:cNvPicPr>
          <p:nvPr/>
        </p:nvPicPr>
        <p:blipFill>
          <a:blip r:embed="rId20">
            <a:extLst>
              <a:ext uri="{96DAC541-7B7A-43D3-8B79-37D633B846F1}">
                <asvg:svgBlip xmlns:asvg="http://schemas.microsoft.com/office/drawing/2016/SVG/main" r:embed="rId21"/>
              </a:ext>
            </a:extLst>
          </a:blip>
          <a:stretch>
            <a:fillRect/>
          </a:stretch>
        </p:blipFill>
        <p:spPr>
          <a:xfrm>
            <a:off x="435725" y="5986949"/>
            <a:ext cx="396000" cy="396000"/>
          </a:xfrm>
          <a:prstGeom prst="rect">
            <a:avLst/>
          </a:prstGeom>
        </p:spPr>
      </p:pic>
    </p:spTree>
    <p:extLst>
      <p:ext uri="{BB962C8B-B14F-4D97-AF65-F5344CB8AC3E}">
        <p14:creationId xmlns:p14="http://schemas.microsoft.com/office/powerpoint/2010/main" val="3807713157"/>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BA35EF15-6BC6-49C2-98CC-C01018BD133D}"/>
              </a:ext>
            </a:extLst>
          </p:cNvPr>
          <p:cNvSpPr txBox="1">
            <a:spLocks/>
          </p:cNvSpPr>
          <p:nvPr/>
        </p:nvSpPr>
        <p:spPr>
          <a:xfrm>
            <a:off x="289509" y="374028"/>
            <a:ext cx="10479105" cy="942196"/>
          </a:xfrm>
          <a:prstGeom prst="rect">
            <a:avLst/>
          </a:prstGeom>
        </p:spPr>
        <p:txBody>
          <a:bodyPr>
            <a:normAutofit/>
          </a:bodyPr>
          <a:lstStyle>
            <a:lvl1pPr algn="l" defTabSz="914400" rtl="0" eaLnBrk="1" latinLnBrk="0" hangingPunct="1">
              <a:lnSpc>
                <a:spcPct val="80000"/>
              </a:lnSpc>
              <a:spcBef>
                <a:spcPct val="0"/>
              </a:spcBef>
              <a:buNone/>
              <a:defRPr sz="2400" b="1" i="0" kern="1200" cap="none" baseline="0">
                <a:solidFill>
                  <a:schemeClr val="tx1"/>
                </a:solidFill>
                <a:latin typeface="Calibri" panose="020F0502020204030204" pitchFamily="34" charset="0"/>
                <a:ea typeface="Calibri" panose="020F0502020204030204" pitchFamily="34" charset="0"/>
                <a:cs typeface="Calibri" panose="020F0502020204030204" pitchFamily="34" charset="0"/>
              </a:defRPr>
            </a:lvl1pPr>
          </a:lstStyle>
          <a:p>
            <a:r>
              <a:rPr lang="en-GB" sz="2700" b="0" dirty="0">
                <a:latin typeface="+mn-lt"/>
                <a:cs typeface="Times New Roman" panose="02020603050405020304" pitchFamily="18" charset="0"/>
              </a:rPr>
              <a:t>London stakeholders had already identified workforce, </a:t>
            </a:r>
            <a:r>
              <a:rPr lang="en-US" sz="2700" b="0" dirty="0">
                <a:latin typeface="+mn-lt"/>
                <a:cs typeface="Times New Roman" panose="02020603050405020304" pitchFamily="18" charset="0"/>
              </a:rPr>
              <a:t>diversity and inclusion and improved data sharing as being key for the future </a:t>
            </a:r>
            <a:endParaRPr lang="en-GB" sz="2700" b="0" dirty="0">
              <a:latin typeface="+mn-lt"/>
              <a:cs typeface="Times New Roman" panose="02020603050405020304" pitchFamily="18" charset="0"/>
            </a:endParaRPr>
          </a:p>
        </p:txBody>
      </p:sp>
      <p:sp>
        <p:nvSpPr>
          <p:cNvPr id="11" name="Rectangle 10">
            <a:extLst>
              <a:ext uri="{FF2B5EF4-FFF2-40B4-BE49-F238E27FC236}">
                <a16:creationId xmlns:a16="http://schemas.microsoft.com/office/drawing/2014/main" id="{B2F9FA48-A9DB-4A07-8986-77188AC3FC8B}"/>
              </a:ext>
            </a:extLst>
          </p:cNvPr>
          <p:cNvSpPr/>
          <p:nvPr/>
        </p:nvSpPr>
        <p:spPr>
          <a:xfrm>
            <a:off x="7673627" y="1572545"/>
            <a:ext cx="3537711" cy="3833954"/>
          </a:xfrm>
          <a:prstGeom prst="rect">
            <a:avLst/>
          </a:prstGeom>
          <a:solidFill>
            <a:schemeClr val="accent1">
              <a:lumMod val="90000"/>
            </a:schemeClr>
          </a:solidFill>
          <a:ln w="12700">
            <a:noFill/>
          </a:ln>
        </p:spPr>
        <p:style>
          <a:lnRef idx="2">
            <a:schemeClr val="dk1"/>
          </a:lnRef>
          <a:fillRef idx="1">
            <a:schemeClr val="lt1"/>
          </a:fillRef>
          <a:effectRef idx="0">
            <a:schemeClr val="dk1"/>
          </a:effectRef>
          <a:fontRef idx="minor">
            <a:schemeClr val="dk1"/>
          </a:fontRef>
        </p:style>
        <p:txBody>
          <a:bodyPr rtlCol="0" anchor="t"/>
          <a:lstStyle/>
          <a:p>
            <a:pPr marL="0" marR="0" lvl="0" indent="0" algn="l" defTabSz="457200" rtl="0" eaLnBrk="1" fontAlgn="auto" latinLnBrk="0" hangingPunct="1">
              <a:lnSpc>
                <a:spcPct val="107000"/>
              </a:lnSpc>
              <a:spcBef>
                <a:spcPts val="0"/>
              </a:spcBef>
              <a:spcAft>
                <a:spcPts val="800"/>
              </a:spcAft>
              <a:buClrTx/>
              <a:buSzTx/>
              <a:buFontTx/>
              <a:buNone/>
              <a:tabLst>
                <a:tab pos="457200" algn="l"/>
              </a:tabLst>
              <a:defRPr/>
            </a:pPr>
            <a:r>
              <a:rPr kumimoji="0" lang="en-GB" sz="1050" b="1" i="0" u="none" strike="noStrike" kern="1200" cap="none" spc="0" normalizeH="0" baseline="0" noProof="0" dirty="0">
                <a:ln>
                  <a:noFill/>
                </a:ln>
                <a:solidFill>
                  <a:prstClr val="black"/>
                </a:solidFill>
                <a:effectLst/>
                <a:uLnTx/>
                <a:uFillTx/>
                <a:latin typeface="Calibri"/>
                <a:ea typeface="+mn-ea"/>
                <a:cs typeface="Times New Roman" panose="02020603050405020304" pitchFamily="18" charset="0"/>
              </a:rPr>
              <a:t>Digital</a:t>
            </a:r>
            <a:r>
              <a:rPr kumimoji="0" lang="en-GB" sz="1050" b="1" i="0" u="none" strike="noStrike" kern="1200" cap="none" spc="0" normalizeH="0" baseline="0" noProof="0" dirty="0">
                <a:ln>
                  <a:noFill/>
                </a:ln>
                <a:solidFill>
                  <a:prstClr val="black"/>
                </a:solidFill>
                <a:effectLst/>
                <a:uLnTx/>
                <a:uFillTx/>
                <a:latin typeface="Calibri"/>
                <a:ea typeface="+mn-ea"/>
                <a:cs typeface="+mn-cs"/>
              </a:rPr>
              <a:t> </a:t>
            </a:r>
            <a:r>
              <a:rPr kumimoji="0" lang="en-GB" sz="1050" b="1" i="0" u="none" strike="noStrike" kern="1200" cap="none" spc="0" normalizeH="0" baseline="0" noProof="0" dirty="0">
                <a:ln>
                  <a:noFill/>
                </a:ln>
                <a:solidFill>
                  <a:prstClr val="black"/>
                </a:solidFill>
                <a:effectLst/>
                <a:uLnTx/>
                <a:uFillTx/>
                <a:latin typeface="Calibri"/>
                <a:ea typeface="+mn-ea"/>
                <a:cs typeface="Times New Roman" panose="02020603050405020304" pitchFamily="18" charset="0"/>
              </a:rPr>
              <a:t>&amp; Data</a:t>
            </a:r>
          </a:p>
          <a:p>
            <a:pPr marL="171450" marR="0" lvl="0" indent="-171450" algn="l" defTabSz="457200" rtl="0" eaLnBrk="1" fontAlgn="auto" latinLnBrk="0" hangingPunct="1">
              <a:lnSpc>
                <a:spcPct val="107000"/>
              </a:lnSpc>
              <a:spcBef>
                <a:spcPts val="0"/>
              </a:spcBef>
              <a:spcAft>
                <a:spcPts val="800"/>
              </a:spcAft>
              <a:buClrTx/>
              <a:buSzTx/>
              <a:buFont typeface="Arial" panose="020B0604020202020204" pitchFamily="34" charset="0"/>
              <a:buChar char="•"/>
              <a:tabLst>
                <a:tab pos="457200" algn="l"/>
              </a:tabLst>
              <a:defRPr/>
            </a:pPr>
            <a:r>
              <a:rPr kumimoji="0" lang="en-GB" sz="1050" b="0" i="0" u="none" strike="noStrike" kern="1200" cap="none" spc="0" normalizeH="0" baseline="0" noProof="0" dirty="0">
                <a:ln>
                  <a:noFill/>
                </a:ln>
                <a:solidFill>
                  <a:prstClr val="black"/>
                </a:solidFill>
                <a:effectLst/>
                <a:uLnTx/>
                <a:uFillTx/>
                <a:latin typeface="Calibri"/>
                <a:ea typeface="+mn-ea"/>
                <a:cs typeface="Times New Roman" panose="02020603050405020304" pitchFamily="18" charset="0"/>
              </a:rPr>
              <a:t>There was a shared vision (articulated in the London Vision and NHS Long Term Plan) to increase the use digital tools (including innovative use of wearable devices) that would enable patients to manage their own health, free up health and care providers’ time for more personalised care, reduce hospital admissions and integrate services.</a:t>
            </a:r>
          </a:p>
          <a:p>
            <a:pPr marL="171450" marR="0" lvl="0" indent="-171450" algn="l" defTabSz="457200" rtl="0" eaLnBrk="1" fontAlgn="auto" latinLnBrk="0" hangingPunct="1">
              <a:lnSpc>
                <a:spcPct val="107000"/>
              </a:lnSpc>
              <a:spcBef>
                <a:spcPts val="0"/>
              </a:spcBef>
              <a:spcAft>
                <a:spcPts val="800"/>
              </a:spcAft>
              <a:buClrTx/>
              <a:buSzTx/>
              <a:buFont typeface="Arial" panose="020B0604020202020204" pitchFamily="34" charset="0"/>
              <a:buChar char="•"/>
              <a:tabLst>
                <a:tab pos="457200" algn="l"/>
              </a:tabLst>
              <a:defRPr/>
            </a:pPr>
            <a:r>
              <a:rPr kumimoji="0" lang="en-GB" sz="1050" b="0" i="0" u="none" strike="noStrike" kern="1200" cap="none" spc="0" normalizeH="0" baseline="0" noProof="0" dirty="0">
                <a:ln>
                  <a:noFill/>
                </a:ln>
                <a:solidFill>
                  <a:prstClr val="black"/>
                </a:solidFill>
                <a:effectLst/>
                <a:uLnTx/>
                <a:uFillTx/>
                <a:latin typeface="Calibri"/>
                <a:ea typeface="+mn-ea"/>
                <a:cs typeface="Times New Roman" panose="02020603050405020304" pitchFamily="18" charset="0"/>
              </a:rPr>
              <a:t>Shared patient records and care plans were recognised as essential tools to drive integrated care and joint working to manage long term or complex conditions.</a:t>
            </a:r>
          </a:p>
          <a:p>
            <a:pPr marL="171450" marR="0" lvl="0" indent="-171450" algn="l" defTabSz="457200" rtl="0" eaLnBrk="1" fontAlgn="auto" latinLnBrk="0" hangingPunct="1">
              <a:lnSpc>
                <a:spcPct val="107000"/>
              </a:lnSpc>
              <a:spcBef>
                <a:spcPts val="0"/>
              </a:spcBef>
              <a:spcAft>
                <a:spcPts val="800"/>
              </a:spcAft>
              <a:buClrTx/>
              <a:buSzTx/>
              <a:buFont typeface="Arial" panose="020B0604020202020204" pitchFamily="34" charset="0"/>
              <a:buChar char="•"/>
              <a:tabLst>
                <a:tab pos="457200" algn="l"/>
              </a:tabLst>
              <a:defRPr/>
            </a:pPr>
            <a:r>
              <a:rPr kumimoji="0" lang="en-GB" sz="1050" b="0" i="0" u="none" strike="noStrike" kern="1200" cap="none" spc="0" normalizeH="0" baseline="0" noProof="0" dirty="0">
                <a:ln>
                  <a:noFill/>
                </a:ln>
                <a:solidFill>
                  <a:prstClr val="black"/>
                </a:solidFill>
                <a:effectLst/>
                <a:uLnTx/>
                <a:uFillTx/>
                <a:latin typeface="Calibri"/>
                <a:ea typeface="+mn-ea"/>
                <a:cs typeface="Times New Roman" panose="02020603050405020304" pitchFamily="18" charset="0"/>
              </a:rPr>
              <a:t>There were also plans to use data to monitor performance and inform service redesign.</a:t>
            </a:r>
          </a:p>
          <a:p>
            <a:pPr marL="171450" marR="0" lvl="0" indent="-171450" algn="l" defTabSz="457200" rtl="0" eaLnBrk="1" fontAlgn="auto" latinLnBrk="0" hangingPunct="1">
              <a:lnSpc>
                <a:spcPct val="107000"/>
              </a:lnSpc>
              <a:spcBef>
                <a:spcPts val="0"/>
              </a:spcBef>
              <a:spcAft>
                <a:spcPts val="800"/>
              </a:spcAft>
              <a:buClrTx/>
              <a:buSzTx/>
              <a:buFont typeface="Arial" panose="020B0604020202020204" pitchFamily="34" charset="0"/>
              <a:buChar char="•"/>
              <a:tabLst>
                <a:tab pos="457200" algn="l"/>
              </a:tabLst>
              <a:defRPr/>
            </a:pPr>
            <a:r>
              <a:rPr kumimoji="0" lang="en-GB" sz="1050" b="0" i="0" u="none" strike="noStrike" kern="1200" cap="none" spc="0" normalizeH="0" baseline="0" noProof="0" dirty="0">
                <a:ln>
                  <a:noFill/>
                </a:ln>
                <a:solidFill>
                  <a:prstClr val="black"/>
                </a:solidFill>
                <a:effectLst/>
                <a:uLnTx/>
                <a:uFillTx/>
                <a:latin typeface="Calibri"/>
                <a:ea typeface="+mn-ea"/>
                <a:cs typeface="Times New Roman" panose="02020603050405020304" pitchFamily="18" charset="0"/>
              </a:rPr>
              <a:t>From an ICS perspective, they intended to introduce digital systems to enable joint working and information sharing.</a:t>
            </a:r>
          </a:p>
          <a:p>
            <a:pPr marL="171450" marR="0" lvl="0" indent="-171450" algn="ctr"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GB" sz="1050" b="0" i="0" u="none" strike="noStrike" kern="1200" cap="none" spc="0" normalizeH="0" baseline="0" noProof="0" dirty="0">
              <a:ln>
                <a:noFill/>
              </a:ln>
              <a:solidFill>
                <a:srgbClr val="490E6F"/>
              </a:solidFill>
              <a:effectLst/>
              <a:uLnTx/>
              <a:uFillTx/>
              <a:latin typeface="Calibri"/>
              <a:ea typeface="+mn-ea"/>
              <a:cs typeface="+mn-cs"/>
            </a:endParaRPr>
          </a:p>
        </p:txBody>
      </p:sp>
      <p:sp>
        <p:nvSpPr>
          <p:cNvPr id="12" name="Rectangle 11">
            <a:extLst>
              <a:ext uri="{FF2B5EF4-FFF2-40B4-BE49-F238E27FC236}">
                <a16:creationId xmlns:a16="http://schemas.microsoft.com/office/drawing/2014/main" id="{3DAE962C-3057-4E86-9615-3064938747B7}"/>
              </a:ext>
            </a:extLst>
          </p:cNvPr>
          <p:cNvSpPr/>
          <p:nvPr/>
        </p:nvSpPr>
        <p:spPr>
          <a:xfrm>
            <a:off x="398840" y="1572545"/>
            <a:ext cx="6916360" cy="3833954"/>
          </a:xfrm>
          <a:prstGeom prst="rect">
            <a:avLst/>
          </a:prstGeom>
          <a:solidFill>
            <a:schemeClr val="accent1">
              <a:lumMod val="90000"/>
            </a:schemeClr>
          </a:solidFill>
          <a:ln w="12700">
            <a:noFill/>
          </a:ln>
        </p:spPr>
        <p:style>
          <a:lnRef idx="2">
            <a:schemeClr val="dk1"/>
          </a:lnRef>
          <a:fillRef idx="1">
            <a:schemeClr val="lt1"/>
          </a:fillRef>
          <a:effectRef idx="0">
            <a:schemeClr val="dk1"/>
          </a:effectRef>
          <a:fontRef idx="minor">
            <a:schemeClr val="dk1"/>
          </a:fontRef>
        </p:style>
        <p:txBody>
          <a:bodyPr lIns="91440" tIns="45720" rIns="91440" bIns="45720" rtlCol="0" anchor="t"/>
          <a:lstStyle/>
          <a:p>
            <a:pPr marL="0" marR="0" lvl="0" indent="0" algn="l" defTabSz="457200" rtl="0" eaLnBrk="1" fontAlgn="auto" latinLnBrk="0" hangingPunct="1">
              <a:lnSpc>
                <a:spcPct val="107000"/>
              </a:lnSpc>
              <a:spcBef>
                <a:spcPts val="0"/>
              </a:spcBef>
              <a:spcAft>
                <a:spcPts val="800"/>
              </a:spcAft>
              <a:buClrTx/>
              <a:buSzTx/>
              <a:buFontTx/>
              <a:buNone/>
              <a:tabLst>
                <a:tab pos="457200" algn="l"/>
              </a:tabLst>
              <a:defRPr/>
            </a:pPr>
            <a:r>
              <a:rPr kumimoji="0" lang="en-GB" sz="1050" b="1" i="0" u="none" strike="noStrike" kern="1200" cap="none" spc="0" normalizeH="0" baseline="0" noProof="0" dirty="0">
                <a:ln>
                  <a:noFill/>
                </a:ln>
                <a:solidFill>
                  <a:prstClr val="black"/>
                </a:solidFill>
                <a:effectLst/>
                <a:uLnTx/>
                <a:uFillTx/>
                <a:latin typeface="Calibri"/>
                <a:ea typeface="+mn-ea"/>
                <a:cs typeface="Times New Roman"/>
              </a:rPr>
              <a:t>Workforce</a:t>
            </a:r>
          </a:p>
          <a:p>
            <a:pPr marL="171450" marR="0" lvl="0" indent="-171450" algn="l" defTabSz="457200" rtl="0" eaLnBrk="1" fontAlgn="auto" latinLnBrk="0" hangingPunct="1">
              <a:lnSpc>
                <a:spcPct val="107000"/>
              </a:lnSpc>
              <a:spcBef>
                <a:spcPts val="0"/>
              </a:spcBef>
              <a:spcAft>
                <a:spcPts val="800"/>
              </a:spcAft>
              <a:buClrTx/>
              <a:buSzTx/>
              <a:buFont typeface="Arial"/>
              <a:buChar char="•"/>
              <a:tabLst>
                <a:tab pos="457200" algn="l"/>
              </a:tabLst>
              <a:defRPr/>
            </a:pPr>
            <a:r>
              <a:rPr kumimoji="0" lang="en-GB" sz="1050" b="0" i="0" u="none" strike="noStrike" kern="1200" cap="none" spc="0" normalizeH="0" baseline="0" noProof="0" dirty="0">
                <a:ln>
                  <a:noFill/>
                </a:ln>
                <a:solidFill>
                  <a:prstClr val="black"/>
                </a:solidFill>
                <a:effectLst/>
                <a:uLnTx/>
                <a:uFillTx/>
                <a:latin typeface="Calibri"/>
                <a:ea typeface="+mn-ea"/>
                <a:cs typeface="Times New Roman"/>
              </a:rPr>
              <a:t>Stakeholders recognised the damage high vacancy levels were causing and agreed that improving recruitment and retention was an answer; the London Vision focussed on the high cost of living as a reason for poor retention in London, and diversity and inclusion in both recruitment and the workplace culture as being key priorities in London.</a:t>
            </a:r>
          </a:p>
          <a:p>
            <a:pPr marL="171450" marR="0" lvl="0" indent="-171450" algn="l" defTabSz="457200" rtl="0" eaLnBrk="1" fontAlgn="auto" latinLnBrk="0" hangingPunct="1">
              <a:lnSpc>
                <a:spcPct val="107000"/>
              </a:lnSpc>
              <a:spcBef>
                <a:spcPts val="0"/>
              </a:spcBef>
              <a:spcAft>
                <a:spcPts val="800"/>
              </a:spcAft>
              <a:buClrTx/>
              <a:buSzTx/>
              <a:buFont typeface="Arial"/>
              <a:buChar char="•"/>
              <a:tabLst>
                <a:tab pos="457200" algn="l"/>
              </a:tabLst>
              <a:defRPr/>
            </a:pPr>
            <a:r>
              <a:rPr kumimoji="0" lang="en-GB" sz="1050" b="0" i="0" u="none" strike="noStrike" kern="1200" cap="none" spc="0" normalizeH="0" baseline="0" noProof="0" dirty="0">
                <a:ln>
                  <a:noFill/>
                </a:ln>
                <a:solidFill>
                  <a:prstClr val="black"/>
                </a:solidFill>
                <a:effectLst/>
                <a:uLnTx/>
                <a:uFillTx/>
                <a:latin typeface="Calibri"/>
                <a:ea typeface="+mn-ea"/>
                <a:cs typeface="Times New Roman"/>
              </a:rPr>
              <a:t>There are some specific workplace culture / practice policies where all stakeholders are in alignment. These include; increasing flexible working, increased international recruitment as a short-term fix, expanded university/training places for GPs and nurses as a long-term solution, more collaborative ways of working to improve staff experience and quality of care, increased opportunities for developing skills.</a:t>
            </a:r>
          </a:p>
          <a:p>
            <a:pPr marL="171450" marR="0" lvl="0" indent="-171450" algn="l" defTabSz="457200" rtl="0" eaLnBrk="1" fontAlgn="auto" latinLnBrk="0" hangingPunct="1">
              <a:lnSpc>
                <a:spcPct val="107000"/>
              </a:lnSpc>
              <a:spcBef>
                <a:spcPts val="0"/>
              </a:spcBef>
              <a:spcAft>
                <a:spcPts val="800"/>
              </a:spcAft>
              <a:buClrTx/>
              <a:buSzTx/>
              <a:buFont typeface="Arial"/>
              <a:buChar char="•"/>
              <a:tabLst>
                <a:tab pos="457200" algn="l"/>
              </a:tabLst>
              <a:defRPr/>
            </a:pPr>
            <a:r>
              <a:rPr kumimoji="0" lang="en-GB" sz="1050" b="0" i="0" u="none" strike="noStrike" kern="1200" cap="none" spc="0" normalizeH="0" baseline="0" noProof="0" dirty="0">
                <a:ln>
                  <a:noFill/>
                </a:ln>
                <a:solidFill>
                  <a:prstClr val="black"/>
                </a:solidFill>
                <a:effectLst/>
                <a:uLnTx/>
                <a:uFillTx/>
                <a:latin typeface="Calibri"/>
                <a:ea typeface="+mn-ea"/>
                <a:cs typeface="Times New Roman"/>
              </a:rPr>
              <a:t>Development of the PCN workforce was seen as key to supporting more collaborative working at a local level.</a:t>
            </a:r>
          </a:p>
          <a:p>
            <a:pPr marL="171450" marR="0" lvl="0" indent="-171450" algn="l" defTabSz="457200" rtl="0" eaLnBrk="1" fontAlgn="auto" latinLnBrk="0" hangingPunct="1">
              <a:lnSpc>
                <a:spcPct val="107000"/>
              </a:lnSpc>
              <a:spcBef>
                <a:spcPts val="0"/>
              </a:spcBef>
              <a:spcAft>
                <a:spcPts val="800"/>
              </a:spcAft>
              <a:buClrTx/>
              <a:buSzTx/>
              <a:buFont typeface="Arial"/>
              <a:buChar char="•"/>
              <a:tabLst>
                <a:tab pos="457200" algn="l"/>
              </a:tabLst>
              <a:defRPr/>
            </a:pPr>
            <a:r>
              <a:rPr kumimoji="0" lang="en-GB" sz="1050" b="0" i="0" u="none" strike="noStrike" kern="1200" cap="none" spc="0" normalizeH="0" baseline="0" noProof="0" dirty="0">
                <a:ln>
                  <a:noFill/>
                </a:ln>
                <a:solidFill>
                  <a:prstClr val="black"/>
                </a:solidFill>
                <a:effectLst/>
                <a:uLnTx/>
                <a:uFillTx/>
                <a:latin typeface="Calibri"/>
                <a:ea typeface="+mn-ea"/>
                <a:cs typeface="Times New Roman"/>
              </a:rPr>
              <a:t>Stakeholders were generally supportive of improving joint-working between VCSE and statutory workforce as a means of alleviating pressure on statutory services and facilitating care closer to home and in the community.</a:t>
            </a:r>
          </a:p>
          <a:p>
            <a:pPr marL="171450" marR="0" lvl="0" indent="-171450" algn="l" defTabSz="457200" rtl="0" eaLnBrk="1" fontAlgn="auto" latinLnBrk="0" hangingPunct="1">
              <a:lnSpc>
                <a:spcPct val="107000"/>
              </a:lnSpc>
              <a:spcBef>
                <a:spcPts val="0"/>
              </a:spcBef>
              <a:spcAft>
                <a:spcPts val="800"/>
              </a:spcAft>
              <a:buClrTx/>
              <a:buSzTx/>
              <a:buFont typeface="Arial"/>
              <a:buChar char="•"/>
              <a:tabLst>
                <a:tab pos="457200" algn="l"/>
              </a:tabLst>
              <a:defRPr/>
            </a:pPr>
            <a:r>
              <a:rPr kumimoji="0" lang="en-GB" sz="1050" b="0" i="0" u="none" strike="noStrike" kern="1200" cap="none" spc="0" normalizeH="0" baseline="0" noProof="0" dirty="0">
                <a:ln>
                  <a:noFill/>
                </a:ln>
                <a:solidFill>
                  <a:prstClr val="black"/>
                </a:solidFill>
                <a:effectLst/>
                <a:uLnTx/>
                <a:uFillTx/>
                <a:latin typeface="Calibri"/>
                <a:ea typeface="+mn-ea"/>
                <a:cs typeface="Times New Roman"/>
              </a:rPr>
              <a:t>There were different perspectives on what it meant to have an integrated workforce, between more collaborative / ‘bottom-up’ approaches vs. more structural / centrally-led change.</a:t>
            </a:r>
          </a:p>
          <a:p>
            <a:pPr marL="171450" marR="0" lvl="0" indent="-171450" algn="l" defTabSz="457200" rtl="0" eaLnBrk="1" fontAlgn="auto" latinLnBrk="0" hangingPunct="1">
              <a:lnSpc>
                <a:spcPct val="107000"/>
              </a:lnSpc>
              <a:spcBef>
                <a:spcPts val="0"/>
              </a:spcBef>
              <a:spcAft>
                <a:spcPts val="800"/>
              </a:spcAft>
              <a:buClrTx/>
              <a:buSzTx/>
              <a:buFont typeface="Arial"/>
              <a:buChar char="•"/>
              <a:tabLst>
                <a:tab pos="457200" algn="l"/>
              </a:tabLst>
              <a:defRPr/>
            </a:pPr>
            <a:r>
              <a:rPr kumimoji="0" lang="en-GB" sz="1050" b="0" i="0" u="none" strike="noStrike" kern="1200" cap="none" spc="0" normalizeH="0" baseline="0" noProof="0" dirty="0">
                <a:ln>
                  <a:noFill/>
                </a:ln>
                <a:solidFill>
                  <a:prstClr val="black"/>
                </a:solidFill>
                <a:effectLst/>
                <a:uLnTx/>
                <a:uFillTx/>
                <a:latin typeface="Calibri"/>
                <a:ea typeface="+mn-ea"/>
                <a:cs typeface="Times New Roman"/>
              </a:rPr>
              <a:t>International recruitment was a focus of both national (Long term Plan) and local (London Vision) strategies to address workforce shortages.</a:t>
            </a:r>
          </a:p>
          <a:p>
            <a:pPr marL="171450" marR="0" lvl="0" indent="-171450" algn="l" defTabSz="457200" rtl="0" eaLnBrk="1" fontAlgn="auto" latinLnBrk="0" hangingPunct="1">
              <a:lnSpc>
                <a:spcPct val="107000"/>
              </a:lnSpc>
              <a:spcBef>
                <a:spcPts val="0"/>
              </a:spcBef>
              <a:spcAft>
                <a:spcPts val="800"/>
              </a:spcAft>
              <a:buClrTx/>
              <a:buSzTx/>
              <a:buFont typeface="Arial"/>
              <a:buChar char="•"/>
              <a:tabLst>
                <a:tab pos="457200" algn="l"/>
              </a:tabLst>
              <a:defRPr/>
            </a:pPr>
            <a:endParaRPr kumimoji="0" lang="en-GB" sz="1050" b="0" i="0" u="none" strike="noStrike" kern="1200" cap="none" spc="0" normalizeH="0" baseline="0" noProof="0" dirty="0">
              <a:ln>
                <a:noFill/>
              </a:ln>
              <a:solidFill>
                <a:prstClr val="black"/>
              </a:solidFill>
              <a:effectLst/>
              <a:uLnTx/>
              <a:uFillTx/>
              <a:latin typeface="Calibri"/>
              <a:ea typeface="+mn-ea"/>
              <a:cs typeface="Times New Roman" panose="02020603050405020304" pitchFamily="18" charset="0"/>
            </a:endParaRPr>
          </a:p>
        </p:txBody>
      </p:sp>
      <p:sp>
        <p:nvSpPr>
          <p:cNvPr id="14" name="TextBox 13">
            <a:extLst>
              <a:ext uri="{FF2B5EF4-FFF2-40B4-BE49-F238E27FC236}">
                <a16:creationId xmlns:a16="http://schemas.microsoft.com/office/drawing/2014/main" id="{28C204C3-EC58-496C-AC8C-2967FD6B1FE5}"/>
              </a:ext>
            </a:extLst>
          </p:cNvPr>
          <p:cNvSpPr txBox="1"/>
          <p:nvPr/>
        </p:nvSpPr>
        <p:spPr>
          <a:xfrm>
            <a:off x="322217" y="5705059"/>
            <a:ext cx="10889121" cy="215444"/>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800" b="0" i="1" u="none" strike="noStrike" kern="1200" cap="none" spc="0" normalizeH="0" baseline="0" noProof="0" dirty="0">
                <a:ln>
                  <a:noFill/>
                </a:ln>
                <a:solidFill>
                  <a:prstClr val="black"/>
                </a:solidFill>
                <a:effectLst/>
                <a:uLnTx/>
                <a:uFillTx/>
                <a:latin typeface="Calibri"/>
                <a:ea typeface="+mn-ea"/>
                <a:cs typeface="+mn-cs"/>
              </a:rPr>
              <a:t>Sources: </a:t>
            </a:r>
            <a:r>
              <a:rPr kumimoji="0" lang="en-US" sz="800" b="0" i="1" u="none" strike="noStrike" kern="1200" cap="none" spc="0" normalizeH="0" baseline="0" noProof="0" dirty="0">
                <a:ln>
                  <a:noFill/>
                </a:ln>
                <a:solidFill>
                  <a:prstClr val="black"/>
                </a:solidFill>
                <a:effectLst/>
                <a:uLnTx/>
                <a:uFillTx/>
                <a:latin typeface="Calibri"/>
                <a:ea typeface="+mn-ea"/>
                <a:cs typeface="Times New Roman" panose="02020603050405020304" pitchFamily="18" charset="0"/>
              </a:rPr>
              <a:t>London Health Inequalities Strategy (2018); </a:t>
            </a:r>
            <a:r>
              <a:rPr kumimoji="0" lang="en-US" sz="800" b="0" i="1" u="none" strike="noStrike" kern="1200" cap="none" spc="0" normalizeH="0" baseline="0" noProof="0" dirty="0">
                <a:ln>
                  <a:noFill/>
                </a:ln>
                <a:solidFill>
                  <a:prstClr val="black"/>
                </a:solidFill>
                <a:effectLst/>
                <a:uLnTx/>
                <a:uFillTx/>
                <a:latin typeface="Calibri"/>
                <a:ea typeface="+mn-ea"/>
                <a:cs typeface="+mn-cs"/>
              </a:rPr>
              <a:t>The NHS Long Term Plan</a:t>
            </a:r>
            <a:r>
              <a:rPr kumimoji="0" lang="en-US" sz="800" b="0" i="1" u="none" strike="noStrike" kern="1200" cap="none" spc="0" normalizeH="0" baseline="0" noProof="0" dirty="0">
                <a:ln>
                  <a:noFill/>
                </a:ln>
                <a:solidFill>
                  <a:srgbClr val="000000"/>
                </a:solidFill>
                <a:effectLst/>
                <a:uLnTx/>
                <a:uFillTx/>
                <a:latin typeface="Calibri"/>
                <a:ea typeface="+mn-ea"/>
                <a:cs typeface="+mn-cs"/>
              </a:rPr>
              <a:t> (2019); The London Vision (2019); </a:t>
            </a:r>
            <a:r>
              <a:rPr kumimoji="0" lang="en-US" sz="800" b="0" i="1" u="none" strike="noStrike" kern="1200" cap="none" spc="0" normalizeH="0" baseline="0" noProof="0" dirty="0">
                <a:ln>
                  <a:noFill/>
                </a:ln>
                <a:solidFill>
                  <a:prstClr val="black"/>
                </a:solidFill>
                <a:effectLst/>
                <a:uLnTx/>
                <a:uFillTx/>
                <a:latin typeface="Calibri"/>
                <a:ea typeface="+mn-ea"/>
                <a:cs typeface="Times New Roman" panose="02020603050405020304" pitchFamily="18" charset="0"/>
              </a:rPr>
              <a:t>London Councils Health Collaboration Interim Report (2020).</a:t>
            </a:r>
            <a:endParaRPr kumimoji="0" lang="en-GB" sz="800" b="0" i="1"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824682272"/>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5">
            <a:extLst>
              <a:ext uri="{FF2B5EF4-FFF2-40B4-BE49-F238E27FC236}">
                <a16:creationId xmlns:a16="http://schemas.microsoft.com/office/drawing/2014/main" id="{A9E0429E-CDE9-4B63-B2D5-E465CDE5303C}"/>
              </a:ext>
            </a:extLst>
          </p:cNvPr>
          <p:cNvSpPr txBox="1">
            <a:spLocks/>
          </p:cNvSpPr>
          <p:nvPr/>
        </p:nvSpPr>
        <p:spPr>
          <a:xfrm>
            <a:off x="298099" y="368520"/>
            <a:ext cx="10363200" cy="1500187"/>
          </a:xfrm>
          <a:prstGeom prst="rect">
            <a:avLst/>
          </a:prstGeom>
        </p:spPr>
        <p:txBody>
          <a:bodyPr>
            <a:normAutofit/>
          </a:bodyPr>
          <a:lstStyle>
            <a:lvl1pPr marL="0" indent="0" algn="l" defTabSz="914400" rtl="0" eaLnBrk="1" latinLnBrk="0" hangingPunct="1">
              <a:lnSpc>
                <a:spcPct val="90000"/>
              </a:lnSpc>
              <a:spcBef>
                <a:spcPts val="0"/>
              </a:spcBef>
              <a:spcAft>
                <a:spcPts val="1200"/>
              </a:spcAft>
              <a:buFont typeface="Arial"/>
              <a:buNone/>
              <a:defRPr sz="1400" b="0" i="0" kern="1200">
                <a:solidFill>
                  <a:schemeClr val="tx1"/>
                </a:solidFill>
                <a:latin typeface="Poppins" pitchFamily="2" charset="77"/>
                <a:ea typeface="+mn-ea"/>
                <a:cs typeface="Poppins" pitchFamily="2" charset="77"/>
              </a:defRPr>
            </a:lvl1pPr>
            <a:lvl2pPr marL="4763" indent="0" algn="l" defTabSz="914400" rtl="0" eaLnBrk="1" latinLnBrk="0" hangingPunct="1">
              <a:lnSpc>
                <a:spcPct val="90000"/>
              </a:lnSpc>
              <a:spcBef>
                <a:spcPts val="500"/>
              </a:spcBef>
              <a:buFont typeface="Arial"/>
              <a:buNone/>
              <a:tabLst/>
              <a:defRPr sz="1400" b="0" i="0" kern="1200">
                <a:solidFill>
                  <a:schemeClr val="bg2"/>
                </a:solidFill>
                <a:latin typeface="Poppins" pitchFamily="2" charset="77"/>
                <a:ea typeface="+mn-ea"/>
                <a:cs typeface="Poppins" pitchFamily="2" charset="77"/>
              </a:defRPr>
            </a:lvl2pPr>
            <a:lvl3pPr marL="4763" indent="0" algn="l" defTabSz="914400" rtl="0" eaLnBrk="1" latinLnBrk="0" hangingPunct="1">
              <a:lnSpc>
                <a:spcPct val="90000"/>
              </a:lnSpc>
              <a:spcBef>
                <a:spcPts val="500"/>
              </a:spcBef>
              <a:buFont typeface="Arial"/>
              <a:buNone/>
              <a:tabLst/>
              <a:defRPr sz="1400" b="0" i="0" kern="1200">
                <a:solidFill>
                  <a:schemeClr val="tx1"/>
                </a:solidFill>
                <a:latin typeface="Poppins" pitchFamily="2" charset="77"/>
                <a:ea typeface="+mn-ea"/>
                <a:cs typeface="Poppins" pitchFamily="2" charset="77"/>
              </a:defRPr>
            </a:lvl3pPr>
            <a:lvl4pPr marL="4763" indent="0" algn="l" defTabSz="914400" rtl="0" eaLnBrk="1" latinLnBrk="0" hangingPunct="1">
              <a:lnSpc>
                <a:spcPct val="90000"/>
              </a:lnSpc>
              <a:spcBef>
                <a:spcPts val="500"/>
              </a:spcBef>
              <a:buFont typeface="Arial"/>
              <a:buNone/>
              <a:tabLst/>
              <a:defRPr sz="1400" b="0" i="0" kern="1200">
                <a:solidFill>
                  <a:schemeClr val="tx1"/>
                </a:solidFill>
                <a:latin typeface="Poppins" pitchFamily="2" charset="77"/>
                <a:ea typeface="+mn-ea"/>
                <a:cs typeface="Poppins" pitchFamily="2" charset="77"/>
              </a:defRPr>
            </a:lvl4pPr>
            <a:lvl5pPr marL="179388" indent="-174625" algn="l" defTabSz="914400" rtl="0" eaLnBrk="1" latinLnBrk="0" hangingPunct="1">
              <a:lnSpc>
                <a:spcPct val="90000"/>
              </a:lnSpc>
              <a:spcBef>
                <a:spcPts val="500"/>
              </a:spcBef>
              <a:buClr>
                <a:schemeClr val="accent4"/>
              </a:buClr>
              <a:buFont typeface="Arial" panose="020B0604020202020204" pitchFamily="34" charset="0"/>
              <a:buChar char="•"/>
              <a:tabLst/>
              <a:defRPr sz="1400" b="0" i="0" kern="1200">
                <a:solidFill>
                  <a:schemeClr val="tx1"/>
                </a:solidFill>
                <a:latin typeface="Poppins" pitchFamily="2" charset="77"/>
                <a:ea typeface="+mn-ea"/>
                <a:cs typeface="Poppins" pitchFamily="2" charset="77"/>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r>
              <a:rPr lang="en-US" sz="2800" b="1" dirty="0">
                <a:solidFill>
                  <a:schemeClr val="tx1"/>
                </a:solidFill>
              </a:rPr>
              <a:t>Part two: Integration in London through the COVID-19 Pandemic</a:t>
            </a:r>
          </a:p>
          <a:p>
            <a:r>
              <a:rPr lang="en-US" sz="2800" b="1" dirty="0">
                <a:solidFill>
                  <a:schemeClr val="tx1"/>
                </a:solidFill>
              </a:rPr>
              <a:t>“What we did”</a:t>
            </a:r>
            <a:endParaRPr lang="en-GB" sz="2800" b="1" dirty="0">
              <a:solidFill>
                <a:schemeClr val="tx1"/>
              </a:solidFill>
            </a:endParaRPr>
          </a:p>
        </p:txBody>
      </p:sp>
    </p:spTree>
    <p:extLst>
      <p:ext uri="{BB962C8B-B14F-4D97-AF65-F5344CB8AC3E}">
        <p14:creationId xmlns:p14="http://schemas.microsoft.com/office/powerpoint/2010/main" val="2756217175"/>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BC29C3C8-880D-4DCD-99DE-386C1F36594F}"/>
              </a:ext>
            </a:extLst>
          </p:cNvPr>
          <p:cNvSpPr txBox="1">
            <a:spLocks/>
          </p:cNvSpPr>
          <p:nvPr/>
        </p:nvSpPr>
        <p:spPr>
          <a:xfrm>
            <a:off x="297711" y="364090"/>
            <a:ext cx="10804297" cy="942196"/>
          </a:xfrm>
          <a:prstGeom prst="rect">
            <a:avLst/>
          </a:prstGeom>
        </p:spPr>
        <p:txBody>
          <a:bodyPr>
            <a:noAutofit/>
          </a:bodyPr>
          <a:lstStyle>
            <a:lvl1pPr algn="l" defTabSz="914400" rtl="0" eaLnBrk="1" latinLnBrk="0" hangingPunct="1">
              <a:lnSpc>
                <a:spcPct val="80000"/>
              </a:lnSpc>
              <a:spcBef>
                <a:spcPct val="0"/>
              </a:spcBef>
              <a:buNone/>
              <a:defRPr sz="2400" b="1" i="0" kern="1200" cap="none" baseline="0">
                <a:solidFill>
                  <a:schemeClr val="tx1"/>
                </a:solidFill>
                <a:latin typeface="Calibri" panose="020F0502020204030204" pitchFamily="34" charset="0"/>
                <a:ea typeface="Calibri" panose="020F0502020204030204" pitchFamily="34" charset="0"/>
                <a:cs typeface="Calibri" panose="020F0502020204030204" pitchFamily="34" charset="0"/>
              </a:defRPr>
            </a:lvl1pPr>
          </a:lstStyle>
          <a:p>
            <a:r>
              <a:rPr lang="en-US" sz="2700" b="0" dirty="0">
                <a:latin typeface="+mn-lt"/>
              </a:rPr>
              <a:t>Collaborative working improved significantly during the pandemic, but there remains a need to develop improved relationships into long-term change</a:t>
            </a:r>
            <a:endParaRPr lang="en-GB" sz="2700" b="0" dirty="0">
              <a:latin typeface="+mn-lt"/>
            </a:endParaRPr>
          </a:p>
        </p:txBody>
      </p:sp>
      <p:sp>
        <p:nvSpPr>
          <p:cNvPr id="8" name="Rectangle 7">
            <a:extLst>
              <a:ext uri="{FF2B5EF4-FFF2-40B4-BE49-F238E27FC236}">
                <a16:creationId xmlns:a16="http://schemas.microsoft.com/office/drawing/2014/main" id="{A8E202A4-5B62-4AA2-B50A-FCCF6748490F}"/>
              </a:ext>
            </a:extLst>
          </p:cNvPr>
          <p:cNvSpPr/>
          <p:nvPr/>
        </p:nvSpPr>
        <p:spPr>
          <a:xfrm>
            <a:off x="297712" y="1306287"/>
            <a:ext cx="11494978" cy="4850674"/>
          </a:xfrm>
          <a:prstGeom prst="rect">
            <a:avLst/>
          </a:prstGeom>
          <a:noFill/>
          <a:ln w="12700">
            <a:noFill/>
          </a:ln>
        </p:spPr>
        <p:style>
          <a:lnRef idx="2">
            <a:schemeClr val="dk1"/>
          </a:lnRef>
          <a:fillRef idx="1">
            <a:schemeClr val="lt1"/>
          </a:fillRef>
          <a:effectRef idx="0">
            <a:schemeClr val="dk1"/>
          </a:effectRef>
          <a:fontRef idx="minor">
            <a:schemeClr val="dk1"/>
          </a:fontRef>
        </p:style>
        <p:txBody>
          <a:bodyPr lIns="91440" tIns="45720" rIns="91440" bIns="45720" rtlCol="0" anchor="t"/>
          <a:lstStyle/>
          <a:p>
            <a:pPr marL="0" marR="0" lvl="0" indent="0" algn="l" defTabSz="457200" rtl="0" eaLnBrk="1" fontAlgn="auto" latinLnBrk="0" hangingPunct="1">
              <a:lnSpc>
                <a:spcPct val="107000"/>
              </a:lnSpc>
              <a:spcBef>
                <a:spcPts val="0"/>
              </a:spcBef>
              <a:spcAft>
                <a:spcPts val="300"/>
              </a:spcAft>
              <a:buClrTx/>
              <a:buSzTx/>
              <a:buFontTx/>
              <a:buNone/>
              <a:tabLst>
                <a:tab pos="457200" algn="l"/>
              </a:tabLst>
              <a:defRPr/>
            </a:pPr>
            <a:r>
              <a:rPr kumimoji="0" lang="en-GB" sz="1100" b="1" i="0" u="none" strike="noStrike" kern="1200" cap="none" spc="0" normalizeH="0" baseline="0" noProof="0" dirty="0">
                <a:ln>
                  <a:noFill/>
                </a:ln>
                <a:solidFill>
                  <a:prstClr val="black"/>
                </a:solidFill>
                <a:effectLst/>
                <a:uLnTx/>
                <a:uFillTx/>
                <a:latin typeface="Calibri"/>
                <a:ea typeface="Calibri" panose="020F0502020204030204" pitchFamily="34" charset="0"/>
                <a:cs typeface="Times New Roman"/>
              </a:rPr>
              <a:t>Significant improvement in collaborative working was observed during the pandemic:</a:t>
            </a:r>
          </a:p>
          <a:p>
            <a:pPr marL="172720" marR="0" lvl="0" indent="-172720" algn="l" defTabSz="457200" rtl="0" eaLnBrk="1" fontAlgn="auto" latinLnBrk="0" hangingPunct="1">
              <a:lnSpc>
                <a:spcPct val="107000"/>
              </a:lnSpc>
              <a:spcBef>
                <a:spcPts val="0"/>
              </a:spcBef>
              <a:spcAft>
                <a:spcPts val="300"/>
              </a:spcAft>
              <a:buClrTx/>
              <a:buSzTx/>
              <a:buFont typeface="Arial" panose="020B0604020202020204" pitchFamily="34" charset="0"/>
              <a:buChar char="•"/>
              <a:tabLst>
                <a:tab pos="457200" algn="l"/>
              </a:tabLst>
              <a:defRPr/>
            </a:pPr>
            <a:r>
              <a:rPr kumimoji="0" lang="en-GB" sz="1100" b="0" i="0" u="none" strike="noStrike" kern="1200" cap="none" spc="0" normalizeH="0" baseline="0" noProof="0" dirty="0">
                <a:ln>
                  <a:noFill/>
                </a:ln>
                <a:solidFill>
                  <a:prstClr val="black"/>
                </a:solidFill>
                <a:effectLst/>
                <a:uLnTx/>
                <a:uFillTx/>
                <a:latin typeface="Calibri"/>
                <a:ea typeface="Calibri" panose="020F0502020204030204" pitchFamily="34" charset="0"/>
                <a:cs typeface="Times New Roman"/>
              </a:rPr>
              <a:t>There was increased awareness reported of the benefits of integrated working across sub-regional, regional and national levels.</a:t>
            </a:r>
          </a:p>
          <a:p>
            <a:pPr marL="172720" marR="0" lvl="0" indent="-172720" algn="l" defTabSz="457200" rtl="0" eaLnBrk="1" fontAlgn="auto" latinLnBrk="0" hangingPunct="1">
              <a:lnSpc>
                <a:spcPct val="107000"/>
              </a:lnSpc>
              <a:spcBef>
                <a:spcPts val="0"/>
              </a:spcBef>
              <a:spcAft>
                <a:spcPts val="300"/>
              </a:spcAft>
              <a:buClrTx/>
              <a:buSzTx/>
              <a:buFont typeface="Arial" panose="020B0604020202020204" pitchFamily="34" charset="0"/>
              <a:buChar char="•"/>
              <a:tabLst>
                <a:tab pos="457200" algn="l"/>
              </a:tabLst>
              <a:defRPr/>
            </a:pPr>
            <a:r>
              <a:rPr kumimoji="0" lang="en-GB" sz="1100" b="0" i="0" u="none" strike="noStrike" kern="1200" cap="none" spc="0" normalizeH="0" baseline="0" noProof="0" dirty="0">
                <a:ln>
                  <a:noFill/>
                </a:ln>
                <a:solidFill>
                  <a:prstClr val="black"/>
                </a:solidFill>
                <a:effectLst/>
                <a:uLnTx/>
                <a:uFillTx/>
                <a:latin typeface="Calibri"/>
                <a:ea typeface="Calibri" panose="020F0502020204030204" pitchFamily="34" charset="0"/>
                <a:cs typeface="Times New Roman"/>
              </a:rPr>
              <a:t>This included increased joint-working and multi-agency approaches at neighbourhood, place and system level in responses to the challenges of the pandemic.</a:t>
            </a:r>
          </a:p>
          <a:p>
            <a:pPr marL="172720" marR="0" lvl="0" indent="-172720" algn="l" defTabSz="457200" rtl="0" eaLnBrk="1" fontAlgn="auto" latinLnBrk="0" hangingPunct="1">
              <a:lnSpc>
                <a:spcPct val="107000"/>
              </a:lnSpc>
              <a:spcBef>
                <a:spcPts val="0"/>
              </a:spcBef>
              <a:spcAft>
                <a:spcPts val="300"/>
              </a:spcAft>
              <a:buClrTx/>
              <a:buSzTx/>
              <a:buFont typeface="Arial" panose="020B0604020202020204" pitchFamily="34" charset="0"/>
              <a:buChar char="•"/>
              <a:tabLst>
                <a:tab pos="457200" algn="l"/>
              </a:tabLst>
              <a:defRPr/>
            </a:pPr>
            <a:r>
              <a:rPr kumimoji="0" lang="en-GB" sz="1100" b="0" i="0" u="none" strike="noStrike" kern="1200" cap="none" spc="0" normalizeH="0" baseline="0" noProof="0" dirty="0">
                <a:ln>
                  <a:noFill/>
                </a:ln>
                <a:solidFill>
                  <a:prstClr val="black"/>
                </a:solidFill>
                <a:effectLst/>
                <a:uLnTx/>
                <a:uFillTx/>
                <a:latin typeface="Calibri"/>
                <a:ea typeface="Calibri" panose="020F0502020204030204" pitchFamily="34" charset="0"/>
                <a:cs typeface="Times New Roman"/>
              </a:rPr>
              <a:t>The pandemic provided an opportunity to reduce bureaucracy through suspension of routine governance and controls, enabling quicker, more flexible responses. </a:t>
            </a:r>
          </a:p>
          <a:p>
            <a:pPr marL="172720" marR="0" lvl="0" indent="-172720" algn="l" defTabSz="457200" rtl="0" eaLnBrk="1" fontAlgn="auto" latinLnBrk="0" hangingPunct="1">
              <a:lnSpc>
                <a:spcPct val="107000"/>
              </a:lnSpc>
              <a:spcBef>
                <a:spcPts val="0"/>
              </a:spcBef>
              <a:spcAft>
                <a:spcPts val="300"/>
              </a:spcAft>
              <a:buClrTx/>
              <a:buSzTx/>
              <a:buFont typeface="Arial" panose="020B0604020202020204" pitchFamily="34" charset="0"/>
              <a:buChar char="•"/>
              <a:tabLst>
                <a:tab pos="457200" algn="l"/>
              </a:tabLst>
              <a:defRPr/>
            </a:pPr>
            <a:r>
              <a:rPr kumimoji="0" lang="en-GB" sz="1100" b="0" i="0" u="none" strike="noStrike" kern="1200" cap="none" spc="0" normalizeH="0" baseline="0" noProof="0" dirty="0">
                <a:ln>
                  <a:noFill/>
                </a:ln>
                <a:solidFill>
                  <a:prstClr val="black"/>
                </a:solidFill>
                <a:effectLst/>
                <a:uLnTx/>
                <a:uFillTx/>
                <a:latin typeface="Calibri"/>
                <a:ea typeface="Calibri" panose="020F0502020204030204" pitchFamily="34" charset="0"/>
                <a:cs typeface="Times New Roman"/>
              </a:rPr>
              <a:t>Regulatory interventions during the pandemic response </a:t>
            </a:r>
            <a:r>
              <a:rPr kumimoji="0" lang="en-GB" sz="1100" b="0" i="0" u="none" strike="noStrike" kern="1200" cap="none" spc="0" normalizeH="0" baseline="0" noProof="0" dirty="0">
                <a:ln>
                  <a:noFill/>
                </a:ln>
                <a:solidFill>
                  <a:prstClr val="black"/>
                </a:solidFill>
                <a:effectLst/>
                <a:uLnTx/>
                <a:uFillTx/>
                <a:latin typeface="Calibri"/>
                <a:ea typeface="+mn-lt"/>
                <a:cs typeface="Calibri"/>
              </a:rPr>
              <a:t>were more enabling than limiting, providing ‘air cover’ and practical support.</a:t>
            </a:r>
            <a:endParaRPr kumimoji="0" lang="en-GB" sz="1100" b="0" i="0" u="none" strike="noStrike" kern="1200" cap="none" spc="0" normalizeH="0" baseline="0" noProof="0" dirty="0">
              <a:ln>
                <a:noFill/>
              </a:ln>
              <a:solidFill>
                <a:prstClr val="black"/>
              </a:solidFill>
              <a:effectLst/>
              <a:uLnTx/>
              <a:uFillTx/>
              <a:latin typeface="Calibri"/>
              <a:ea typeface="Calibri" panose="020F0502020204030204" pitchFamily="34" charset="0"/>
              <a:cs typeface="Times New Roman" panose="02020603050405020304" pitchFamily="18" charset="0"/>
            </a:endParaRPr>
          </a:p>
          <a:p>
            <a:pPr marL="172720" marR="0" lvl="0" indent="-172720" algn="l" defTabSz="457200" rtl="0" eaLnBrk="1" fontAlgn="auto" latinLnBrk="0" hangingPunct="1">
              <a:lnSpc>
                <a:spcPct val="107000"/>
              </a:lnSpc>
              <a:spcBef>
                <a:spcPts val="0"/>
              </a:spcBef>
              <a:spcAft>
                <a:spcPts val="300"/>
              </a:spcAft>
              <a:buClrTx/>
              <a:buSzTx/>
              <a:buFont typeface="Arial" panose="020B0604020202020204" pitchFamily="34" charset="0"/>
              <a:buChar char="•"/>
              <a:tabLst>
                <a:tab pos="457200" algn="l"/>
              </a:tabLst>
              <a:defRPr/>
            </a:pPr>
            <a:r>
              <a:rPr kumimoji="0" lang="en-GB" sz="1100" b="0" i="0" u="none" strike="noStrike" kern="1200" cap="none" spc="0" normalizeH="0" baseline="0" noProof="0" dirty="0">
                <a:ln>
                  <a:noFill/>
                </a:ln>
                <a:solidFill>
                  <a:prstClr val="black"/>
                </a:solidFill>
                <a:effectLst/>
                <a:uLnTx/>
                <a:uFillTx/>
                <a:latin typeface="Calibri"/>
                <a:ea typeface="Calibri" panose="020F0502020204030204" pitchFamily="34" charset="0"/>
                <a:cs typeface="Times New Roman"/>
              </a:rPr>
              <a:t>Community hubs were set up by local authorities to coordinate the support provided by the council, NHS and voluntary and community organisations. </a:t>
            </a:r>
          </a:p>
          <a:p>
            <a:pPr marL="172800" marR="0" lvl="0" indent="-172800" algn="l" defTabSz="457200" rtl="0" eaLnBrk="1" fontAlgn="auto" latinLnBrk="0" hangingPunct="1">
              <a:lnSpc>
                <a:spcPct val="107000"/>
              </a:lnSpc>
              <a:spcBef>
                <a:spcPts val="0"/>
              </a:spcBef>
              <a:spcAft>
                <a:spcPts val="300"/>
              </a:spcAft>
              <a:buClrTx/>
              <a:buSzTx/>
              <a:buFont typeface="Arial" panose="020B0604020202020204" pitchFamily="34" charset="0"/>
              <a:buChar char="•"/>
              <a:tabLst>
                <a:tab pos="457200" algn="l"/>
              </a:tabLst>
              <a:defRPr/>
            </a:pPr>
            <a:r>
              <a:rPr kumimoji="0" lang="en-GB" sz="1100" b="0" i="0" u="none" strike="noStrike" kern="1200" cap="none" spc="0" normalizeH="0" baseline="0" noProof="0" dirty="0">
                <a:ln>
                  <a:noFill/>
                </a:ln>
                <a:solidFill>
                  <a:prstClr val="black"/>
                </a:solidFill>
                <a:effectLst/>
                <a:uLnTx/>
                <a:uFillTx/>
                <a:latin typeface="Calibri"/>
                <a:ea typeface="Calibri" panose="020F0502020204030204" pitchFamily="34" charset="0"/>
                <a:cs typeface="Times New Roman"/>
              </a:rPr>
              <a:t>Local knowledge of the requirements of specific communities and local assets were utilised in bringing together and proactively targeting those at greatest risk or need.</a:t>
            </a:r>
          </a:p>
          <a:p>
            <a:pPr marL="172720" marR="0" lvl="0" indent="-172720" algn="l" defTabSz="457200" rtl="0" eaLnBrk="1" fontAlgn="auto" latinLnBrk="0" hangingPunct="1">
              <a:lnSpc>
                <a:spcPct val="107000"/>
              </a:lnSpc>
              <a:spcBef>
                <a:spcPts val="0"/>
              </a:spcBef>
              <a:spcAft>
                <a:spcPts val="300"/>
              </a:spcAft>
              <a:buClrTx/>
              <a:buSzTx/>
              <a:buFont typeface="Arial" panose="020B0604020202020204" pitchFamily="34" charset="0"/>
              <a:buChar char="•"/>
              <a:tabLst>
                <a:tab pos="457200" algn="l"/>
              </a:tabLst>
              <a:defRPr/>
            </a:pPr>
            <a:r>
              <a:rPr kumimoji="0" lang="en-GB" sz="1100" b="0" i="0" u="none" strike="noStrike" kern="1200" cap="none" spc="0" normalizeH="0" baseline="0" noProof="0" dirty="0">
                <a:ln>
                  <a:noFill/>
                </a:ln>
                <a:solidFill>
                  <a:prstClr val="black"/>
                </a:solidFill>
                <a:effectLst/>
                <a:uLnTx/>
                <a:uFillTx/>
                <a:latin typeface="Calibri"/>
                <a:ea typeface="Calibri" panose="020F0502020204030204" pitchFamily="34" charset="0"/>
                <a:cs typeface="Times New Roman"/>
              </a:rPr>
              <a:t>Other forms of neighbourhood-based support, such as shielding hubs, were set up by local authorities with support from primary care, community and mental health providers.</a:t>
            </a:r>
          </a:p>
          <a:p>
            <a:pPr marL="172720" marR="0" lvl="0" indent="-172720" algn="l" defTabSz="457200" rtl="0" eaLnBrk="1" fontAlgn="auto" latinLnBrk="0" hangingPunct="1">
              <a:lnSpc>
                <a:spcPct val="107000"/>
              </a:lnSpc>
              <a:spcBef>
                <a:spcPts val="0"/>
              </a:spcBef>
              <a:spcAft>
                <a:spcPts val="300"/>
              </a:spcAft>
              <a:buClrTx/>
              <a:buSzTx/>
              <a:buFont typeface="Arial" panose="020B0604020202020204" pitchFamily="34" charset="0"/>
              <a:buChar char="•"/>
              <a:tabLst>
                <a:tab pos="457200" algn="l"/>
              </a:tabLst>
              <a:defRPr/>
            </a:pPr>
            <a:r>
              <a:rPr kumimoji="0" lang="en-GB" sz="1100" b="0" i="0" u="none" strike="noStrike" kern="1200" cap="none" spc="0" normalizeH="0" baseline="0" noProof="0" dirty="0">
                <a:ln>
                  <a:noFill/>
                </a:ln>
                <a:solidFill>
                  <a:prstClr val="black"/>
                </a:solidFill>
                <a:effectLst/>
                <a:uLnTx/>
                <a:uFillTx/>
                <a:latin typeface="Calibri"/>
                <a:ea typeface="Calibri" panose="020F0502020204030204" pitchFamily="34" charset="0"/>
                <a:cs typeface="Times New Roman"/>
              </a:rPr>
              <a:t>Joint working was also seen between social care teams and local councils to respond to issues such as rough sleeping. </a:t>
            </a:r>
            <a:endParaRPr kumimoji="0" lang="en-GB" sz="1100" b="0" i="0" u="none" strike="noStrike" kern="1200" cap="none" spc="0" normalizeH="0" baseline="0" noProof="0" dirty="0">
              <a:ln>
                <a:noFill/>
              </a:ln>
              <a:solidFill>
                <a:prstClr val="black"/>
              </a:solidFill>
              <a:effectLst/>
              <a:uLnTx/>
              <a:uFillTx/>
              <a:latin typeface="Calibri"/>
              <a:ea typeface="Calibri" panose="020F0502020204030204" pitchFamily="34" charset="0"/>
              <a:cs typeface="Times New Roman" panose="02020603050405020304" pitchFamily="18" charset="0"/>
            </a:endParaRPr>
          </a:p>
          <a:p>
            <a:pPr marL="172720" marR="0" lvl="0" indent="-172720" algn="l" defTabSz="457200" rtl="0" eaLnBrk="1" fontAlgn="auto" latinLnBrk="0" hangingPunct="1">
              <a:lnSpc>
                <a:spcPct val="107000"/>
              </a:lnSpc>
              <a:spcBef>
                <a:spcPts val="0"/>
              </a:spcBef>
              <a:spcAft>
                <a:spcPts val="300"/>
              </a:spcAft>
              <a:buClrTx/>
              <a:buSzTx/>
              <a:buFont typeface="Arial" panose="020B0604020202020204" pitchFamily="34" charset="0"/>
              <a:buChar char="•"/>
              <a:tabLst>
                <a:tab pos="457200" algn="l"/>
              </a:tabLst>
              <a:defRPr/>
            </a:pPr>
            <a:r>
              <a:rPr kumimoji="0" lang="en-GB" sz="1100" b="0" i="0" u="none" strike="noStrike" kern="1200" cap="none" spc="0" normalizeH="0" baseline="0" noProof="0" dirty="0">
                <a:ln>
                  <a:noFill/>
                </a:ln>
                <a:solidFill>
                  <a:prstClr val="black"/>
                </a:solidFill>
                <a:effectLst/>
                <a:uLnTx/>
                <a:uFillTx/>
                <a:latin typeface="Calibri"/>
                <a:ea typeface="Calibri" panose="020F0502020204030204" pitchFamily="34" charset="0"/>
                <a:cs typeface="Times New Roman"/>
              </a:rPr>
              <a:t>Health Equities and Strategy Group (HEST), established a </a:t>
            </a:r>
            <a:r>
              <a:rPr kumimoji="0" lang="en-US" sz="1100" b="0" i="0" u="none" strike="noStrike" kern="1200" cap="none" spc="0" normalizeH="0" baseline="0" noProof="0" dirty="0">
                <a:ln>
                  <a:noFill/>
                </a:ln>
                <a:solidFill>
                  <a:prstClr val="black"/>
                </a:solidFill>
                <a:effectLst/>
                <a:uLnTx/>
                <a:uFillTx/>
                <a:latin typeface="Calibri"/>
                <a:ea typeface="Calibri" panose="020F0502020204030204" pitchFamily="34" charset="0"/>
                <a:cs typeface="Times New Roman"/>
              </a:rPr>
              <a:t>community engagement lead network to facilitate collaborative working across all 32 London Boroughs.</a:t>
            </a:r>
            <a:endParaRPr kumimoji="0" lang="en-GB" sz="1100" b="0" i="0" u="none" strike="noStrike" kern="1200" cap="none" spc="0" normalizeH="0" baseline="0" noProof="0" dirty="0">
              <a:ln>
                <a:noFill/>
              </a:ln>
              <a:solidFill>
                <a:prstClr val="black"/>
              </a:solidFill>
              <a:effectLst/>
              <a:uLnTx/>
              <a:uFillTx/>
              <a:latin typeface="Calibri"/>
              <a:ea typeface="Calibri" panose="020F0502020204030204" pitchFamily="34" charset="0"/>
              <a:cs typeface="Times New Roman"/>
            </a:endParaRPr>
          </a:p>
          <a:p>
            <a:pPr marL="172720" marR="0" lvl="0" indent="-172720" algn="l" defTabSz="457200" rtl="0" eaLnBrk="1" fontAlgn="auto" latinLnBrk="0" hangingPunct="1">
              <a:lnSpc>
                <a:spcPct val="107000"/>
              </a:lnSpc>
              <a:spcBef>
                <a:spcPts val="0"/>
              </a:spcBef>
              <a:spcAft>
                <a:spcPts val="300"/>
              </a:spcAft>
              <a:buClrTx/>
              <a:buSzTx/>
              <a:buFont typeface="Arial" panose="020B0604020202020204" pitchFamily="34" charset="0"/>
              <a:buChar char="•"/>
              <a:tabLst>
                <a:tab pos="457200" algn="l"/>
              </a:tabLst>
              <a:defRPr/>
            </a:pPr>
            <a:r>
              <a:rPr kumimoji="0" lang="en-GB" sz="1100" b="0" i="0" u="none" strike="noStrike" kern="1200" cap="none" spc="0" normalizeH="0" baseline="0" noProof="0" dirty="0">
                <a:ln>
                  <a:noFill/>
                </a:ln>
                <a:solidFill>
                  <a:prstClr val="black"/>
                </a:solidFill>
                <a:effectLst/>
                <a:uLnTx/>
                <a:uFillTx/>
                <a:latin typeface="Calibri"/>
                <a:ea typeface="Calibri" panose="020F0502020204030204" pitchFamily="34" charset="0"/>
                <a:cs typeface="Times New Roman"/>
              </a:rPr>
              <a:t>New committees and groups were established to collaborate towards delivering improved quality of clinical care e.g. in NEL, a steering group was set up with members from the five provider trusts and the CCG.</a:t>
            </a:r>
          </a:p>
          <a:p>
            <a:pPr marL="172720" marR="0" lvl="0" indent="-172720" algn="l" defTabSz="457200" rtl="0" eaLnBrk="1" fontAlgn="auto" latinLnBrk="0" hangingPunct="1">
              <a:lnSpc>
                <a:spcPct val="107000"/>
              </a:lnSpc>
              <a:spcBef>
                <a:spcPts val="0"/>
              </a:spcBef>
              <a:spcAft>
                <a:spcPts val="300"/>
              </a:spcAft>
              <a:buClrTx/>
              <a:buSzTx/>
              <a:buFont typeface="Arial" panose="020B0604020202020204" pitchFamily="34" charset="0"/>
              <a:buChar char="•"/>
              <a:tabLst>
                <a:tab pos="457200" algn="l"/>
              </a:tabLst>
              <a:defRPr/>
            </a:pPr>
            <a:r>
              <a:rPr kumimoji="0" lang="en-GB" sz="1100" b="0" i="0" u="none" strike="noStrike" kern="1200" cap="none" spc="0" normalizeH="0" baseline="0" noProof="0" dirty="0">
                <a:ln>
                  <a:noFill/>
                </a:ln>
                <a:solidFill>
                  <a:prstClr val="black"/>
                </a:solidFill>
                <a:effectLst/>
                <a:uLnTx/>
                <a:uFillTx/>
                <a:latin typeface="Calibri"/>
                <a:ea typeface="Calibri" panose="020F0502020204030204" pitchFamily="34" charset="0"/>
                <a:cs typeface="Times New Roman"/>
              </a:rPr>
              <a:t>Collaboration across providers allowed for an increase in capacity over the pandemic period, the establishment of a Critical Care Hub in SEL being an example of this.</a:t>
            </a:r>
          </a:p>
          <a:p>
            <a:pPr marL="172720" marR="0" lvl="0" indent="-172720" algn="l" defTabSz="457200" rtl="0" eaLnBrk="1" fontAlgn="auto" latinLnBrk="0" hangingPunct="1">
              <a:lnSpc>
                <a:spcPct val="107000"/>
              </a:lnSpc>
              <a:spcBef>
                <a:spcPts val="0"/>
              </a:spcBef>
              <a:spcAft>
                <a:spcPts val="300"/>
              </a:spcAft>
              <a:buClrTx/>
              <a:buSzTx/>
              <a:buFont typeface="Arial" panose="020B0604020202020204" pitchFamily="34" charset="0"/>
              <a:buChar char="•"/>
              <a:tabLst>
                <a:tab pos="457200" algn="l"/>
              </a:tabLst>
              <a:defRPr/>
            </a:pPr>
            <a:r>
              <a:rPr kumimoji="0" lang="en-GB" sz="1100" b="0" i="0" u="none" strike="noStrike" kern="1200" cap="none" spc="0" normalizeH="0" baseline="0" noProof="0" dirty="0">
                <a:ln>
                  <a:noFill/>
                </a:ln>
                <a:solidFill>
                  <a:prstClr val="black"/>
                </a:solidFill>
                <a:effectLst/>
                <a:uLnTx/>
                <a:uFillTx/>
                <a:latin typeface="Calibri"/>
                <a:ea typeface="Calibri" panose="020F0502020204030204" pitchFamily="34" charset="0"/>
                <a:cs typeface="Times New Roman"/>
              </a:rPr>
              <a:t>Prior to the pandemic, ICSs were perceived as highly NHS-focused, however, in order to respond to the challenges brought on by the pandemic, local government involvement was seen to have increased.</a:t>
            </a:r>
          </a:p>
          <a:p>
            <a:pPr marL="172720" marR="0" lvl="0" indent="-172720" algn="l" defTabSz="457200" rtl="0" eaLnBrk="1" fontAlgn="auto" latinLnBrk="0" hangingPunct="1">
              <a:lnSpc>
                <a:spcPct val="107000"/>
              </a:lnSpc>
              <a:spcBef>
                <a:spcPts val="0"/>
              </a:spcBef>
              <a:spcAft>
                <a:spcPts val="300"/>
              </a:spcAft>
              <a:buClrTx/>
              <a:buSzTx/>
              <a:buFont typeface="Arial" panose="020B0604020202020204" pitchFamily="34" charset="0"/>
              <a:buChar char="•"/>
              <a:tabLst>
                <a:tab pos="457200" algn="l"/>
              </a:tabLst>
              <a:defRPr/>
            </a:pPr>
            <a:r>
              <a:rPr kumimoji="0" lang="en-GB" sz="1100" b="0" i="0" u="none" strike="noStrike" kern="1200" cap="none" spc="0" normalizeH="0" baseline="0" noProof="0" dirty="0">
                <a:ln>
                  <a:noFill/>
                </a:ln>
                <a:solidFill>
                  <a:prstClr val="black"/>
                </a:solidFill>
                <a:effectLst/>
                <a:uLnTx/>
                <a:uFillTx/>
                <a:latin typeface="Calibri"/>
                <a:ea typeface="Calibri" panose="020F0502020204030204" pitchFamily="34" charset="0"/>
                <a:cs typeface="Times New Roman"/>
              </a:rPr>
              <a:t>At a regional level, there was more regular contact between leaders from different organisations and sectors, which helped to build relationship and foster an environment for collaboration. </a:t>
            </a:r>
            <a:endParaRPr kumimoji="0" lang="en-GB" sz="1100" b="0" i="0" u="none" strike="noStrike" kern="1200" cap="none" spc="0" normalizeH="0" baseline="0" noProof="0" dirty="0">
              <a:ln>
                <a:noFill/>
              </a:ln>
              <a:solidFill>
                <a:prstClr val="black"/>
              </a:solidFill>
              <a:effectLst/>
              <a:uLnTx/>
              <a:uFillTx/>
              <a:latin typeface="Calibri"/>
              <a:ea typeface="Calibri" panose="020F0502020204030204" pitchFamily="34" charset="0"/>
              <a:cs typeface="Times New Roman" panose="02020603050405020304" pitchFamily="18" charset="0"/>
            </a:endParaRPr>
          </a:p>
          <a:p>
            <a:pPr marL="0" marR="0" lvl="0" indent="0" algn="l" defTabSz="457200" rtl="0" eaLnBrk="1" fontAlgn="auto" latinLnBrk="0" hangingPunct="1">
              <a:lnSpc>
                <a:spcPct val="107000"/>
              </a:lnSpc>
              <a:spcBef>
                <a:spcPts val="0"/>
              </a:spcBef>
              <a:spcAft>
                <a:spcPts val="300"/>
              </a:spcAft>
              <a:buClrTx/>
              <a:buSzTx/>
              <a:buFontTx/>
              <a:buNone/>
              <a:tabLst>
                <a:tab pos="457200" algn="l"/>
              </a:tabLst>
              <a:defRPr/>
            </a:pPr>
            <a:r>
              <a:rPr kumimoji="0" lang="en-GB" sz="1100" b="1" i="0" u="none" strike="noStrike" kern="1200" cap="none" spc="0" normalizeH="0" baseline="0" noProof="0" dirty="0">
                <a:ln>
                  <a:noFill/>
                </a:ln>
                <a:solidFill>
                  <a:prstClr val="black"/>
                </a:solidFill>
                <a:effectLst/>
                <a:uLnTx/>
                <a:uFillTx/>
                <a:latin typeface="Calibri"/>
                <a:ea typeface="Calibri" panose="020F0502020204030204" pitchFamily="34" charset="0"/>
                <a:cs typeface="Times New Roman"/>
              </a:rPr>
              <a:t>Further considerations</a:t>
            </a:r>
          </a:p>
          <a:p>
            <a:pPr marL="172720" marR="0" lvl="0" indent="-172720" algn="l" defTabSz="457200" rtl="0" eaLnBrk="1" fontAlgn="auto" latinLnBrk="0" hangingPunct="1">
              <a:lnSpc>
                <a:spcPct val="107000"/>
              </a:lnSpc>
              <a:spcBef>
                <a:spcPts val="0"/>
              </a:spcBef>
              <a:spcAft>
                <a:spcPts val="300"/>
              </a:spcAft>
              <a:buClrTx/>
              <a:buSzTx/>
              <a:buFont typeface="Arial" panose="020B0604020202020204" pitchFamily="34" charset="0"/>
              <a:buChar char="•"/>
              <a:tabLst>
                <a:tab pos="457200" algn="l"/>
              </a:tabLst>
              <a:defRPr/>
            </a:pPr>
            <a:r>
              <a:rPr kumimoji="0" lang="en-GB" sz="1100" b="0" i="0" u="none" strike="noStrike" kern="1200" cap="none" spc="0" normalizeH="0" baseline="0" noProof="0" dirty="0">
                <a:ln>
                  <a:noFill/>
                </a:ln>
                <a:solidFill>
                  <a:prstClr val="black"/>
                </a:solidFill>
                <a:effectLst/>
                <a:uLnTx/>
                <a:uFillTx/>
                <a:latin typeface="Calibri"/>
                <a:ea typeface="Calibri" panose="020F0502020204030204" pitchFamily="34" charset="0"/>
                <a:cs typeface="Times New Roman"/>
              </a:rPr>
              <a:t>Although the majority of systems are keen to ensure that progress made on joint working is preserved following the pandemic, there is a need to ensure that there is appropriate scrutiny of these changes, given they were implemented quickly and without much public consultation. </a:t>
            </a:r>
            <a:endParaRPr kumimoji="0" lang="en-GB" sz="1100" b="0" i="0" u="none" strike="noStrike" kern="1200" cap="none" spc="0" normalizeH="0" baseline="0" noProof="0" dirty="0">
              <a:ln>
                <a:noFill/>
              </a:ln>
              <a:solidFill>
                <a:prstClr val="black"/>
              </a:solidFill>
              <a:effectLst/>
              <a:uLnTx/>
              <a:uFillTx/>
              <a:latin typeface="Calibri"/>
              <a:ea typeface="Calibri" panose="020F0502020204030204" pitchFamily="34" charset="0"/>
              <a:cs typeface="Times New Roman" panose="02020603050405020304" pitchFamily="18" charset="0"/>
            </a:endParaRPr>
          </a:p>
          <a:p>
            <a:pPr marL="172720" marR="0" lvl="0" indent="-172720" algn="l" defTabSz="457200" rtl="0" eaLnBrk="1" fontAlgn="auto" latinLnBrk="0" hangingPunct="1">
              <a:lnSpc>
                <a:spcPct val="107000"/>
              </a:lnSpc>
              <a:spcBef>
                <a:spcPts val="0"/>
              </a:spcBef>
              <a:spcAft>
                <a:spcPts val="300"/>
              </a:spcAft>
              <a:buClrTx/>
              <a:buSzTx/>
              <a:buFont typeface="Arial" panose="020B0604020202020204" pitchFamily="34" charset="0"/>
              <a:buChar char="•"/>
              <a:tabLst>
                <a:tab pos="457200" algn="l"/>
              </a:tabLst>
              <a:defRPr/>
            </a:pPr>
            <a:r>
              <a:rPr kumimoji="0" lang="en-GB" sz="1100" b="0" i="0" u="none" strike="noStrike" kern="1200" cap="none" spc="0" normalizeH="0" baseline="0" noProof="0" dirty="0">
                <a:ln>
                  <a:noFill/>
                </a:ln>
                <a:solidFill>
                  <a:prstClr val="black"/>
                </a:solidFill>
                <a:effectLst/>
                <a:uLnTx/>
                <a:uFillTx/>
                <a:latin typeface="Calibri"/>
                <a:ea typeface="Calibri" panose="020F0502020204030204" pitchFamily="34" charset="0"/>
                <a:cs typeface="Times New Roman"/>
              </a:rPr>
              <a:t>Regardless of these steps towards collaborative working and formation of new relationships, there is still a lack of structure to support these new ways of working. There is a shared understanding of the need to turn these individual relationships into structures that preserve collaboration beyond individual leaders.</a:t>
            </a:r>
            <a:endParaRPr kumimoji="0" lang="en-GB" sz="1100" b="0" i="0" u="none" strike="noStrike" kern="1200" cap="none" spc="0" normalizeH="0" baseline="0" noProof="0" dirty="0">
              <a:ln>
                <a:noFill/>
              </a:ln>
              <a:solidFill>
                <a:prstClr val="black"/>
              </a:solidFill>
              <a:effectLst/>
              <a:uLnTx/>
              <a:uFillTx/>
              <a:latin typeface="Calibri"/>
              <a:ea typeface="Calibri" panose="020F0502020204030204" pitchFamily="34" charset="0"/>
              <a:cs typeface="Times New Roman" panose="02020603050405020304" pitchFamily="18" charset="0"/>
            </a:endParaRPr>
          </a:p>
        </p:txBody>
      </p:sp>
      <p:sp>
        <p:nvSpPr>
          <p:cNvPr id="9" name="TextBox 8">
            <a:extLst>
              <a:ext uri="{FF2B5EF4-FFF2-40B4-BE49-F238E27FC236}">
                <a16:creationId xmlns:a16="http://schemas.microsoft.com/office/drawing/2014/main" id="{FA94B8F2-F534-4E7F-A874-F9573FE741EA}"/>
              </a:ext>
            </a:extLst>
          </p:cNvPr>
          <p:cNvSpPr txBox="1"/>
          <p:nvPr/>
        </p:nvSpPr>
        <p:spPr>
          <a:xfrm>
            <a:off x="338351" y="5915968"/>
            <a:ext cx="11596578" cy="461665"/>
          </a:xfrm>
          <a:prstGeom prst="rect">
            <a:avLst/>
          </a:prstGeom>
          <a:noFill/>
        </p:spPr>
        <p:txBody>
          <a:bodyPr wrap="square" lIns="91440" tIns="45720" rIns="91440" bIns="45720" rtlCol="0" anchor="t">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800" b="0" i="1" u="none" strike="noStrike" kern="1200" cap="none" spc="0" normalizeH="0" baseline="0" noProof="0" dirty="0">
                <a:ln>
                  <a:noFill/>
                </a:ln>
                <a:solidFill>
                  <a:prstClr val="black"/>
                </a:solidFill>
                <a:effectLst/>
                <a:uLnTx/>
                <a:uFillTx/>
                <a:latin typeface="Calibri"/>
                <a:ea typeface="+mn-ea"/>
                <a:cs typeface="+mn-cs"/>
              </a:rPr>
              <a:t>Sources: </a:t>
            </a:r>
            <a:r>
              <a:rPr kumimoji="0" lang="en-US" sz="800" b="0" i="1" u="none" strike="noStrike" kern="1200" cap="none" spc="0" normalizeH="0" baseline="0" noProof="0" dirty="0">
                <a:ln>
                  <a:noFill/>
                </a:ln>
                <a:solidFill>
                  <a:prstClr val="black"/>
                </a:solidFill>
                <a:effectLst/>
                <a:uLnTx/>
                <a:uFillTx/>
                <a:latin typeface="Calibri"/>
                <a:ea typeface="+mn-ea"/>
                <a:cs typeface="+mn-cs"/>
              </a:rPr>
              <a:t>COVID-19: current position and our recovery plan (2020); Our Healthier South East London Recovery Plan (2020); NCL Recovery – system plan (2020); North East London Integrated Care System Recovery Plan Summary (2020); Desktop review of London ICP plans to identify local and regional priorities to further integration</a:t>
            </a:r>
            <a:r>
              <a:rPr kumimoji="0" lang="en-GB" sz="800" b="0" i="1" u="none" strike="noStrike" kern="1200" cap="none" spc="0" normalizeH="0" baseline="0" noProof="0" dirty="0">
                <a:ln>
                  <a:noFill/>
                </a:ln>
                <a:solidFill>
                  <a:prstClr val="black"/>
                </a:solidFill>
                <a:effectLst/>
                <a:uLnTx/>
                <a:uFillTx/>
                <a:latin typeface="Calibri"/>
                <a:ea typeface="+mn-ea"/>
                <a:cs typeface="+mn-cs"/>
              </a:rPr>
              <a:t> (2020); </a:t>
            </a:r>
            <a:r>
              <a:rPr kumimoji="0" lang="en-US" sz="800" b="0" i="1" u="none" strike="noStrike" kern="1200" cap="none" spc="0" normalizeH="0" baseline="0" noProof="0" dirty="0">
                <a:ln>
                  <a:noFill/>
                </a:ln>
                <a:solidFill>
                  <a:prstClr val="black"/>
                </a:solidFill>
                <a:effectLst/>
                <a:uLnTx/>
                <a:uFillTx/>
                <a:latin typeface="Calibri"/>
                <a:ea typeface="+mn-ea"/>
                <a:cs typeface="+mn-cs"/>
              </a:rPr>
              <a:t>The Experience of Managing COVID-19 in Social care in London</a:t>
            </a:r>
            <a:r>
              <a:rPr kumimoji="0" lang="en-US" sz="800" b="0" i="1" u="none" strike="noStrike" kern="1200" cap="none" spc="0" normalizeH="0" baseline="0" noProof="0" dirty="0">
                <a:ln>
                  <a:noFill/>
                </a:ln>
                <a:solidFill>
                  <a:srgbClr val="000000"/>
                </a:solidFill>
                <a:effectLst/>
                <a:uLnTx/>
                <a:uFillTx/>
                <a:latin typeface="Calibri"/>
                <a:ea typeface="+mn-ea"/>
                <a:cs typeface="+mn-cs"/>
              </a:rPr>
              <a:t> (2020); Integrated care systems in London Challenges and opportunities ahead (202</a:t>
            </a:r>
            <a:r>
              <a:rPr kumimoji="0" lang="en-US" sz="800" b="0" i="1" u="none" strike="noStrike" kern="1200" cap="none" spc="0" normalizeH="0" baseline="0" noProof="0" dirty="0">
                <a:ln>
                  <a:noFill/>
                </a:ln>
                <a:solidFill>
                  <a:prstClr val="black"/>
                </a:solidFill>
                <a:effectLst/>
                <a:uLnTx/>
                <a:uFillTx/>
                <a:latin typeface="Calibri"/>
                <a:ea typeface="+mn-ea"/>
                <a:cs typeface="+mn-cs"/>
              </a:rPr>
              <a:t>1), Clinical leadership to improve population health &amp; reduce health inequalities (2021)</a:t>
            </a:r>
          </a:p>
        </p:txBody>
      </p:sp>
    </p:spTree>
    <p:extLst>
      <p:ext uri="{BB962C8B-B14F-4D97-AF65-F5344CB8AC3E}">
        <p14:creationId xmlns:p14="http://schemas.microsoft.com/office/powerpoint/2010/main" val="3449058253"/>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C3C73389-733B-4CF8-8B53-71DB167DC8A3}"/>
              </a:ext>
            </a:extLst>
          </p:cNvPr>
          <p:cNvSpPr txBox="1">
            <a:spLocks/>
          </p:cNvSpPr>
          <p:nvPr/>
        </p:nvSpPr>
        <p:spPr>
          <a:xfrm>
            <a:off x="297712" y="68903"/>
            <a:ext cx="10446763" cy="942196"/>
          </a:xfrm>
          <a:prstGeom prst="rect">
            <a:avLst/>
          </a:prstGeom>
        </p:spPr>
        <p:txBody>
          <a:bodyPr>
            <a:noAutofit/>
          </a:bodyPr>
          <a:lstStyle>
            <a:lvl1pPr algn="l" defTabSz="914400" rtl="0" eaLnBrk="1" latinLnBrk="0" hangingPunct="1">
              <a:lnSpc>
                <a:spcPct val="80000"/>
              </a:lnSpc>
              <a:spcBef>
                <a:spcPct val="0"/>
              </a:spcBef>
              <a:buNone/>
              <a:defRPr sz="2400" b="1" i="0" kern="1200" cap="none" baseline="0">
                <a:solidFill>
                  <a:schemeClr val="tx1"/>
                </a:solidFill>
                <a:latin typeface="Calibri" panose="020F0502020204030204" pitchFamily="34" charset="0"/>
                <a:ea typeface="Calibri" panose="020F0502020204030204" pitchFamily="34" charset="0"/>
                <a:cs typeface="Calibri" panose="020F0502020204030204" pitchFamily="34" charset="0"/>
              </a:defRPr>
            </a:lvl1pPr>
          </a:lstStyle>
          <a:p>
            <a:r>
              <a:rPr lang="en-GB" sz="2700" b="0" dirty="0">
                <a:latin typeface="+mn-lt"/>
              </a:rPr>
              <a:t>The pandemic was a “transformative shock” which rapidly accelerated innovation and delivered potentially permanent change across the key enablers in commissioning, workforce and digital health</a:t>
            </a:r>
          </a:p>
        </p:txBody>
      </p:sp>
      <p:sp>
        <p:nvSpPr>
          <p:cNvPr id="7" name="Rectangle 6">
            <a:extLst>
              <a:ext uri="{FF2B5EF4-FFF2-40B4-BE49-F238E27FC236}">
                <a16:creationId xmlns:a16="http://schemas.microsoft.com/office/drawing/2014/main" id="{ECC33B18-4F36-44E5-836A-47ED2E715D37}"/>
              </a:ext>
            </a:extLst>
          </p:cNvPr>
          <p:cNvSpPr/>
          <p:nvPr/>
        </p:nvSpPr>
        <p:spPr>
          <a:xfrm>
            <a:off x="8157547" y="1409370"/>
            <a:ext cx="3843610" cy="2998927"/>
          </a:xfrm>
          <a:prstGeom prst="rect">
            <a:avLst/>
          </a:prstGeom>
          <a:solidFill>
            <a:schemeClr val="accent1">
              <a:lumMod val="90000"/>
            </a:schemeClr>
          </a:solidFill>
          <a:ln w="12700">
            <a:noFill/>
          </a:ln>
        </p:spPr>
        <p:style>
          <a:lnRef idx="2">
            <a:schemeClr val="dk1"/>
          </a:lnRef>
          <a:fillRef idx="1">
            <a:schemeClr val="lt1"/>
          </a:fillRef>
          <a:effectRef idx="0">
            <a:schemeClr val="dk1"/>
          </a:effectRef>
          <a:fontRef idx="minor">
            <a:schemeClr val="dk1"/>
          </a:fontRef>
        </p:style>
        <p:txBody>
          <a:bodyPr rtlCol="0" anchor="t"/>
          <a:lstStyle/>
          <a:p>
            <a:pPr marL="0" marR="0" lvl="0" indent="0" algn="just" defTabSz="457200" rtl="0" eaLnBrk="1" fontAlgn="auto" latinLnBrk="0" hangingPunct="1">
              <a:lnSpc>
                <a:spcPct val="107000"/>
              </a:lnSpc>
              <a:spcBef>
                <a:spcPts val="0"/>
              </a:spcBef>
              <a:spcAft>
                <a:spcPts val="800"/>
              </a:spcAft>
              <a:buClrTx/>
              <a:buSzTx/>
              <a:buFontTx/>
              <a:buNone/>
              <a:tabLst/>
              <a:defRPr/>
            </a:pPr>
            <a:r>
              <a:rPr kumimoji="0" lang="en-GB" sz="1050" b="1" i="0" u="none" strike="noStrike" kern="1200" cap="none" spc="0" normalizeH="0" baseline="0" noProof="0" dirty="0">
                <a:ln>
                  <a:noFill/>
                </a:ln>
                <a:solidFill>
                  <a:prstClr val="black"/>
                </a:solidFill>
                <a:effectLst/>
                <a:uLnTx/>
                <a:uFillTx/>
                <a:latin typeface="Calibri"/>
                <a:ea typeface="+mn-ea"/>
                <a:cs typeface="Times New Roman" panose="02020603050405020304" pitchFamily="18" charset="0"/>
              </a:rPr>
              <a:t>Digital &amp; Data</a:t>
            </a:r>
          </a:p>
          <a:p>
            <a:pPr marL="171450" marR="0" lvl="0" indent="-171450" algn="just" defTabSz="457200" rtl="0" eaLnBrk="1" fontAlgn="auto" latinLnBrk="0" hangingPunct="1">
              <a:lnSpc>
                <a:spcPct val="107000"/>
              </a:lnSpc>
              <a:spcBef>
                <a:spcPts val="0"/>
              </a:spcBef>
              <a:spcAft>
                <a:spcPts val="800"/>
              </a:spcAft>
              <a:buClrTx/>
              <a:buSzTx/>
              <a:buFont typeface="Arial" panose="020B0604020202020204" pitchFamily="34" charset="0"/>
              <a:buChar char="•"/>
              <a:tabLst/>
              <a:defRPr/>
            </a:pPr>
            <a:r>
              <a:rPr kumimoji="0" lang="en-GB" sz="1050" b="0" i="0" u="none" strike="noStrike" kern="1200" cap="none" spc="0" normalizeH="0" baseline="0" noProof="0" dirty="0">
                <a:ln>
                  <a:noFill/>
                </a:ln>
                <a:solidFill>
                  <a:prstClr val="black"/>
                </a:solidFill>
                <a:effectLst/>
                <a:uLnTx/>
                <a:uFillTx/>
                <a:latin typeface="Calibri"/>
                <a:ea typeface="+mn-ea"/>
                <a:cs typeface="Times New Roman" panose="02020603050405020304" pitchFamily="18" charset="0"/>
              </a:rPr>
              <a:t>Effective data collection and sharing mechanisms were introduced during the pandemic to enable the collection and sharing of data that would benefit the population.</a:t>
            </a:r>
          </a:p>
          <a:p>
            <a:pPr marL="171450" marR="0" lvl="0" indent="-171450" algn="just" defTabSz="457200" rtl="0" eaLnBrk="1" fontAlgn="auto" latinLnBrk="0" hangingPunct="1">
              <a:lnSpc>
                <a:spcPct val="107000"/>
              </a:lnSpc>
              <a:spcBef>
                <a:spcPts val="0"/>
              </a:spcBef>
              <a:spcAft>
                <a:spcPts val="800"/>
              </a:spcAft>
              <a:buClrTx/>
              <a:buSzTx/>
              <a:buFont typeface="Arial" panose="020B0604020202020204" pitchFamily="34" charset="0"/>
              <a:buChar char="•"/>
              <a:tabLst/>
              <a:defRPr/>
            </a:pPr>
            <a:r>
              <a:rPr kumimoji="0" lang="en-GB" sz="1050" b="0" i="0" u="none" strike="noStrike" kern="1200" cap="none" spc="0" normalizeH="0" baseline="0" noProof="0" dirty="0">
                <a:ln>
                  <a:noFill/>
                </a:ln>
                <a:solidFill>
                  <a:prstClr val="black"/>
                </a:solidFill>
                <a:effectLst/>
                <a:uLnTx/>
                <a:uFillTx/>
                <a:latin typeface="Calibri"/>
                <a:ea typeface="+mn-ea"/>
                <a:cs typeface="Times New Roman" panose="02020603050405020304" pitchFamily="18" charset="0"/>
              </a:rPr>
              <a:t>Throughout the pandemic, surveillance and early warning data was used to monitor outbreaks, allowing a more proactive and joined up response.</a:t>
            </a:r>
          </a:p>
          <a:p>
            <a:pPr marL="171450" marR="0" lvl="0" indent="-171450" algn="just" defTabSz="457200" rtl="0" eaLnBrk="1" fontAlgn="auto" latinLnBrk="0" hangingPunct="1">
              <a:lnSpc>
                <a:spcPct val="107000"/>
              </a:lnSpc>
              <a:spcBef>
                <a:spcPts val="0"/>
              </a:spcBef>
              <a:spcAft>
                <a:spcPts val="800"/>
              </a:spcAft>
              <a:buClrTx/>
              <a:buSzTx/>
              <a:buFont typeface="Arial" panose="020B0604020202020204" pitchFamily="34" charset="0"/>
              <a:buChar char="•"/>
              <a:tabLst/>
              <a:defRPr/>
            </a:pPr>
            <a:r>
              <a:rPr kumimoji="0" lang="en-GB" sz="1050" b="0" i="0" u="none" strike="noStrike" kern="1200" cap="none" spc="0" normalizeH="0" baseline="0" noProof="0" dirty="0">
                <a:ln>
                  <a:noFill/>
                </a:ln>
                <a:solidFill>
                  <a:prstClr val="black"/>
                </a:solidFill>
                <a:effectLst/>
                <a:uLnTx/>
                <a:uFillTx/>
                <a:latin typeface="Calibri"/>
                <a:ea typeface="+mn-ea"/>
                <a:cs typeface="Times New Roman" panose="02020603050405020304" pitchFamily="18" charset="0"/>
              </a:rPr>
              <a:t>Remote consultations became mainstream and patients were able to be seen more quickly.</a:t>
            </a:r>
          </a:p>
          <a:p>
            <a:pPr marL="171450" marR="0" lvl="0" indent="-171450" algn="just" defTabSz="457200" rtl="0" eaLnBrk="1" fontAlgn="auto" latinLnBrk="0" hangingPunct="1">
              <a:lnSpc>
                <a:spcPct val="107000"/>
              </a:lnSpc>
              <a:spcBef>
                <a:spcPts val="0"/>
              </a:spcBef>
              <a:spcAft>
                <a:spcPts val="800"/>
              </a:spcAft>
              <a:buClrTx/>
              <a:buSzTx/>
              <a:buFont typeface="Arial" panose="020B0604020202020204" pitchFamily="34" charset="0"/>
              <a:buChar char="•"/>
              <a:tabLst/>
              <a:defRPr/>
            </a:pPr>
            <a:r>
              <a:rPr kumimoji="0" lang="en-GB" sz="1050" b="0" i="0" u="none" strike="noStrike" kern="1200" cap="none" spc="0" normalizeH="0" baseline="0" noProof="0" dirty="0">
                <a:ln>
                  <a:noFill/>
                </a:ln>
                <a:solidFill>
                  <a:prstClr val="black"/>
                </a:solidFill>
                <a:effectLst/>
                <a:uLnTx/>
                <a:uFillTx/>
                <a:latin typeface="Calibri"/>
                <a:ea typeface="+mn-ea"/>
                <a:cs typeface="Times New Roman" panose="02020603050405020304" pitchFamily="18" charset="0"/>
              </a:rPr>
              <a:t>The “Talk Before you Walk” approach was adopted to reduce face-to-face emergency department attendance, using alternative digital solutions such as the 111 for effective triage.</a:t>
            </a:r>
          </a:p>
          <a:p>
            <a:pPr marL="171450" marR="0" lvl="0" indent="-171450" algn="just" defTabSz="457200" rtl="0" eaLnBrk="1" fontAlgn="auto" latinLnBrk="0" hangingPunct="1">
              <a:lnSpc>
                <a:spcPct val="107000"/>
              </a:lnSpc>
              <a:spcBef>
                <a:spcPts val="0"/>
              </a:spcBef>
              <a:spcAft>
                <a:spcPts val="800"/>
              </a:spcAft>
              <a:buClrTx/>
              <a:buSzTx/>
              <a:buFont typeface="Arial" panose="020B0604020202020204" pitchFamily="34" charset="0"/>
              <a:buChar char="•"/>
              <a:tabLst/>
              <a:defRPr/>
            </a:pPr>
            <a:r>
              <a:rPr kumimoji="0" lang="en-GB" sz="1050" b="0" i="0" u="none" strike="noStrike" kern="1200" cap="none" spc="0" normalizeH="0" baseline="0" noProof="0" dirty="0">
                <a:ln>
                  <a:noFill/>
                </a:ln>
                <a:solidFill>
                  <a:prstClr val="black"/>
                </a:solidFill>
                <a:effectLst/>
                <a:uLnTx/>
                <a:uFillTx/>
                <a:latin typeface="Calibri"/>
                <a:ea typeface="+mn-ea"/>
                <a:cs typeface="Times New Roman" panose="02020603050405020304" pitchFamily="18" charset="0"/>
              </a:rPr>
              <a:t>Remote monitoring was introduced for certain patient groups with long term conditions.</a:t>
            </a:r>
          </a:p>
        </p:txBody>
      </p:sp>
      <p:sp>
        <p:nvSpPr>
          <p:cNvPr id="10" name="Rectangle 9">
            <a:extLst>
              <a:ext uri="{FF2B5EF4-FFF2-40B4-BE49-F238E27FC236}">
                <a16:creationId xmlns:a16="http://schemas.microsoft.com/office/drawing/2014/main" id="{A591E677-AF69-4200-A93E-E53629FF15DB}"/>
              </a:ext>
            </a:extLst>
          </p:cNvPr>
          <p:cNvSpPr/>
          <p:nvPr/>
        </p:nvSpPr>
        <p:spPr>
          <a:xfrm>
            <a:off x="3107702" y="1409370"/>
            <a:ext cx="4963538" cy="2998927"/>
          </a:xfrm>
          <a:prstGeom prst="rect">
            <a:avLst/>
          </a:prstGeom>
          <a:solidFill>
            <a:schemeClr val="accent1">
              <a:lumMod val="90000"/>
            </a:schemeClr>
          </a:solidFill>
          <a:ln w="12700">
            <a:noFill/>
          </a:ln>
        </p:spPr>
        <p:style>
          <a:lnRef idx="2">
            <a:schemeClr val="dk1"/>
          </a:lnRef>
          <a:fillRef idx="1">
            <a:schemeClr val="lt1"/>
          </a:fillRef>
          <a:effectRef idx="0">
            <a:schemeClr val="dk1"/>
          </a:effectRef>
          <a:fontRef idx="minor">
            <a:schemeClr val="dk1"/>
          </a:fontRef>
        </p:style>
        <p:txBody>
          <a:bodyPr rtlCol="0" anchor="t"/>
          <a:lstStyle/>
          <a:p>
            <a:pPr marL="0" marR="0" lvl="0" indent="0" algn="just" defTabSz="457200" rtl="0" eaLnBrk="1" fontAlgn="auto" latinLnBrk="0" hangingPunct="1">
              <a:lnSpc>
                <a:spcPct val="107000"/>
              </a:lnSpc>
              <a:spcBef>
                <a:spcPts val="0"/>
              </a:spcBef>
              <a:spcAft>
                <a:spcPts val="800"/>
              </a:spcAft>
              <a:buClrTx/>
              <a:buSzTx/>
              <a:buFontTx/>
              <a:buNone/>
              <a:tabLst/>
              <a:defRPr/>
            </a:pPr>
            <a:r>
              <a:rPr kumimoji="0" lang="en-GB" sz="1050" b="1" i="0" u="none" strike="noStrike" kern="1200" cap="none" spc="0" normalizeH="0" baseline="0" noProof="0" dirty="0">
                <a:ln>
                  <a:noFill/>
                </a:ln>
                <a:solidFill>
                  <a:prstClr val="black"/>
                </a:solidFill>
                <a:effectLst/>
                <a:uLnTx/>
                <a:uFillTx/>
                <a:latin typeface="Calibri"/>
                <a:ea typeface="+mn-ea"/>
                <a:cs typeface="Times New Roman" panose="02020603050405020304" pitchFamily="18" charset="0"/>
              </a:rPr>
              <a:t>Workforce</a:t>
            </a:r>
          </a:p>
          <a:p>
            <a:pPr marL="171450" marR="0" lvl="0" indent="-171450" algn="just" defTabSz="457200" rtl="0" eaLnBrk="1" fontAlgn="auto" latinLnBrk="0" hangingPunct="1">
              <a:lnSpc>
                <a:spcPct val="107000"/>
              </a:lnSpc>
              <a:spcBef>
                <a:spcPts val="0"/>
              </a:spcBef>
              <a:spcAft>
                <a:spcPts val="800"/>
              </a:spcAft>
              <a:buClrTx/>
              <a:buSzTx/>
              <a:buFont typeface="Arial" panose="020B0604020202020204" pitchFamily="34" charset="0"/>
              <a:buChar char="•"/>
              <a:tabLst/>
              <a:defRPr/>
            </a:pPr>
            <a:r>
              <a:rPr kumimoji="0" lang="en-GB" sz="1050" b="0" i="0" u="none" strike="noStrike" kern="1200" cap="none" spc="0" normalizeH="0" baseline="0" noProof="0" dirty="0">
                <a:ln>
                  <a:noFill/>
                </a:ln>
                <a:solidFill>
                  <a:prstClr val="black"/>
                </a:solidFill>
                <a:effectLst/>
                <a:uLnTx/>
                <a:uFillTx/>
                <a:latin typeface="Calibri"/>
                <a:ea typeface="+mn-ea"/>
                <a:cs typeface="Times New Roman" panose="02020603050405020304" pitchFamily="18" charset="0"/>
              </a:rPr>
              <a:t>Many providers collaborated to take advantage of potential benefits of e-rostering and e-job planning, giving staff better control and visibility of their working patterns, and getting staff to where they are needed.</a:t>
            </a:r>
          </a:p>
          <a:p>
            <a:pPr marL="171450" marR="0" lvl="0" indent="-171450" algn="just" defTabSz="457200" rtl="0" eaLnBrk="1" fontAlgn="auto" latinLnBrk="0" hangingPunct="1">
              <a:lnSpc>
                <a:spcPct val="107000"/>
              </a:lnSpc>
              <a:spcBef>
                <a:spcPts val="0"/>
              </a:spcBef>
              <a:spcAft>
                <a:spcPts val="800"/>
              </a:spcAft>
              <a:buClrTx/>
              <a:buSzTx/>
              <a:buFont typeface="Arial" panose="020B0604020202020204" pitchFamily="34" charset="0"/>
              <a:buChar char="•"/>
              <a:tabLst/>
              <a:defRPr/>
            </a:pPr>
            <a:r>
              <a:rPr kumimoji="0" lang="en-GB" sz="1050" b="0" i="0" u="none" strike="noStrike" kern="1200" cap="none" spc="0" normalizeH="0" baseline="0" noProof="0" dirty="0">
                <a:ln>
                  <a:noFill/>
                </a:ln>
                <a:solidFill>
                  <a:prstClr val="black"/>
                </a:solidFill>
                <a:effectLst/>
                <a:uLnTx/>
                <a:uFillTx/>
                <a:latin typeface="Calibri"/>
                <a:ea typeface="+mn-ea"/>
                <a:cs typeface="Times New Roman" panose="02020603050405020304" pitchFamily="18" charset="0"/>
              </a:rPr>
              <a:t>Many systems introduced workforce initiatives that included remote working plans, technology-enhanced learning and the option of staff digital passports intended to ease cross-system movement of staff.</a:t>
            </a:r>
          </a:p>
          <a:p>
            <a:pPr marL="171450" marR="0" lvl="0" indent="-171450" algn="just" defTabSz="457200" rtl="0" eaLnBrk="1" fontAlgn="auto" latinLnBrk="0" hangingPunct="1">
              <a:lnSpc>
                <a:spcPct val="107000"/>
              </a:lnSpc>
              <a:spcBef>
                <a:spcPts val="0"/>
              </a:spcBef>
              <a:spcAft>
                <a:spcPts val="800"/>
              </a:spcAft>
              <a:buClrTx/>
              <a:buSzTx/>
              <a:buFont typeface="Arial" panose="020B0604020202020204" pitchFamily="34" charset="0"/>
              <a:buChar char="•"/>
              <a:tabLst/>
              <a:defRPr/>
            </a:pPr>
            <a:r>
              <a:rPr kumimoji="0" lang="en-GB" sz="1050" b="0" i="0" u="none" strike="noStrike" kern="1200" cap="none" spc="0" normalizeH="0" baseline="0" noProof="0" dirty="0">
                <a:ln>
                  <a:noFill/>
                </a:ln>
                <a:solidFill>
                  <a:prstClr val="black"/>
                </a:solidFill>
                <a:effectLst/>
                <a:uLnTx/>
                <a:uFillTx/>
                <a:latin typeface="Calibri"/>
                <a:ea typeface="+mn-ea"/>
                <a:cs typeface="Times New Roman" panose="02020603050405020304" pitchFamily="18" charset="0"/>
              </a:rPr>
              <a:t>BAME staff in London received tailored support to help them through a pandemic that affected them disproportionately.</a:t>
            </a:r>
          </a:p>
          <a:p>
            <a:pPr marL="171450" marR="0" lvl="0" indent="-171450" algn="just" defTabSz="457200" rtl="0" eaLnBrk="1" fontAlgn="auto" latinLnBrk="0" hangingPunct="1">
              <a:lnSpc>
                <a:spcPct val="107000"/>
              </a:lnSpc>
              <a:spcBef>
                <a:spcPts val="0"/>
              </a:spcBef>
              <a:spcAft>
                <a:spcPts val="800"/>
              </a:spcAft>
              <a:buClrTx/>
              <a:buSzTx/>
              <a:buFont typeface="Arial" panose="020B0604020202020204" pitchFamily="34" charset="0"/>
              <a:buChar char="•"/>
              <a:tabLst/>
              <a:defRPr/>
            </a:pPr>
            <a:r>
              <a:rPr kumimoji="0" lang="en-GB" sz="1050" b="0" i="0" u="none" strike="noStrike" kern="1200" cap="none" spc="0" normalizeH="0" baseline="0" noProof="0" dirty="0">
                <a:ln>
                  <a:noFill/>
                </a:ln>
                <a:solidFill>
                  <a:prstClr val="black"/>
                </a:solidFill>
                <a:effectLst/>
                <a:uLnTx/>
                <a:uFillTx/>
                <a:latin typeface="Calibri"/>
                <a:ea typeface="+mn-ea"/>
                <a:cs typeface="Times New Roman" panose="02020603050405020304" pitchFamily="18" charset="0"/>
              </a:rPr>
              <a:t>Many systems introduced mental health support packages for all staff.</a:t>
            </a:r>
          </a:p>
          <a:p>
            <a:pPr marL="171450" marR="0" lvl="0" indent="-171450" algn="just" defTabSz="457200" rtl="0" eaLnBrk="1" fontAlgn="auto" latinLnBrk="0" hangingPunct="1">
              <a:lnSpc>
                <a:spcPct val="107000"/>
              </a:lnSpc>
              <a:spcBef>
                <a:spcPts val="0"/>
              </a:spcBef>
              <a:spcAft>
                <a:spcPts val="800"/>
              </a:spcAft>
              <a:buClrTx/>
              <a:buSzTx/>
              <a:buFont typeface="Arial" panose="020B0604020202020204" pitchFamily="34" charset="0"/>
              <a:buChar char="•"/>
              <a:tabLst/>
              <a:defRPr/>
            </a:pPr>
            <a:r>
              <a:rPr kumimoji="0" lang="en-GB" sz="1050" b="0" i="0" u="none" strike="noStrike" kern="1200" cap="none" spc="0" normalizeH="0" baseline="0" noProof="0" dirty="0">
                <a:ln>
                  <a:noFill/>
                </a:ln>
                <a:solidFill>
                  <a:prstClr val="black"/>
                </a:solidFill>
                <a:effectLst/>
                <a:uLnTx/>
                <a:uFillTx/>
                <a:latin typeface="Calibri"/>
                <a:ea typeface="+mn-ea"/>
                <a:cs typeface="Times New Roman" panose="02020603050405020304" pitchFamily="18" charset="0"/>
              </a:rPr>
              <a:t>Staff were rapidly upskilled in key areas including remote working and MDT working.</a:t>
            </a:r>
          </a:p>
          <a:p>
            <a:pPr marL="171450" marR="0" lvl="0" indent="-171450" algn="just" defTabSz="457200" rtl="0" eaLnBrk="1" fontAlgn="auto" latinLnBrk="0" hangingPunct="1">
              <a:lnSpc>
                <a:spcPct val="107000"/>
              </a:lnSpc>
              <a:spcBef>
                <a:spcPts val="0"/>
              </a:spcBef>
              <a:spcAft>
                <a:spcPts val="800"/>
              </a:spcAft>
              <a:buClrTx/>
              <a:buSzTx/>
              <a:buFont typeface="Arial" panose="020B0604020202020204" pitchFamily="34" charset="0"/>
              <a:buChar char="•"/>
              <a:tabLst/>
              <a:defRPr/>
            </a:pPr>
            <a:r>
              <a:rPr kumimoji="0" lang="en-GB" sz="1050" b="0" i="0" u="none" strike="noStrike" kern="1200" cap="none" spc="0" normalizeH="0" baseline="0" noProof="0" dirty="0">
                <a:ln>
                  <a:noFill/>
                </a:ln>
                <a:solidFill>
                  <a:prstClr val="black"/>
                </a:solidFill>
                <a:effectLst/>
                <a:uLnTx/>
                <a:uFillTx/>
                <a:latin typeface="Calibri"/>
                <a:ea typeface="+mn-ea"/>
                <a:cs typeface="Times New Roman" panose="02020603050405020304" pitchFamily="18" charset="0"/>
              </a:rPr>
              <a:t>Standardised approaches to staff testing and risk assessment were developed rapidly.</a:t>
            </a:r>
          </a:p>
        </p:txBody>
      </p:sp>
      <p:sp>
        <p:nvSpPr>
          <p:cNvPr id="11" name="Rectangle 10">
            <a:extLst>
              <a:ext uri="{FF2B5EF4-FFF2-40B4-BE49-F238E27FC236}">
                <a16:creationId xmlns:a16="http://schemas.microsoft.com/office/drawing/2014/main" id="{97F98F3B-B25F-4B48-A757-B090D98B99F2}"/>
              </a:ext>
            </a:extLst>
          </p:cNvPr>
          <p:cNvSpPr/>
          <p:nvPr/>
        </p:nvSpPr>
        <p:spPr>
          <a:xfrm>
            <a:off x="297712" y="1409370"/>
            <a:ext cx="2681336" cy="2998927"/>
          </a:xfrm>
          <a:prstGeom prst="rect">
            <a:avLst/>
          </a:prstGeom>
          <a:solidFill>
            <a:schemeClr val="accent1">
              <a:lumMod val="90000"/>
            </a:schemeClr>
          </a:solidFill>
          <a:ln w="12700">
            <a:noFill/>
          </a:ln>
        </p:spPr>
        <p:style>
          <a:lnRef idx="2">
            <a:schemeClr val="dk1"/>
          </a:lnRef>
          <a:fillRef idx="1">
            <a:schemeClr val="lt1"/>
          </a:fillRef>
          <a:effectRef idx="0">
            <a:schemeClr val="dk1"/>
          </a:effectRef>
          <a:fontRef idx="minor">
            <a:schemeClr val="dk1"/>
          </a:fontRef>
        </p:style>
        <p:txBody>
          <a:bodyPr lIns="91440" tIns="45720" rIns="91440" bIns="45720" rtlCol="0" anchor="t"/>
          <a:lstStyle/>
          <a:p>
            <a:pPr marL="0" marR="0" lvl="0" indent="0" algn="just" defTabSz="457200" rtl="0" eaLnBrk="1" fontAlgn="auto" latinLnBrk="0" hangingPunct="1">
              <a:lnSpc>
                <a:spcPct val="107000"/>
              </a:lnSpc>
              <a:spcBef>
                <a:spcPts val="0"/>
              </a:spcBef>
              <a:spcAft>
                <a:spcPts val="800"/>
              </a:spcAft>
              <a:buClrTx/>
              <a:buSzTx/>
              <a:buFontTx/>
              <a:buNone/>
              <a:tabLst/>
              <a:defRPr/>
            </a:pPr>
            <a:r>
              <a:rPr kumimoji="0" lang="en-GB" sz="1050" b="1" i="0" u="none" strike="noStrike" kern="1200" cap="none" spc="0" normalizeH="0" baseline="0" noProof="0" dirty="0">
                <a:ln>
                  <a:noFill/>
                </a:ln>
                <a:solidFill>
                  <a:prstClr val="black"/>
                </a:solidFill>
                <a:effectLst/>
                <a:uLnTx/>
                <a:uFillTx/>
                <a:latin typeface="Calibri"/>
                <a:ea typeface="+mn-ea"/>
                <a:cs typeface="Times New Roman" panose="02020603050405020304" pitchFamily="18" charset="0"/>
              </a:rPr>
              <a:t>Finance &amp; Commissioning</a:t>
            </a:r>
          </a:p>
          <a:p>
            <a:pPr marL="171450" marR="0" lvl="0" indent="-171450" algn="just" defTabSz="457200" rtl="0" eaLnBrk="1" fontAlgn="auto" latinLnBrk="0" hangingPunct="1">
              <a:lnSpc>
                <a:spcPct val="107000"/>
              </a:lnSpc>
              <a:spcBef>
                <a:spcPts val="0"/>
              </a:spcBef>
              <a:spcAft>
                <a:spcPts val="800"/>
              </a:spcAft>
              <a:buClrTx/>
              <a:buSzTx/>
              <a:buFont typeface="Arial"/>
              <a:buChar char="•"/>
              <a:tabLst/>
              <a:defRPr/>
            </a:pPr>
            <a:r>
              <a:rPr kumimoji="0" lang="en-GB" sz="1050" b="0" i="0" u="none" strike="noStrike" kern="1200" cap="none" spc="0" normalizeH="0" baseline="0" noProof="0" dirty="0">
                <a:ln>
                  <a:noFill/>
                </a:ln>
                <a:solidFill>
                  <a:prstClr val="black"/>
                </a:solidFill>
                <a:effectLst/>
                <a:uLnTx/>
                <a:uFillTx/>
                <a:latin typeface="Calibri"/>
                <a:ea typeface="+mn-lt"/>
                <a:cs typeface="Calibri"/>
              </a:rPr>
              <a:t>During the pandemic joint financial frameworks were established at pace to facilitate joint working across and within systems, for example to support rapid discharge and maximise care capacity.</a:t>
            </a:r>
            <a:endParaRPr kumimoji="0" lang="en-GB" sz="1050" b="0" i="0" u="none" strike="noStrike" kern="1200" cap="none" spc="0" normalizeH="0" baseline="0" noProof="0" dirty="0">
              <a:ln>
                <a:noFill/>
              </a:ln>
              <a:solidFill>
                <a:prstClr val="black"/>
              </a:solidFill>
              <a:effectLst/>
              <a:uLnTx/>
              <a:uFillTx/>
              <a:latin typeface="Calibri"/>
              <a:ea typeface="+mn-ea"/>
              <a:cs typeface="Calibri"/>
            </a:endParaRPr>
          </a:p>
          <a:p>
            <a:pPr marL="171450" marR="0" lvl="0" indent="-171450" algn="just" defTabSz="457200" rtl="0" eaLnBrk="1" fontAlgn="auto" latinLnBrk="0" hangingPunct="1">
              <a:lnSpc>
                <a:spcPct val="107000"/>
              </a:lnSpc>
              <a:spcBef>
                <a:spcPts val="0"/>
              </a:spcBef>
              <a:spcAft>
                <a:spcPts val="800"/>
              </a:spcAft>
              <a:buClrTx/>
              <a:buSzTx/>
              <a:buFont typeface="Arial"/>
              <a:buChar char="•"/>
              <a:tabLst/>
              <a:defRPr/>
            </a:pPr>
            <a:r>
              <a:rPr kumimoji="0" lang="en-GB" sz="1050" b="0" i="0" u="none" strike="noStrike" kern="1200" cap="none" spc="0" normalizeH="0" baseline="0" noProof="0" dirty="0">
                <a:ln>
                  <a:noFill/>
                </a:ln>
                <a:solidFill>
                  <a:prstClr val="black"/>
                </a:solidFill>
                <a:effectLst/>
                <a:uLnTx/>
                <a:uFillTx/>
                <a:latin typeface="Calibri"/>
                <a:ea typeface="+mn-ea"/>
                <a:cs typeface="Calibri"/>
              </a:rPr>
              <a:t>Additional funding was made available to support staff wellbeing and address the unequal impact of pandemic on staff.</a:t>
            </a:r>
          </a:p>
          <a:p>
            <a:pPr marL="171450" marR="0" lvl="0" indent="-171450" algn="just" defTabSz="457200" rtl="0" eaLnBrk="1" fontAlgn="auto" latinLnBrk="0" hangingPunct="1">
              <a:lnSpc>
                <a:spcPct val="107000"/>
              </a:lnSpc>
              <a:spcBef>
                <a:spcPts val="0"/>
              </a:spcBef>
              <a:spcAft>
                <a:spcPts val="800"/>
              </a:spcAft>
              <a:buClrTx/>
              <a:buSzTx/>
              <a:buFont typeface="Arial"/>
              <a:buChar char="•"/>
              <a:tabLst/>
              <a:defRPr/>
            </a:pPr>
            <a:endParaRPr kumimoji="0" lang="en-GB" sz="1050" b="0" i="0" u="none" strike="noStrike" kern="1200" cap="none" spc="0" normalizeH="0" baseline="0" noProof="0" dirty="0">
              <a:ln>
                <a:noFill/>
              </a:ln>
              <a:solidFill>
                <a:prstClr val="black"/>
              </a:solidFill>
              <a:effectLst/>
              <a:uLnTx/>
              <a:uFillTx/>
              <a:latin typeface="Calibri"/>
              <a:ea typeface="+mn-ea"/>
              <a:cs typeface="Calibri"/>
            </a:endParaRPr>
          </a:p>
          <a:p>
            <a:pPr marL="0" marR="0" lvl="0" indent="0" algn="just" defTabSz="457200" rtl="0" eaLnBrk="1" fontAlgn="auto" latinLnBrk="0" hangingPunct="1">
              <a:lnSpc>
                <a:spcPct val="107000"/>
              </a:lnSpc>
              <a:spcBef>
                <a:spcPts val="0"/>
              </a:spcBef>
              <a:spcAft>
                <a:spcPts val="800"/>
              </a:spcAft>
              <a:buClrTx/>
              <a:buSzTx/>
              <a:buFontTx/>
              <a:buNone/>
              <a:tabLst/>
              <a:defRPr/>
            </a:pPr>
            <a:endParaRPr kumimoji="0" lang="en-GB" sz="1050" b="0" i="0" u="none" strike="noStrike" kern="1200" cap="none" spc="0" normalizeH="0" baseline="0" noProof="0" dirty="0">
              <a:ln>
                <a:noFill/>
              </a:ln>
              <a:solidFill>
                <a:prstClr val="black"/>
              </a:solidFill>
              <a:effectLst/>
              <a:uLnTx/>
              <a:uFillTx/>
              <a:latin typeface="Calibri"/>
              <a:ea typeface="+mn-ea"/>
              <a:cs typeface="Calibri"/>
            </a:endParaRPr>
          </a:p>
          <a:p>
            <a:pPr marL="171450" marR="0" lvl="0" indent="-171450" algn="just" defTabSz="457200" rtl="0" eaLnBrk="1" fontAlgn="auto" latinLnBrk="0" hangingPunct="1">
              <a:lnSpc>
                <a:spcPct val="107000"/>
              </a:lnSpc>
              <a:spcBef>
                <a:spcPts val="0"/>
              </a:spcBef>
              <a:spcAft>
                <a:spcPts val="800"/>
              </a:spcAft>
              <a:buClrTx/>
              <a:buSzTx/>
              <a:buFont typeface="Arial"/>
              <a:buChar char="•"/>
              <a:tabLst/>
              <a:defRPr/>
            </a:pPr>
            <a:endParaRPr kumimoji="0" lang="en-GB" sz="1050" b="1" i="0" u="none" strike="noStrike" kern="1200" cap="none" spc="0" normalizeH="0" baseline="0" noProof="0" dirty="0">
              <a:ln>
                <a:noFill/>
              </a:ln>
              <a:solidFill>
                <a:prstClr val="black"/>
              </a:solidFill>
              <a:effectLst/>
              <a:uLnTx/>
              <a:uFillTx/>
              <a:latin typeface="Calibri"/>
              <a:ea typeface="+mn-ea"/>
              <a:cs typeface="Times New Roman" panose="02020603050405020304" pitchFamily="18" charset="0"/>
            </a:endParaRPr>
          </a:p>
        </p:txBody>
      </p:sp>
      <p:sp>
        <p:nvSpPr>
          <p:cNvPr id="12" name="Rectangle 11">
            <a:extLst>
              <a:ext uri="{FF2B5EF4-FFF2-40B4-BE49-F238E27FC236}">
                <a16:creationId xmlns:a16="http://schemas.microsoft.com/office/drawing/2014/main" id="{189A9E1A-5F66-4908-AE21-5B4EBF305B7F}"/>
              </a:ext>
            </a:extLst>
          </p:cNvPr>
          <p:cNvSpPr/>
          <p:nvPr/>
        </p:nvSpPr>
        <p:spPr>
          <a:xfrm>
            <a:off x="297712" y="4502754"/>
            <a:ext cx="11703445" cy="1490542"/>
          </a:xfrm>
          <a:prstGeom prst="rect">
            <a:avLst/>
          </a:prstGeom>
          <a:solidFill>
            <a:schemeClr val="accent1">
              <a:lumMod val="90000"/>
            </a:schemeClr>
          </a:solidFill>
          <a:ln w="12700">
            <a:noFill/>
          </a:ln>
        </p:spPr>
        <p:style>
          <a:lnRef idx="2">
            <a:schemeClr val="dk1"/>
          </a:lnRef>
          <a:fillRef idx="1">
            <a:schemeClr val="lt1"/>
          </a:fillRef>
          <a:effectRef idx="0">
            <a:schemeClr val="dk1"/>
          </a:effectRef>
          <a:fontRef idx="minor">
            <a:schemeClr val="dk1"/>
          </a:fontRef>
        </p:style>
        <p:txBody>
          <a:bodyPr rtlCol="0" anchor="t"/>
          <a:lstStyle/>
          <a:p>
            <a:pPr marL="0" marR="0" lvl="0" indent="0" algn="just" defTabSz="457200" rtl="0" eaLnBrk="1" fontAlgn="auto" latinLnBrk="0" hangingPunct="1">
              <a:lnSpc>
                <a:spcPct val="107000"/>
              </a:lnSpc>
              <a:spcBef>
                <a:spcPts val="0"/>
              </a:spcBef>
              <a:spcAft>
                <a:spcPts val="800"/>
              </a:spcAft>
              <a:buClrTx/>
              <a:buSzTx/>
              <a:buFontTx/>
              <a:buNone/>
              <a:tabLst/>
              <a:defRPr/>
            </a:pPr>
            <a:r>
              <a:rPr kumimoji="0" lang="en-GB" sz="1050" b="1" i="0" u="none" strike="noStrike" kern="1200" cap="none" spc="0" normalizeH="0" baseline="0" noProof="0" dirty="0">
                <a:ln>
                  <a:noFill/>
                </a:ln>
                <a:solidFill>
                  <a:prstClr val="black"/>
                </a:solidFill>
                <a:effectLst/>
                <a:uLnTx/>
                <a:uFillTx/>
                <a:latin typeface="Calibri"/>
                <a:ea typeface="+mn-ea"/>
                <a:cs typeface="Times New Roman" panose="02020603050405020304" pitchFamily="18" charset="0"/>
              </a:rPr>
              <a:t>Governance</a:t>
            </a:r>
          </a:p>
          <a:p>
            <a:pPr marL="171450" marR="0" lvl="0" indent="-171450" algn="just" defTabSz="457200" rtl="0" eaLnBrk="1" fontAlgn="auto" latinLnBrk="0" hangingPunct="1">
              <a:lnSpc>
                <a:spcPct val="107000"/>
              </a:lnSpc>
              <a:spcBef>
                <a:spcPts val="0"/>
              </a:spcBef>
              <a:spcAft>
                <a:spcPts val="800"/>
              </a:spcAft>
              <a:buClrTx/>
              <a:buSzTx/>
              <a:buFont typeface="Arial" panose="020B0604020202020204" pitchFamily="34" charset="0"/>
              <a:buChar char="•"/>
              <a:tabLst/>
              <a:defRPr/>
            </a:pPr>
            <a:r>
              <a:rPr kumimoji="0" lang="en-US" sz="1050" b="0" i="0" u="none" strike="noStrike" kern="1200" cap="none" spc="0" normalizeH="0" baseline="0" noProof="0" dirty="0">
                <a:ln>
                  <a:noFill/>
                </a:ln>
                <a:solidFill>
                  <a:prstClr val="black"/>
                </a:solidFill>
                <a:effectLst/>
                <a:uLnTx/>
                <a:uFillTx/>
                <a:latin typeface="Calibri"/>
                <a:ea typeface="+mn-ea"/>
                <a:cs typeface="Times New Roman" panose="02020603050405020304" pitchFamily="18" charset="0"/>
              </a:rPr>
              <a:t>Throughout the pandemic there were signs of increased cross-provider collaboration in London. Examples included the establishment of clinical networks and provider collaboratives underpinned by mutual aid.</a:t>
            </a:r>
          </a:p>
          <a:p>
            <a:pPr marL="171450" marR="0" lvl="0" indent="-171450" algn="just" defTabSz="457200" rtl="0" eaLnBrk="1" fontAlgn="auto" latinLnBrk="0" hangingPunct="1">
              <a:lnSpc>
                <a:spcPct val="107000"/>
              </a:lnSpc>
              <a:spcBef>
                <a:spcPts val="0"/>
              </a:spcBef>
              <a:spcAft>
                <a:spcPts val="800"/>
              </a:spcAft>
              <a:buClrTx/>
              <a:buSzTx/>
              <a:buFont typeface="Arial" panose="020B0604020202020204" pitchFamily="34" charset="0"/>
              <a:buChar char="•"/>
              <a:tabLst/>
              <a:defRPr/>
            </a:pPr>
            <a:r>
              <a:rPr kumimoji="0" lang="en-GB" sz="1050" b="0" i="0" u="none" strike="noStrike" kern="1200" cap="none" spc="0" normalizeH="0" baseline="0" noProof="0" dirty="0">
                <a:ln>
                  <a:noFill/>
                </a:ln>
                <a:solidFill>
                  <a:prstClr val="black"/>
                </a:solidFill>
                <a:effectLst/>
                <a:uLnTx/>
                <a:uFillTx/>
                <a:latin typeface="Calibri"/>
                <a:ea typeface="Calibri" panose="020F0502020204030204" pitchFamily="34" charset="0"/>
                <a:cs typeface="Times New Roman" panose="02020603050405020304" pitchFamily="18" charset="0"/>
              </a:rPr>
              <a:t>Prior to the pandemic, </a:t>
            </a:r>
            <a:r>
              <a:rPr kumimoji="0" lang="en-US" sz="1050" b="0" i="0" u="none" strike="noStrike" kern="1200" cap="none" spc="0" normalizeH="0" baseline="0" noProof="0" dirty="0">
                <a:ln>
                  <a:noFill/>
                </a:ln>
                <a:solidFill>
                  <a:prstClr val="black"/>
                </a:solidFill>
                <a:effectLst/>
                <a:uLnTx/>
                <a:uFillTx/>
                <a:latin typeface="Calibri"/>
                <a:ea typeface="+mn-ea"/>
                <a:cs typeface="Times New Roman" panose="02020603050405020304" pitchFamily="18" charset="0"/>
              </a:rPr>
              <a:t>systems were viewed as being heavily commissioner led, but providers played a much greater role during the pandemic. There was a sense that this will be reflected in longer-term changes to the way systems are operating, with providers increasingly stepping into leadership roles within ICSs.</a:t>
            </a:r>
          </a:p>
          <a:p>
            <a:pPr marL="171450" marR="0" lvl="0" indent="-171450" algn="just" defTabSz="457200" rtl="0" eaLnBrk="1" fontAlgn="auto" latinLnBrk="0" hangingPunct="1">
              <a:lnSpc>
                <a:spcPct val="107000"/>
              </a:lnSpc>
              <a:spcBef>
                <a:spcPts val="0"/>
              </a:spcBef>
              <a:spcAft>
                <a:spcPts val="800"/>
              </a:spcAft>
              <a:buClrTx/>
              <a:buSzTx/>
              <a:buFont typeface="Arial" panose="020B0604020202020204" pitchFamily="34" charset="0"/>
              <a:buChar char="•"/>
              <a:tabLst/>
              <a:defRPr/>
            </a:pPr>
            <a:r>
              <a:rPr kumimoji="0" lang="en-US" sz="1050" b="0" i="0" u="none" strike="noStrike" kern="1200" cap="none" spc="0" normalizeH="0" baseline="0" noProof="0" dirty="0">
                <a:ln>
                  <a:noFill/>
                </a:ln>
                <a:solidFill>
                  <a:prstClr val="black"/>
                </a:solidFill>
                <a:effectLst/>
                <a:uLnTx/>
                <a:uFillTx/>
                <a:latin typeface="Calibri"/>
                <a:ea typeface="+mn-ea"/>
                <a:cs typeface="Times New Roman" panose="02020603050405020304" pitchFamily="18" charset="0"/>
              </a:rPr>
              <a:t>ICSs have provided feedback to Regional stakeholders that good partnership working must be underpinned by mutually-agreed governance arrangements, clear collective decision-making processes and transparent information-sharing.</a:t>
            </a:r>
            <a:endParaRPr kumimoji="0" lang="en-GB" sz="1050" b="0" i="0" u="none" strike="noStrike" kern="1200" cap="none" spc="0" normalizeH="0" baseline="0" noProof="0" dirty="0">
              <a:ln>
                <a:noFill/>
              </a:ln>
              <a:solidFill>
                <a:prstClr val="black"/>
              </a:solidFill>
              <a:effectLst/>
              <a:uLnTx/>
              <a:uFillTx/>
              <a:latin typeface="Calibri"/>
              <a:ea typeface="+mn-ea"/>
              <a:cs typeface="Times New Roman" panose="02020603050405020304" pitchFamily="18" charset="0"/>
            </a:endParaRPr>
          </a:p>
        </p:txBody>
      </p:sp>
      <p:sp>
        <p:nvSpPr>
          <p:cNvPr id="13" name="TextBox 12">
            <a:extLst>
              <a:ext uri="{FF2B5EF4-FFF2-40B4-BE49-F238E27FC236}">
                <a16:creationId xmlns:a16="http://schemas.microsoft.com/office/drawing/2014/main" id="{50046DDD-23BF-43B1-94E8-1FC6082F5C58}"/>
              </a:ext>
            </a:extLst>
          </p:cNvPr>
          <p:cNvSpPr txBox="1"/>
          <p:nvPr/>
        </p:nvSpPr>
        <p:spPr>
          <a:xfrm>
            <a:off x="214011" y="6087753"/>
            <a:ext cx="11870846" cy="338554"/>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800" b="0" i="1" u="none" strike="noStrike" kern="1200" cap="none" spc="0" normalizeH="0" baseline="0" noProof="0" dirty="0">
                <a:ln>
                  <a:noFill/>
                </a:ln>
                <a:solidFill>
                  <a:prstClr val="black"/>
                </a:solidFill>
                <a:effectLst/>
                <a:uLnTx/>
                <a:uFillTx/>
                <a:latin typeface="Calibri"/>
                <a:ea typeface="+mn-ea"/>
                <a:cs typeface="+mn-cs"/>
              </a:rPr>
              <a:t>Sources: </a:t>
            </a:r>
            <a:r>
              <a:rPr kumimoji="0" lang="en-US" sz="800" b="0" i="1" u="none" strike="noStrike" kern="1200" cap="none" spc="0" normalizeH="0" baseline="0" noProof="0" dirty="0">
                <a:ln>
                  <a:noFill/>
                </a:ln>
                <a:solidFill>
                  <a:prstClr val="black"/>
                </a:solidFill>
                <a:effectLst/>
                <a:uLnTx/>
                <a:uFillTx/>
                <a:latin typeface="Calibri"/>
                <a:ea typeface="+mn-ea"/>
                <a:cs typeface="+mn-cs"/>
              </a:rPr>
              <a:t>COVID-19: current position and our recovery plan (2020); Our Healthier South East London Recovery Plan (2020); NCL Recovery – system plan (2020); North East London Integrated Care System Recovery Plan Summary (2020); </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800" b="0" i="1" u="none" strike="noStrike" kern="1200" cap="none" spc="0" normalizeH="0" baseline="0" noProof="0" dirty="0">
                <a:ln>
                  <a:noFill/>
                </a:ln>
                <a:solidFill>
                  <a:prstClr val="black"/>
                </a:solidFill>
                <a:effectLst/>
                <a:uLnTx/>
                <a:uFillTx/>
                <a:latin typeface="Calibri"/>
                <a:ea typeface="+mn-ea"/>
                <a:cs typeface="+mn-cs"/>
              </a:rPr>
              <a:t>Desktop review of London ICP plans to identify local and regional priorities to further integration</a:t>
            </a:r>
            <a:r>
              <a:rPr kumimoji="0" lang="en-GB" sz="800" b="0" i="1" u="none" strike="noStrike" kern="1200" cap="none" spc="0" normalizeH="0" baseline="0" noProof="0" dirty="0">
                <a:ln>
                  <a:noFill/>
                </a:ln>
                <a:solidFill>
                  <a:prstClr val="black"/>
                </a:solidFill>
                <a:effectLst/>
                <a:uLnTx/>
                <a:uFillTx/>
                <a:latin typeface="Calibri"/>
                <a:ea typeface="+mn-ea"/>
                <a:cs typeface="+mn-cs"/>
              </a:rPr>
              <a:t> (2020);</a:t>
            </a:r>
            <a:r>
              <a:rPr kumimoji="0" lang="en-US" sz="800" b="0" i="1" u="none" strike="noStrike" kern="1200" cap="none" spc="0" normalizeH="0" baseline="0" noProof="0" dirty="0">
                <a:ln>
                  <a:noFill/>
                </a:ln>
                <a:solidFill>
                  <a:prstClr val="black"/>
                </a:solidFill>
                <a:effectLst/>
                <a:uLnTx/>
                <a:uFillTx/>
                <a:latin typeface="Calibri"/>
                <a:ea typeface="+mn-ea"/>
                <a:cs typeface="+mn-cs"/>
              </a:rPr>
              <a:t> </a:t>
            </a:r>
            <a:r>
              <a:rPr kumimoji="0" lang="en-US" sz="800" b="0" i="0" u="none" strike="noStrike" kern="1200" cap="none" spc="0" normalizeH="0" baseline="0" noProof="0" dirty="0">
                <a:ln>
                  <a:noFill/>
                </a:ln>
                <a:solidFill>
                  <a:prstClr val="black"/>
                </a:solidFill>
                <a:effectLst/>
                <a:uLnTx/>
                <a:uFillTx/>
                <a:latin typeface="Calibri"/>
                <a:ea typeface="+mn-ea"/>
                <a:cs typeface="+mn-cs"/>
              </a:rPr>
              <a:t>Integrated care systems in London Challenges and opportunities ahead  (2021) NHS Operational Planning and Contracting Guidance (2021)</a:t>
            </a:r>
            <a:r>
              <a:rPr kumimoji="0" lang="en-GB" sz="800" b="0" i="1" u="none" strike="noStrike" kern="1200" cap="none" spc="0" normalizeH="0" baseline="0" noProof="0" dirty="0">
                <a:ln>
                  <a:noFill/>
                </a:ln>
                <a:solidFill>
                  <a:prstClr val="black"/>
                </a:solidFill>
                <a:effectLst/>
                <a:uLnTx/>
                <a:uFillTx/>
                <a:latin typeface="Calibri"/>
                <a:ea typeface="+mn-ea"/>
                <a:cs typeface="+mn-cs"/>
              </a:rPr>
              <a:t>.</a:t>
            </a:r>
          </a:p>
        </p:txBody>
      </p:sp>
    </p:spTree>
    <p:extLst>
      <p:ext uri="{BB962C8B-B14F-4D97-AF65-F5344CB8AC3E}">
        <p14:creationId xmlns:p14="http://schemas.microsoft.com/office/powerpoint/2010/main" val="4054679380"/>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5">
            <a:extLst>
              <a:ext uri="{FF2B5EF4-FFF2-40B4-BE49-F238E27FC236}">
                <a16:creationId xmlns:a16="http://schemas.microsoft.com/office/drawing/2014/main" id="{A9E0429E-CDE9-4B63-B2D5-E465CDE5303C}"/>
              </a:ext>
            </a:extLst>
          </p:cNvPr>
          <p:cNvSpPr txBox="1">
            <a:spLocks/>
          </p:cNvSpPr>
          <p:nvPr/>
        </p:nvSpPr>
        <p:spPr>
          <a:xfrm>
            <a:off x="298099" y="710164"/>
            <a:ext cx="10363200" cy="1500187"/>
          </a:xfrm>
          <a:prstGeom prst="rect">
            <a:avLst/>
          </a:prstGeom>
        </p:spPr>
        <p:txBody>
          <a:bodyPr>
            <a:normAutofit/>
          </a:bodyPr>
          <a:lstStyle>
            <a:lvl1pPr marL="0" indent="0" algn="l" defTabSz="914400" rtl="0" eaLnBrk="1" latinLnBrk="0" hangingPunct="1">
              <a:lnSpc>
                <a:spcPct val="90000"/>
              </a:lnSpc>
              <a:spcBef>
                <a:spcPts val="0"/>
              </a:spcBef>
              <a:spcAft>
                <a:spcPts val="1200"/>
              </a:spcAft>
              <a:buFont typeface="Arial"/>
              <a:buNone/>
              <a:defRPr sz="1400" b="0" i="0" kern="1200">
                <a:solidFill>
                  <a:schemeClr val="tx1"/>
                </a:solidFill>
                <a:latin typeface="Poppins" pitchFamily="2" charset="77"/>
                <a:ea typeface="+mn-ea"/>
                <a:cs typeface="Poppins" pitchFamily="2" charset="77"/>
              </a:defRPr>
            </a:lvl1pPr>
            <a:lvl2pPr marL="4763" indent="0" algn="l" defTabSz="914400" rtl="0" eaLnBrk="1" latinLnBrk="0" hangingPunct="1">
              <a:lnSpc>
                <a:spcPct val="90000"/>
              </a:lnSpc>
              <a:spcBef>
                <a:spcPts val="500"/>
              </a:spcBef>
              <a:buFont typeface="Arial"/>
              <a:buNone/>
              <a:tabLst/>
              <a:defRPr sz="1400" b="0" i="0" kern="1200">
                <a:solidFill>
                  <a:schemeClr val="bg2"/>
                </a:solidFill>
                <a:latin typeface="Poppins" pitchFamily="2" charset="77"/>
                <a:ea typeface="+mn-ea"/>
                <a:cs typeface="Poppins" pitchFamily="2" charset="77"/>
              </a:defRPr>
            </a:lvl2pPr>
            <a:lvl3pPr marL="4763" indent="0" algn="l" defTabSz="914400" rtl="0" eaLnBrk="1" latinLnBrk="0" hangingPunct="1">
              <a:lnSpc>
                <a:spcPct val="90000"/>
              </a:lnSpc>
              <a:spcBef>
                <a:spcPts val="500"/>
              </a:spcBef>
              <a:buFont typeface="Arial"/>
              <a:buNone/>
              <a:tabLst/>
              <a:defRPr sz="1400" b="0" i="0" kern="1200">
                <a:solidFill>
                  <a:schemeClr val="tx1"/>
                </a:solidFill>
                <a:latin typeface="Poppins" pitchFamily="2" charset="77"/>
                <a:ea typeface="+mn-ea"/>
                <a:cs typeface="Poppins" pitchFamily="2" charset="77"/>
              </a:defRPr>
            </a:lvl3pPr>
            <a:lvl4pPr marL="4763" indent="0" algn="l" defTabSz="914400" rtl="0" eaLnBrk="1" latinLnBrk="0" hangingPunct="1">
              <a:lnSpc>
                <a:spcPct val="90000"/>
              </a:lnSpc>
              <a:spcBef>
                <a:spcPts val="500"/>
              </a:spcBef>
              <a:buFont typeface="Arial"/>
              <a:buNone/>
              <a:tabLst/>
              <a:defRPr sz="1400" b="0" i="0" kern="1200">
                <a:solidFill>
                  <a:schemeClr val="tx1"/>
                </a:solidFill>
                <a:latin typeface="Poppins" pitchFamily="2" charset="77"/>
                <a:ea typeface="+mn-ea"/>
                <a:cs typeface="Poppins" pitchFamily="2" charset="77"/>
              </a:defRPr>
            </a:lvl4pPr>
            <a:lvl5pPr marL="179388" indent="-174625" algn="l" defTabSz="914400" rtl="0" eaLnBrk="1" latinLnBrk="0" hangingPunct="1">
              <a:lnSpc>
                <a:spcPct val="90000"/>
              </a:lnSpc>
              <a:spcBef>
                <a:spcPts val="500"/>
              </a:spcBef>
              <a:buClr>
                <a:schemeClr val="accent4"/>
              </a:buClr>
              <a:buFont typeface="Arial" panose="020B0604020202020204" pitchFamily="34" charset="0"/>
              <a:buChar char="•"/>
              <a:tabLst/>
              <a:defRPr sz="1400" b="0" i="0" kern="1200">
                <a:solidFill>
                  <a:schemeClr val="tx1"/>
                </a:solidFill>
                <a:latin typeface="Poppins" pitchFamily="2" charset="77"/>
                <a:ea typeface="+mn-ea"/>
                <a:cs typeface="Poppins" pitchFamily="2" charset="77"/>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r>
              <a:rPr lang="en-US" sz="2800" b="1" dirty="0">
                <a:solidFill>
                  <a:schemeClr val="tx1"/>
                </a:solidFill>
              </a:rPr>
              <a:t>Part three: Proposed legislative changes</a:t>
            </a:r>
          </a:p>
          <a:p>
            <a:r>
              <a:rPr lang="en-US" sz="2800" b="1" dirty="0">
                <a:solidFill>
                  <a:schemeClr val="tx1"/>
                </a:solidFill>
              </a:rPr>
              <a:t>“What next?”</a:t>
            </a:r>
            <a:endParaRPr lang="en-GB" sz="2800" b="1" dirty="0">
              <a:solidFill>
                <a:schemeClr val="tx1"/>
              </a:solidFill>
            </a:endParaRPr>
          </a:p>
        </p:txBody>
      </p:sp>
    </p:spTree>
    <p:extLst>
      <p:ext uri="{BB962C8B-B14F-4D97-AF65-F5344CB8AC3E}">
        <p14:creationId xmlns:p14="http://schemas.microsoft.com/office/powerpoint/2010/main" val="478949624"/>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B8857503-22D4-4F35-AE09-7B131C49CB52}"/>
              </a:ext>
            </a:extLst>
          </p:cNvPr>
          <p:cNvSpPr txBox="1">
            <a:spLocks/>
          </p:cNvSpPr>
          <p:nvPr/>
        </p:nvSpPr>
        <p:spPr>
          <a:xfrm>
            <a:off x="276827" y="383967"/>
            <a:ext cx="9841207" cy="942196"/>
          </a:xfrm>
          <a:prstGeom prst="rect">
            <a:avLst/>
          </a:prstGeom>
        </p:spPr>
        <p:txBody>
          <a:bodyPr>
            <a:normAutofit/>
          </a:bodyPr>
          <a:lstStyle>
            <a:lvl1pPr algn="l" defTabSz="914400" rtl="0" eaLnBrk="1" latinLnBrk="0" hangingPunct="1">
              <a:lnSpc>
                <a:spcPct val="80000"/>
              </a:lnSpc>
              <a:spcBef>
                <a:spcPct val="0"/>
              </a:spcBef>
              <a:buNone/>
              <a:defRPr sz="2400" b="1" i="0" kern="1200" cap="none" baseline="0">
                <a:solidFill>
                  <a:schemeClr val="tx1"/>
                </a:solidFill>
                <a:latin typeface="Calibri" panose="020F0502020204030204" pitchFamily="34" charset="0"/>
                <a:ea typeface="Calibri" panose="020F0502020204030204" pitchFamily="34" charset="0"/>
                <a:cs typeface="Calibri" panose="020F0502020204030204" pitchFamily="34" charset="0"/>
              </a:defRPr>
            </a:lvl1pPr>
          </a:lstStyle>
          <a:p>
            <a:r>
              <a:rPr lang="en-US" sz="2700" b="0" dirty="0">
                <a:latin typeface="+mn-lt"/>
              </a:rPr>
              <a:t>The recent DHSC White Paper aims to remove barriers that have historically hindered or prevented effective collaboration</a:t>
            </a:r>
          </a:p>
        </p:txBody>
      </p:sp>
      <p:sp>
        <p:nvSpPr>
          <p:cNvPr id="9" name="Rectangle 8">
            <a:extLst>
              <a:ext uri="{FF2B5EF4-FFF2-40B4-BE49-F238E27FC236}">
                <a16:creationId xmlns:a16="http://schemas.microsoft.com/office/drawing/2014/main" id="{D5E5E46B-1406-4030-9DB1-9808F40CFC36}"/>
              </a:ext>
            </a:extLst>
          </p:cNvPr>
          <p:cNvSpPr/>
          <p:nvPr/>
        </p:nvSpPr>
        <p:spPr>
          <a:xfrm>
            <a:off x="237070" y="1297222"/>
            <a:ext cx="11745154" cy="5047767"/>
          </a:xfrm>
          <a:prstGeom prst="rect">
            <a:avLst/>
          </a:prstGeom>
          <a:noFill/>
          <a:ln w="12700">
            <a:noFill/>
          </a:ln>
        </p:spPr>
        <p:style>
          <a:lnRef idx="2">
            <a:schemeClr val="dk1"/>
          </a:lnRef>
          <a:fillRef idx="1">
            <a:schemeClr val="lt1"/>
          </a:fillRef>
          <a:effectRef idx="0">
            <a:schemeClr val="dk1"/>
          </a:effectRef>
          <a:fontRef idx="minor">
            <a:schemeClr val="dk1"/>
          </a:fontRef>
        </p:style>
        <p:txBody>
          <a:bodyPr lIns="91440" tIns="45720" rIns="91440" bIns="45720" rtlCol="0" anchor="t"/>
          <a:lstStyle/>
          <a:p>
            <a:pPr marL="0" marR="0" lvl="0" indent="0" algn="l" defTabSz="457200" rtl="0" eaLnBrk="1" fontAlgn="auto" latinLnBrk="0" hangingPunct="1">
              <a:lnSpc>
                <a:spcPct val="107000"/>
              </a:lnSpc>
              <a:spcBef>
                <a:spcPts val="0"/>
              </a:spcBef>
              <a:spcAft>
                <a:spcPts val="800"/>
              </a:spcAft>
              <a:buClrTx/>
              <a:buSzTx/>
              <a:buFontTx/>
              <a:buNone/>
              <a:tabLst>
                <a:tab pos="457200" algn="l"/>
              </a:tabLst>
              <a:defRPr/>
            </a:pPr>
            <a:r>
              <a:rPr kumimoji="0" lang="en-US" sz="1050" b="1" i="0" u="none" strike="noStrike" kern="1200" cap="none" spc="0" normalizeH="0" baseline="0" noProof="0" dirty="0">
                <a:ln>
                  <a:noFill/>
                </a:ln>
                <a:solidFill>
                  <a:prstClr val="black"/>
                </a:solidFill>
                <a:effectLst/>
                <a:uLnTx/>
                <a:uFillTx/>
                <a:latin typeface="Calibri"/>
                <a:ea typeface="Calibri" panose="020F0502020204030204" pitchFamily="34" charset="0"/>
                <a:cs typeface="Times New Roman" panose="02020603050405020304" pitchFamily="18" charset="0"/>
              </a:rPr>
              <a:t>Introduction</a:t>
            </a:r>
          </a:p>
          <a:p>
            <a:pPr marL="171450" marR="0" lvl="0" indent="-171450" algn="l" defTabSz="457200" rtl="0" eaLnBrk="1" fontAlgn="auto" latinLnBrk="0" hangingPunct="1">
              <a:lnSpc>
                <a:spcPct val="107000"/>
              </a:lnSpc>
              <a:spcBef>
                <a:spcPts val="0"/>
              </a:spcBef>
              <a:spcAft>
                <a:spcPts val="800"/>
              </a:spcAft>
              <a:buClrTx/>
              <a:buSzTx/>
              <a:buFont typeface="Arial" panose="020B0604020202020204" pitchFamily="34" charset="0"/>
              <a:buChar char="•"/>
              <a:tabLst>
                <a:tab pos="457200" algn="l"/>
              </a:tabLst>
              <a:defRPr/>
            </a:pPr>
            <a:r>
              <a:rPr kumimoji="0" lang="en-US" sz="1050" b="0" i="0" u="none" strike="noStrike" kern="1200" cap="none" spc="0" normalizeH="0" baseline="0" noProof="0" dirty="0">
                <a:ln>
                  <a:noFill/>
                </a:ln>
                <a:solidFill>
                  <a:prstClr val="black"/>
                </a:solidFill>
                <a:effectLst/>
                <a:uLnTx/>
                <a:uFillTx/>
                <a:latin typeface="Calibri"/>
                <a:ea typeface="Calibri" panose="020F0502020204030204" pitchFamily="34" charset="0"/>
                <a:cs typeface="Times New Roman"/>
              </a:rPr>
              <a:t>In September 2019, </a:t>
            </a:r>
            <a:r>
              <a:rPr kumimoji="0" lang="en-US" sz="1050" b="0" i="0" u="none" strike="noStrike" kern="1200" cap="none" spc="0" normalizeH="0" baseline="0" noProof="0" dirty="0">
                <a:ln>
                  <a:noFill/>
                </a:ln>
                <a:solidFill>
                  <a:prstClr val="black"/>
                </a:solidFill>
                <a:effectLst/>
                <a:uLnTx/>
                <a:uFillTx/>
                <a:latin typeface="Calibri"/>
                <a:ea typeface="+mn-ea"/>
                <a:cs typeface="Times New Roman"/>
              </a:rPr>
              <a:t>the NHS published a response and recommendations on Long Term Plan legislative proposals. In February 2021, the Department of Health and Social care published ‘Integration and Innovation: working together to improve health and social care for all’ outlining the Department’s legislative proposals for a Health and Care Bill.</a:t>
            </a:r>
            <a:r>
              <a:rPr kumimoji="0" lang="en-GB" sz="1050" b="0" i="0" u="none" strike="noStrike" kern="1200" cap="none" spc="0" normalizeH="0" baseline="0" noProof="0" dirty="0">
                <a:ln>
                  <a:noFill/>
                </a:ln>
                <a:solidFill>
                  <a:prstClr val="black"/>
                </a:solidFill>
                <a:effectLst/>
                <a:uLnTx/>
                <a:uFillTx/>
                <a:latin typeface="Calibri"/>
                <a:ea typeface="+mn-ea"/>
                <a:cs typeface="Times New Roman"/>
              </a:rPr>
              <a:t> The p</a:t>
            </a:r>
            <a:r>
              <a:rPr kumimoji="0" lang="en-US" sz="1050" b="0" i="0" u="none" strike="noStrike" kern="1200" cap="none" spc="0" normalizeH="0" baseline="0" noProof="0" dirty="0">
                <a:ln>
                  <a:noFill/>
                </a:ln>
                <a:solidFill>
                  <a:prstClr val="black"/>
                </a:solidFill>
                <a:effectLst/>
                <a:uLnTx/>
                <a:uFillTx/>
                <a:latin typeface="Calibri"/>
                <a:ea typeface="+mn-ea"/>
                <a:cs typeface="Times New Roman"/>
              </a:rPr>
              <a:t>roposed new arrangements would begin to be implemented in 2022.</a:t>
            </a:r>
          </a:p>
          <a:p>
            <a:pPr marL="0" marR="0" lvl="0" indent="0" algn="l" defTabSz="457200" rtl="0" eaLnBrk="1" fontAlgn="auto" latinLnBrk="0" hangingPunct="1">
              <a:lnSpc>
                <a:spcPct val="107000"/>
              </a:lnSpc>
              <a:spcBef>
                <a:spcPts val="0"/>
              </a:spcBef>
              <a:spcAft>
                <a:spcPts val="800"/>
              </a:spcAft>
              <a:buClrTx/>
              <a:buSzTx/>
              <a:buFontTx/>
              <a:buNone/>
              <a:tabLst>
                <a:tab pos="457200" algn="l"/>
              </a:tabLst>
              <a:defRPr/>
            </a:pPr>
            <a:r>
              <a:rPr kumimoji="0" lang="en-GB" sz="1050" b="1" i="0" u="none" strike="noStrike" kern="1200" cap="none" spc="0" normalizeH="0" baseline="0" noProof="0" dirty="0">
                <a:ln>
                  <a:noFill/>
                </a:ln>
                <a:solidFill>
                  <a:prstClr val="black"/>
                </a:solidFill>
                <a:effectLst/>
                <a:uLnTx/>
                <a:uFillTx/>
                <a:latin typeface="Calibri"/>
                <a:ea typeface="+mn-ea"/>
                <a:cs typeface="Times New Roman" panose="02020603050405020304" pitchFamily="18" charset="0"/>
              </a:rPr>
              <a:t>Key points</a:t>
            </a:r>
          </a:p>
          <a:p>
            <a:pPr marL="266700" marR="0" lvl="0" indent="-266700" algn="just" defTabSz="457200" rtl="0" eaLnBrk="1" fontAlgn="auto" latinLnBrk="0" hangingPunct="1">
              <a:lnSpc>
                <a:spcPct val="100000"/>
              </a:lnSpc>
              <a:spcBef>
                <a:spcPts val="0"/>
              </a:spcBef>
              <a:spcAft>
                <a:spcPts val="800"/>
              </a:spcAft>
              <a:buClrTx/>
              <a:buSzTx/>
              <a:buFont typeface="Arial" panose="020B0604020202020204" pitchFamily="34" charset="0"/>
              <a:buChar char="•"/>
              <a:tabLst/>
              <a:defRPr/>
            </a:pPr>
            <a:r>
              <a:rPr kumimoji="0" lang="en-US" sz="1050" b="0" i="0" u="sng" strike="noStrike" kern="1200" cap="none" spc="0" normalizeH="0" baseline="0" noProof="0" dirty="0">
                <a:ln>
                  <a:noFill/>
                </a:ln>
                <a:solidFill>
                  <a:prstClr val="black"/>
                </a:solidFill>
                <a:effectLst/>
                <a:uLnTx/>
                <a:uFillTx/>
                <a:latin typeface="Calibri"/>
                <a:ea typeface="+mn-ea"/>
                <a:cs typeface="Times New Roman" panose="02020603050405020304" pitchFamily="18" charset="0"/>
              </a:rPr>
              <a:t>A statutory ICS will be formed in each ICS area</a:t>
            </a:r>
            <a:r>
              <a:rPr kumimoji="0" lang="en-US" sz="1050" b="0" i="0" u="none" strike="noStrike" kern="1200" cap="none" spc="0" normalizeH="0" baseline="0" noProof="0" dirty="0">
                <a:ln>
                  <a:noFill/>
                </a:ln>
                <a:solidFill>
                  <a:prstClr val="black"/>
                </a:solidFill>
                <a:effectLst/>
                <a:uLnTx/>
                <a:uFillTx/>
                <a:latin typeface="Calibri"/>
                <a:ea typeface="+mn-ea"/>
                <a:cs typeface="Times New Roman" panose="02020603050405020304" pitchFamily="18" charset="0"/>
              </a:rPr>
              <a:t>. These will be made up of an ICS NHS body ICS Health and Care Partnership, bringing together the NHS, local Government and partners – for example, community health providers.</a:t>
            </a:r>
            <a:endParaRPr kumimoji="0" lang="en-GB" sz="1050" b="0" i="0" u="none" strike="noStrike" kern="1200" cap="none" spc="0" normalizeH="0" baseline="0" noProof="0" dirty="0">
              <a:ln>
                <a:noFill/>
              </a:ln>
              <a:solidFill>
                <a:prstClr val="black"/>
              </a:solidFill>
              <a:effectLst/>
              <a:uLnTx/>
              <a:uFillTx/>
              <a:latin typeface="Calibri"/>
              <a:ea typeface="+mn-ea"/>
              <a:cs typeface="Times New Roman" panose="02020603050405020304" pitchFamily="18" charset="0"/>
            </a:endParaRPr>
          </a:p>
          <a:p>
            <a:pPr marL="266700" marR="0" lvl="0" indent="-266700" algn="just" defTabSz="457200" rtl="0" eaLnBrk="1" fontAlgn="auto" latinLnBrk="0" hangingPunct="1">
              <a:lnSpc>
                <a:spcPct val="100000"/>
              </a:lnSpc>
              <a:spcBef>
                <a:spcPts val="0"/>
              </a:spcBef>
              <a:spcAft>
                <a:spcPts val="800"/>
              </a:spcAft>
              <a:buClrTx/>
              <a:buSzTx/>
              <a:buFont typeface="Arial" panose="020B0604020202020204" pitchFamily="34" charset="0"/>
              <a:buChar char="•"/>
              <a:tabLst/>
              <a:defRPr/>
            </a:pPr>
            <a:r>
              <a:rPr kumimoji="0" lang="en-US" sz="1050" b="0" i="0" u="sng" strike="noStrike" kern="1200" cap="none" spc="0" normalizeH="0" baseline="0" noProof="0" dirty="0">
                <a:ln>
                  <a:noFill/>
                </a:ln>
                <a:solidFill>
                  <a:prstClr val="black"/>
                </a:solidFill>
                <a:effectLst/>
                <a:uLnTx/>
                <a:uFillTx/>
                <a:latin typeface="Calibri"/>
                <a:ea typeface="+mn-ea"/>
                <a:cs typeface="Times New Roman" panose="02020603050405020304" pitchFamily="18" charset="0"/>
              </a:rPr>
              <a:t>The powers to remove commissioning of NHS and public health services</a:t>
            </a:r>
            <a:r>
              <a:rPr kumimoji="0" lang="en-US" sz="1050" b="0" i="0" u="none" strike="noStrike" kern="1200" cap="none" spc="0" normalizeH="0" baseline="0" noProof="0" dirty="0">
                <a:ln>
                  <a:noFill/>
                </a:ln>
                <a:solidFill>
                  <a:prstClr val="black"/>
                </a:solidFill>
                <a:effectLst/>
                <a:uLnTx/>
                <a:uFillTx/>
                <a:latin typeface="Calibri"/>
                <a:ea typeface="+mn-ea"/>
                <a:cs typeface="Times New Roman" panose="02020603050405020304" pitchFamily="18" charset="0"/>
              </a:rPr>
              <a:t> from the scope of Public Contracts Regulations 2015, including repealing Section 75 of the Health &amp; Social Care Act 2012 and Procurement, Patient Choice &amp; Competition Regulations 2013.</a:t>
            </a:r>
          </a:p>
          <a:p>
            <a:pPr marL="266700" marR="0" lvl="0" indent="-266700" algn="just" defTabSz="457200" rtl="0" eaLnBrk="1" fontAlgn="auto" latinLnBrk="0" hangingPunct="1">
              <a:lnSpc>
                <a:spcPct val="100000"/>
              </a:lnSpc>
              <a:spcBef>
                <a:spcPts val="0"/>
              </a:spcBef>
              <a:spcAft>
                <a:spcPts val="800"/>
              </a:spcAft>
              <a:buClrTx/>
              <a:buSzTx/>
              <a:buFont typeface="Arial" panose="020B0604020202020204" pitchFamily="34" charset="0"/>
              <a:buChar char="•"/>
              <a:tabLst/>
              <a:defRPr/>
            </a:pPr>
            <a:r>
              <a:rPr kumimoji="0" lang="en-US" sz="1050" b="0" i="0" u="sng" strike="noStrike" kern="1200" cap="none" spc="0" normalizeH="0" baseline="0" noProof="0" dirty="0">
                <a:ln>
                  <a:noFill/>
                </a:ln>
                <a:solidFill>
                  <a:prstClr val="black"/>
                </a:solidFill>
                <a:effectLst/>
                <a:uLnTx/>
                <a:uFillTx/>
                <a:latin typeface="Calibri"/>
                <a:ea typeface="+mn-ea"/>
                <a:cs typeface="Times New Roman" panose="02020603050405020304" pitchFamily="18" charset="0"/>
              </a:rPr>
              <a:t>The NHS should be free to make decisions on how it organises itself</a:t>
            </a:r>
            <a:r>
              <a:rPr kumimoji="0" lang="en-US" sz="1050" b="0" i="0" u="none" strike="noStrike" kern="1200" cap="none" spc="0" normalizeH="0" baseline="0" noProof="0" dirty="0">
                <a:ln>
                  <a:noFill/>
                </a:ln>
                <a:solidFill>
                  <a:prstClr val="black"/>
                </a:solidFill>
                <a:effectLst/>
                <a:uLnTx/>
                <a:uFillTx/>
                <a:latin typeface="Calibri"/>
                <a:ea typeface="+mn-ea"/>
                <a:cs typeface="Times New Roman" panose="02020603050405020304" pitchFamily="18" charset="0"/>
              </a:rPr>
              <a:t> without the involvement of the Competition and Markets Authority (CMA).</a:t>
            </a:r>
          </a:p>
          <a:p>
            <a:pPr marL="266700" marR="0" lvl="0" indent="-266700" algn="just" defTabSz="457200" rtl="0" eaLnBrk="1" fontAlgn="auto" latinLnBrk="0" hangingPunct="1">
              <a:lnSpc>
                <a:spcPct val="100000"/>
              </a:lnSpc>
              <a:spcBef>
                <a:spcPts val="0"/>
              </a:spcBef>
              <a:spcAft>
                <a:spcPts val="800"/>
              </a:spcAft>
              <a:buClrTx/>
              <a:buSzTx/>
              <a:buFont typeface="Arial" panose="020B0604020202020204" pitchFamily="34" charset="0"/>
              <a:buChar char="•"/>
              <a:tabLst/>
              <a:defRPr/>
            </a:pPr>
            <a:r>
              <a:rPr kumimoji="0" lang="en-US" sz="1050" b="0" i="0" u="sng" strike="noStrike" kern="1200" cap="none" spc="0" normalizeH="0" baseline="0" noProof="0" dirty="0">
                <a:ln>
                  <a:noFill/>
                </a:ln>
                <a:solidFill>
                  <a:prstClr val="black"/>
                </a:solidFill>
                <a:effectLst/>
                <a:uLnTx/>
                <a:uFillTx/>
                <a:latin typeface="Calibri"/>
                <a:ea typeface="+mn-ea"/>
                <a:cs typeface="Times New Roman" panose="02020603050405020304" pitchFamily="18" charset="0"/>
              </a:rPr>
              <a:t>Removes NHS Improvement’s specific competition functions </a:t>
            </a:r>
            <a:r>
              <a:rPr kumimoji="0" lang="en-US" sz="1050" b="0" i="0" u="none" strike="noStrike" kern="1200" cap="none" spc="0" normalizeH="0" baseline="0" noProof="0" dirty="0">
                <a:ln>
                  <a:noFill/>
                </a:ln>
                <a:solidFill>
                  <a:prstClr val="black"/>
                </a:solidFill>
                <a:effectLst/>
                <a:uLnTx/>
                <a:uFillTx/>
                <a:latin typeface="Calibri"/>
                <a:ea typeface="+mn-ea"/>
                <a:cs typeface="Times New Roman" panose="02020603050405020304" pitchFamily="18" charset="0"/>
              </a:rPr>
              <a:t>and its general duty to prevent anti-competitive behaviour.</a:t>
            </a:r>
          </a:p>
          <a:p>
            <a:pPr marL="266700" marR="0" lvl="0" indent="-266700" algn="just" defTabSz="457200" rtl="0" eaLnBrk="1" fontAlgn="auto" latinLnBrk="0" hangingPunct="1">
              <a:lnSpc>
                <a:spcPct val="100000"/>
              </a:lnSpc>
              <a:spcBef>
                <a:spcPts val="0"/>
              </a:spcBef>
              <a:spcAft>
                <a:spcPts val="800"/>
              </a:spcAft>
              <a:buClrTx/>
              <a:buSzTx/>
              <a:buFont typeface="Arial" panose="020B0604020202020204" pitchFamily="34" charset="0"/>
              <a:buChar char="•"/>
              <a:tabLst/>
              <a:defRPr/>
            </a:pPr>
            <a:r>
              <a:rPr kumimoji="0" lang="en-US" sz="1050" b="0" i="0" u="sng" strike="noStrike" kern="1200" cap="none" spc="0" normalizeH="0" baseline="0" noProof="0" dirty="0">
                <a:ln>
                  <a:noFill/>
                </a:ln>
                <a:solidFill>
                  <a:prstClr val="black"/>
                </a:solidFill>
                <a:effectLst/>
                <a:uLnTx/>
                <a:uFillTx/>
                <a:latin typeface="Calibri"/>
                <a:ea typeface="+mn-ea"/>
                <a:cs typeface="Times New Roman"/>
              </a:rPr>
              <a:t>Where procurement processes can add value they will continue</a:t>
            </a:r>
            <a:r>
              <a:rPr kumimoji="0" lang="en-US" sz="1050" b="0" i="0" u="none" strike="noStrike" kern="1200" cap="none" spc="0" normalizeH="0" baseline="0" noProof="0" dirty="0">
                <a:ln>
                  <a:noFill/>
                </a:ln>
                <a:solidFill>
                  <a:prstClr val="black"/>
                </a:solidFill>
                <a:effectLst/>
                <a:uLnTx/>
                <a:uFillTx/>
                <a:latin typeface="Calibri"/>
                <a:ea typeface="+mn-ea"/>
                <a:cs typeface="Times New Roman"/>
              </a:rPr>
              <a:t> but that will be a decision that the NHS will be able to make for itself. </a:t>
            </a:r>
            <a:endParaRPr kumimoji="0" lang="en-US" sz="1050" b="0" i="0" u="none" strike="noStrike" kern="1200" cap="none" spc="0" normalizeH="0" baseline="0" noProof="0" dirty="0">
              <a:ln>
                <a:noFill/>
              </a:ln>
              <a:solidFill>
                <a:prstClr val="black"/>
              </a:solidFill>
              <a:effectLst/>
              <a:uLnTx/>
              <a:uFillTx/>
              <a:latin typeface="Calibri"/>
              <a:ea typeface="+mn-ea"/>
              <a:cs typeface="Times New Roman" panose="02020603050405020304" pitchFamily="18" charset="0"/>
            </a:endParaRPr>
          </a:p>
          <a:p>
            <a:pPr marL="266700" marR="0" lvl="0" indent="-266700" algn="just" defTabSz="457200" rtl="0" eaLnBrk="1" fontAlgn="auto" latinLnBrk="0" hangingPunct="1">
              <a:lnSpc>
                <a:spcPct val="100000"/>
              </a:lnSpc>
              <a:spcBef>
                <a:spcPts val="0"/>
              </a:spcBef>
              <a:spcAft>
                <a:spcPts val="800"/>
              </a:spcAft>
              <a:buClrTx/>
              <a:buSzTx/>
              <a:buFont typeface="Arial" panose="020B0604020202020204" pitchFamily="34" charset="0"/>
              <a:buChar char="•"/>
              <a:tabLst/>
              <a:defRPr/>
            </a:pPr>
            <a:r>
              <a:rPr kumimoji="0" lang="en-US" sz="1050" b="0" i="0" u="sng" strike="noStrike" kern="1200" cap="none" spc="0" normalizeH="0" baseline="0" noProof="0" dirty="0">
                <a:ln>
                  <a:noFill/>
                </a:ln>
                <a:solidFill>
                  <a:prstClr val="black"/>
                </a:solidFill>
                <a:effectLst/>
                <a:uLnTx/>
                <a:uFillTx/>
                <a:latin typeface="Calibri"/>
                <a:ea typeface="+mn-ea"/>
                <a:cs typeface="Times New Roman" panose="02020603050405020304" pitchFamily="18" charset="0"/>
              </a:rPr>
              <a:t>For social care, a new legal power to make payments directly to social care providers</a:t>
            </a:r>
            <a:r>
              <a:rPr kumimoji="0" lang="en-US" sz="1050" b="0" i="0" u="none" strike="noStrike" kern="1200" cap="none" spc="0" normalizeH="0" baseline="0" noProof="0" dirty="0">
                <a:ln>
                  <a:noFill/>
                </a:ln>
                <a:solidFill>
                  <a:prstClr val="black"/>
                </a:solidFill>
                <a:effectLst/>
                <a:uLnTx/>
                <a:uFillTx/>
                <a:latin typeface="Calibri"/>
                <a:ea typeface="+mn-ea"/>
                <a:cs typeface="Times New Roman" panose="02020603050405020304" pitchFamily="18" charset="0"/>
              </a:rPr>
              <a:t> to remove barriers in making future payments to the sector.</a:t>
            </a:r>
          </a:p>
          <a:p>
            <a:pPr marL="266700" marR="0" lvl="0" indent="-266700" algn="just" defTabSz="457200" rtl="0" eaLnBrk="1" fontAlgn="auto" latinLnBrk="0" hangingPunct="1">
              <a:lnSpc>
                <a:spcPct val="100000"/>
              </a:lnSpc>
              <a:spcBef>
                <a:spcPts val="0"/>
              </a:spcBef>
              <a:spcAft>
                <a:spcPts val="800"/>
              </a:spcAft>
              <a:buClrTx/>
              <a:buSzTx/>
              <a:buFont typeface="Arial" panose="020B0604020202020204" pitchFamily="34" charset="0"/>
              <a:buChar char="•"/>
              <a:tabLst/>
              <a:defRPr/>
            </a:pPr>
            <a:r>
              <a:rPr kumimoji="0" lang="en-US" sz="1050" b="0" i="0" u="sng" strike="noStrike" kern="1200" cap="none" spc="0" normalizeH="0" baseline="0" noProof="0" dirty="0">
                <a:ln>
                  <a:noFill/>
                </a:ln>
                <a:solidFill>
                  <a:prstClr val="black"/>
                </a:solidFill>
                <a:effectLst/>
                <a:uLnTx/>
                <a:uFillTx/>
                <a:latin typeface="Calibri"/>
                <a:ea typeface="+mn-ea"/>
                <a:cs typeface="Times New Roman" panose="02020603050405020304" pitchFamily="18" charset="0"/>
              </a:rPr>
              <a:t>A new standalone legal basis for the Better Care Fund</a:t>
            </a:r>
            <a:r>
              <a:rPr kumimoji="0" lang="en-US" sz="1050" b="0" i="1" u="none" strike="noStrike" kern="1200" cap="none" spc="0" normalizeH="0" baseline="0" noProof="0" dirty="0">
                <a:ln>
                  <a:noFill/>
                </a:ln>
                <a:solidFill>
                  <a:prstClr val="black"/>
                </a:solidFill>
                <a:effectLst/>
                <a:uLnTx/>
                <a:uFillTx/>
                <a:latin typeface="Calibri"/>
                <a:ea typeface="+mn-ea"/>
                <a:cs typeface="Times New Roman" panose="02020603050405020304" pitchFamily="18" charset="0"/>
              </a:rPr>
              <a:t> </a:t>
            </a:r>
            <a:r>
              <a:rPr kumimoji="0" lang="en-US" sz="1050" b="0" i="0" u="none" strike="noStrike" kern="1200" cap="none" spc="0" normalizeH="0" baseline="0" noProof="0" dirty="0">
                <a:ln>
                  <a:noFill/>
                </a:ln>
                <a:solidFill>
                  <a:prstClr val="black"/>
                </a:solidFill>
                <a:effectLst/>
                <a:uLnTx/>
                <a:uFillTx/>
                <a:latin typeface="Calibri"/>
                <a:ea typeface="+mn-ea"/>
                <a:cs typeface="Times New Roman" panose="02020603050405020304" pitchFamily="18" charset="0"/>
              </a:rPr>
              <a:t>and a legal framework for a ‘Discharge to Assess’ model.</a:t>
            </a:r>
          </a:p>
          <a:p>
            <a:pPr marL="266700" marR="0" lvl="0" indent="-266700" algn="just" defTabSz="457200" rtl="0" eaLnBrk="1" fontAlgn="auto" latinLnBrk="0" hangingPunct="1">
              <a:lnSpc>
                <a:spcPct val="100000"/>
              </a:lnSpc>
              <a:spcBef>
                <a:spcPts val="0"/>
              </a:spcBef>
              <a:spcAft>
                <a:spcPts val="800"/>
              </a:spcAft>
              <a:buClrTx/>
              <a:buSzTx/>
              <a:buFont typeface="Arial" panose="020B0604020202020204" pitchFamily="34" charset="0"/>
              <a:buChar char="•"/>
              <a:tabLst/>
              <a:defRPr/>
            </a:pPr>
            <a:r>
              <a:rPr kumimoji="0" lang="en-US" sz="1050" b="0" i="0" u="sng" strike="noStrike" kern="1200" cap="none" spc="0" normalizeH="0" baseline="0" noProof="0" dirty="0">
                <a:ln>
                  <a:noFill/>
                </a:ln>
                <a:solidFill>
                  <a:prstClr val="black"/>
                </a:solidFill>
                <a:effectLst/>
                <a:uLnTx/>
                <a:uFillTx/>
                <a:latin typeface="Calibri"/>
                <a:ea typeface="+mn-ea"/>
                <a:cs typeface="Times New Roman" panose="02020603050405020304" pitchFamily="18" charset="0"/>
              </a:rPr>
              <a:t>Place level commissioning will ‘frequently’ align geographically</a:t>
            </a:r>
            <a:r>
              <a:rPr kumimoji="0" lang="en-US" sz="1050" b="0" i="0" u="none" strike="noStrike" kern="1200" cap="none" spc="0" normalizeH="0" baseline="0" noProof="0" dirty="0">
                <a:ln>
                  <a:noFill/>
                </a:ln>
                <a:solidFill>
                  <a:prstClr val="black"/>
                </a:solidFill>
                <a:effectLst/>
                <a:uLnTx/>
                <a:uFillTx/>
                <a:latin typeface="Calibri"/>
                <a:ea typeface="+mn-ea"/>
                <a:cs typeface="Times New Roman" panose="02020603050405020304" pitchFamily="18" charset="0"/>
              </a:rPr>
              <a:t> to a local authority boundary.</a:t>
            </a:r>
          </a:p>
          <a:p>
            <a:pPr marL="266700" marR="0" lvl="0" indent="-266700" algn="just" defTabSz="457200" rtl="0" eaLnBrk="1" fontAlgn="auto" latinLnBrk="0" hangingPunct="1">
              <a:lnSpc>
                <a:spcPct val="100000"/>
              </a:lnSpc>
              <a:spcBef>
                <a:spcPts val="0"/>
              </a:spcBef>
              <a:spcAft>
                <a:spcPts val="800"/>
              </a:spcAft>
              <a:buClrTx/>
              <a:buSzTx/>
              <a:buFont typeface="Arial" panose="020B0604020202020204" pitchFamily="34" charset="0"/>
              <a:buChar char="•"/>
              <a:tabLst/>
              <a:defRPr/>
            </a:pPr>
            <a:r>
              <a:rPr kumimoji="0" lang="en-US" sz="1050" b="0" i="0" u="sng" strike="noStrike" kern="1200" cap="none" spc="0" normalizeH="0" baseline="0" noProof="0" dirty="0">
                <a:ln>
                  <a:noFill/>
                </a:ln>
                <a:solidFill>
                  <a:prstClr val="black"/>
                </a:solidFill>
                <a:effectLst/>
                <a:uLnTx/>
                <a:uFillTx/>
                <a:latin typeface="Calibri"/>
                <a:ea typeface="+mn-ea"/>
                <a:cs typeface="Times New Roman" panose="02020603050405020304" pitchFamily="18" charset="0"/>
              </a:rPr>
              <a:t>The ICS will have to work closely with local Health and Wellbeing Boards (HWB) as ‘place-based’ planners.</a:t>
            </a:r>
            <a:r>
              <a:rPr kumimoji="0" lang="en-US" sz="1050" b="0" i="0" u="none" strike="noStrike" kern="1200" cap="none" spc="0" normalizeH="0" baseline="0" noProof="0" dirty="0">
                <a:ln>
                  <a:noFill/>
                </a:ln>
                <a:solidFill>
                  <a:prstClr val="black"/>
                </a:solidFill>
                <a:effectLst/>
                <a:uLnTx/>
                <a:uFillTx/>
                <a:latin typeface="Calibri"/>
                <a:ea typeface="+mn-ea"/>
                <a:cs typeface="Times New Roman" panose="02020603050405020304" pitchFamily="18" charset="0"/>
              </a:rPr>
              <a:t>  The ICS NHS Body will be required to have regard to the Joint Strategic Needs Assessments and Joint Health and Wellbeing Strategies that are being produced at HWB level and vice-versa.</a:t>
            </a:r>
          </a:p>
          <a:p>
            <a:pPr marL="266700" marR="0" lvl="0" indent="-266700" algn="just" defTabSz="457200" rtl="0" eaLnBrk="1" fontAlgn="auto" latinLnBrk="0" hangingPunct="1">
              <a:lnSpc>
                <a:spcPct val="100000"/>
              </a:lnSpc>
              <a:spcBef>
                <a:spcPts val="0"/>
              </a:spcBef>
              <a:spcAft>
                <a:spcPts val="800"/>
              </a:spcAft>
              <a:buClrTx/>
              <a:buSzTx/>
              <a:buFont typeface="Arial" panose="020B0604020202020204" pitchFamily="34" charset="0"/>
              <a:buChar char="•"/>
              <a:tabLst/>
              <a:defRPr/>
            </a:pPr>
            <a:r>
              <a:rPr kumimoji="0" lang="en-US" sz="1050" b="0" i="0" u="sng" strike="noStrike" kern="1200" cap="none" spc="0" normalizeH="0" baseline="0" noProof="0" dirty="0">
                <a:ln>
                  <a:noFill/>
                </a:ln>
                <a:solidFill>
                  <a:prstClr val="black"/>
                </a:solidFill>
                <a:effectLst/>
                <a:uLnTx/>
                <a:uFillTx/>
                <a:latin typeface="Calibri"/>
                <a:ea typeface="+mn-ea"/>
                <a:cs typeface="Times New Roman" panose="02020603050405020304" pitchFamily="18" charset="0"/>
              </a:rPr>
              <a:t>More effective data sharing across the health and care system</a:t>
            </a:r>
            <a:r>
              <a:rPr kumimoji="0" lang="en-US" sz="1050" b="0" i="0" u="none" strike="noStrike" kern="1200" cap="none" spc="0" normalizeH="0" baseline="0" noProof="0" dirty="0">
                <a:ln>
                  <a:noFill/>
                </a:ln>
                <a:solidFill>
                  <a:prstClr val="black"/>
                </a:solidFill>
                <a:effectLst/>
                <a:uLnTx/>
                <a:uFillTx/>
                <a:latin typeface="Calibri"/>
                <a:ea typeface="+mn-ea"/>
                <a:cs typeface="Times New Roman" panose="02020603050405020304" pitchFamily="18" charset="0"/>
              </a:rPr>
              <a:t>, which is critical to effective integration, and will enable the digital transformation of care pathways.</a:t>
            </a:r>
          </a:p>
          <a:p>
            <a:pPr marL="266700" marR="0" lvl="0" indent="-266700" algn="just" defTabSz="457200" rtl="0" eaLnBrk="1" fontAlgn="auto" latinLnBrk="0" hangingPunct="1">
              <a:lnSpc>
                <a:spcPct val="100000"/>
              </a:lnSpc>
              <a:spcBef>
                <a:spcPts val="0"/>
              </a:spcBef>
              <a:spcAft>
                <a:spcPts val="800"/>
              </a:spcAft>
              <a:buClrTx/>
              <a:buSzTx/>
              <a:buFont typeface="Arial" panose="020B0604020202020204" pitchFamily="34" charset="0"/>
              <a:buChar char="•"/>
              <a:tabLst/>
              <a:defRPr/>
            </a:pPr>
            <a:r>
              <a:rPr kumimoji="0" lang="en-US" sz="1050" b="0" i="0" u="sng" strike="noStrike" kern="1200" cap="none" spc="0" normalizeH="0" baseline="0" noProof="0" dirty="0">
                <a:ln>
                  <a:noFill/>
                </a:ln>
                <a:solidFill>
                  <a:prstClr val="black"/>
                </a:solidFill>
                <a:effectLst/>
                <a:uLnTx/>
                <a:uFillTx/>
                <a:latin typeface="Calibri"/>
                <a:ea typeface="+mn-ea"/>
                <a:cs typeface="Times New Roman" panose="02020603050405020304" pitchFamily="18" charset="0"/>
              </a:rPr>
              <a:t>The ICS NHS Body will be allowed to delegate significantly to place level</a:t>
            </a:r>
            <a:r>
              <a:rPr kumimoji="0" lang="en-US" sz="1050" b="1" i="0" u="none" strike="noStrike" kern="1200" cap="none" spc="0" normalizeH="0" baseline="0" noProof="0" dirty="0">
                <a:ln>
                  <a:noFill/>
                </a:ln>
                <a:solidFill>
                  <a:prstClr val="black"/>
                </a:solidFill>
                <a:effectLst/>
                <a:uLnTx/>
                <a:uFillTx/>
                <a:latin typeface="Calibri"/>
                <a:ea typeface="+mn-ea"/>
                <a:cs typeface="Times New Roman" panose="02020603050405020304" pitchFamily="18" charset="0"/>
              </a:rPr>
              <a:t> </a:t>
            </a:r>
            <a:r>
              <a:rPr kumimoji="0" lang="en-US" sz="1050" b="0" i="0" u="none" strike="noStrike" kern="1200" cap="none" spc="0" normalizeH="0" baseline="0" noProof="0" dirty="0">
                <a:ln>
                  <a:noFill/>
                </a:ln>
                <a:solidFill>
                  <a:prstClr val="black"/>
                </a:solidFill>
                <a:effectLst/>
                <a:uLnTx/>
                <a:uFillTx/>
                <a:latin typeface="Calibri"/>
                <a:ea typeface="+mn-ea"/>
                <a:cs typeface="Times New Roman" panose="02020603050405020304" pitchFamily="18" charset="0"/>
              </a:rPr>
              <a:t>and to provider collaboratives and </a:t>
            </a:r>
            <a:r>
              <a:rPr kumimoji="0" lang="en-GB" sz="1050" b="0" i="0" u="none" strike="noStrike" kern="1200" cap="none" spc="0" normalizeH="0" baseline="0" noProof="0" dirty="0">
                <a:ln>
                  <a:noFill/>
                </a:ln>
                <a:solidFill>
                  <a:prstClr val="black"/>
                </a:solidFill>
                <a:effectLst/>
                <a:uLnTx/>
                <a:uFillTx/>
                <a:latin typeface="Calibri"/>
                <a:ea typeface="+mn-ea"/>
                <a:cs typeface="Times New Roman" panose="02020603050405020304" pitchFamily="18" charset="0"/>
              </a:rPr>
              <a:t>NHS providers will be able to form their own joint committees. </a:t>
            </a:r>
          </a:p>
          <a:p>
            <a:pPr marL="266700" marR="0" lvl="0" indent="-266700" algn="just" defTabSz="457200" rtl="0" eaLnBrk="1" fontAlgn="auto" latinLnBrk="0" hangingPunct="1">
              <a:lnSpc>
                <a:spcPct val="100000"/>
              </a:lnSpc>
              <a:spcBef>
                <a:spcPts val="0"/>
              </a:spcBef>
              <a:spcAft>
                <a:spcPts val="800"/>
              </a:spcAft>
              <a:buClrTx/>
              <a:buSzTx/>
              <a:buFont typeface="Arial" panose="020B0604020202020204" pitchFamily="34" charset="0"/>
              <a:buChar char="•"/>
              <a:tabLst/>
              <a:defRPr/>
            </a:pPr>
            <a:r>
              <a:rPr kumimoji="0" lang="en-US" sz="1050" b="0" i="0" u="sng" strike="noStrike" kern="1200" cap="none" spc="0" normalizeH="0" baseline="0" noProof="0" dirty="0">
                <a:ln>
                  <a:noFill/>
                </a:ln>
                <a:solidFill>
                  <a:prstClr val="black"/>
                </a:solidFill>
                <a:effectLst/>
                <a:uLnTx/>
                <a:uFillTx/>
                <a:latin typeface="Calibri"/>
                <a:ea typeface="+mn-ea"/>
                <a:cs typeface="Times New Roman" panose="02020603050405020304" pitchFamily="18" charset="0"/>
              </a:rPr>
              <a:t>NHS Trusts and Foundation Trusts (FTs) will remain separate statutory bodies</a:t>
            </a:r>
            <a:r>
              <a:rPr kumimoji="0" lang="en-US" sz="1050" b="0" i="0" u="none" strike="noStrike" kern="1200" cap="none" spc="0" normalizeH="0" baseline="0" noProof="0" dirty="0">
                <a:ln>
                  <a:noFill/>
                </a:ln>
                <a:solidFill>
                  <a:prstClr val="black"/>
                </a:solidFill>
                <a:effectLst/>
                <a:uLnTx/>
                <a:uFillTx/>
                <a:latin typeface="Calibri"/>
                <a:ea typeface="+mn-ea"/>
                <a:cs typeface="Times New Roman" panose="02020603050405020304" pitchFamily="18" charset="0"/>
              </a:rPr>
              <a:t> with their functions and duties broadly as they are in the current legislation. NHS providers within the ICS will retain their current organisational financial statutory duties. </a:t>
            </a:r>
          </a:p>
          <a:p>
            <a:pPr marL="266700" marR="0" lvl="0" indent="-266700" algn="just" defTabSz="457200" rtl="0" eaLnBrk="1" fontAlgn="auto" latinLnBrk="0" hangingPunct="1">
              <a:lnSpc>
                <a:spcPct val="100000"/>
              </a:lnSpc>
              <a:spcBef>
                <a:spcPts val="0"/>
              </a:spcBef>
              <a:spcAft>
                <a:spcPts val="800"/>
              </a:spcAft>
              <a:buClrTx/>
              <a:buSzTx/>
              <a:buFont typeface="Arial" panose="020B0604020202020204" pitchFamily="34" charset="0"/>
              <a:buChar char="•"/>
              <a:tabLst/>
              <a:defRPr/>
            </a:pPr>
            <a:endParaRPr kumimoji="0" lang="en-US" sz="1050" b="0" i="0" u="none" strike="noStrike" kern="1200" cap="none" spc="0" normalizeH="0" baseline="0" noProof="0" dirty="0">
              <a:ln>
                <a:noFill/>
              </a:ln>
              <a:solidFill>
                <a:prstClr val="black"/>
              </a:solidFill>
              <a:effectLst/>
              <a:uLnTx/>
              <a:uFillTx/>
              <a:latin typeface="Calibri"/>
              <a:ea typeface="+mn-ea"/>
              <a:cs typeface="Times New Roman" panose="02020603050405020304" pitchFamily="18" charset="0"/>
            </a:endParaRPr>
          </a:p>
          <a:p>
            <a:pPr marL="266700" marR="0" lvl="0" indent="-266700" algn="just" defTabSz="457200" rtl="0" eaLnBrk="1" fontAlgn="auto" latinLnBrk="0" hangingPunct="1">
              <a:lnSpc>
                <a:spcPct val="100000"/>
              </a:lnSpc>
              <a:spcBef>
                <a:spcPts val="0"/>
              </a:spcBef>
              <a:spcAft>
                <a:spcPts val="800"/>
              </a:spcAft>
              <a:buClrTx/>
              <a:buSzTx/>
              <a:buFont typeface="Arial" panose="020B0604020202020204" pitchFamily="34" charset="0"/>
              <a:buChar char="•"/>
              <a:tabLst/>
              <a:defRPr/>
            </a:pPr>
            <a:endParaRPr kumimoji="0" lang="en-GB" sz="1050" b="0" i="0" u="none" strike="noStrike" kern="1200" cap="none" spc="0" normalizeH="0" baseline="0" noProof="0" dirty="0">
              <a:ln>
                <a:noFill/>
              </a:ln>
              <a:solidFill>
                <a:prstClr val="black"/>
              </a:solidFill>
              <a:effectLst/>
              <a:uLnTx/>
              <a:uFillTx/>
              <a:latin typeface="Calibri"/>
              <a:ea typeface="+mn-ea"/>
              <a:cs typeface="+mn-cs"/>
            </a:endParaRPr>
          </a:p>
          <a:p>
            <a:pPr marL="266700" marR="0" lvl="0" indent="-266700" algn="just" defTabSz="457200" rtl="0" eaLnBrk="1" fontAlgn="auto" latinLnBrk="0" hangingPunct="1">
              <a:lnSpc>
                <a:spcPct val="100000"/>
              </a:lnSpc>
              <a:spcBef>
                <a:spcPts val="0"/>
              </a:spcBef>
              <a:spcAft>
                <a:spcPts val="800"/>
              </a:spcAft>
              <a:buClrTx/>
              <a:buSzTx/>
              <a:buFont typeface="Arial" panose="020B0604020202020204" pitchFamily="34" charset="0"/>
              <a:buChar char="•"/>
              <a:tabLst/>
              <a:defRPr/>
            </a:pPr>
            <a:endParaRPr kumimoji="0" lang="en-GB" sz="1050" b="1" i="0" u="none" strike="noStrike" kern="1200" cap="none" spc="0" normalizeH="0" baseline="0" noProof="0" dirty="0">
              <a:ln>
                <a:noFill/>
              </a:ln>
              <a:solidFill>
                <a:srgbClr val="002060"/>
              </a:solidFill>
              <a:effectLst/>
              <a:uLnTx/>
              <a:uFillTx/>
              <a:latin typeface="Calibri"/>
              <a:ea typeface="+mn-ea"/>
              <a:cs typeface="+mn-cs"/>
            </a:endParaRPr>
          </a:p>
          <a:p>
            <a:pPr marL="0" marR="0" lvl="0" indent="0" algn="l" defTabSz="457200" rtl="0" eaLnBrk="1" fontAlgn="auto" latinLnBrk="0" hangingPunct="1">
              <a:lnSpc>
                <a:spcPct val="107000"/>
              </a:lnSpc>
              <a:spcBef>
                <a:spcPts val="0"/>
              </a:spcBef>
              <a:spcAft>
                <a:spcPts val="800"/>
              </a:spcAft>
              <a:buClrTx/>
              <a:buSzTx/>
              <a:buFontTx/>
              <a:buNone/>
              <a:tabLst>
                <a:tab pos="457200" algn="l"/>
              </a:tabLst>
              <a:defRPr/>
            </a:pPr>
            <a:endParaRPr kumimoji="0" lang="en-US" sz="1050" b="1" i="0" u="none" strike="noStrike" kern="1200" cap="none" spc="0" normalizeH="0" baseline="0" noProof="0" dirty="0">
              <a:ln>
                <a:noFill/>
              </a:ln>
              <a:solidFill>
                <a:srgbClr val="202A30"/>
              </a:solidFill>
              <a:effectLst/>
              <a:uLnTx/>
              <a:uFillTx/>
              <a:latin typeface="Calibri"/>
              <a:ea typeface="+mn-ea"/>
              <a:cs typeface="+mn-cs"/>
            </a:endParaRPr>
          </a:p>
          <a:p>
            <a:pPr marL="0" marR="0" lvl="0" indent="0" algn="l" defTabSz="457200" rtl="0" eaLnBrk="1" fontAlgn="auto" latinLnBrk="0" hangingPunct="1">
              <a:lnSpc>
                <a:spcPct val="107000"/>
              </a:lnSpc>
              <a:spcBef>
                <a:spcPts val="0"/>
              </a:spcBef>
              <a:spcAft>
                <a:spcPts val="800"/>
              </a:spcAft>
              <a:buClrTx/>
              <a:buSzTx/>
              <a:buFontTx/>
              <a:buNone/>
              <a:tabLst>
                <a:tab pos="457200" algn="l"/>
              </a:tabLst>
              <a:defRPr/>
            </a:pPr>
            <a:endParaRPr kumimoji="0" lang="en-US" sz="1050" b="0" i="0" u="none" strike="noStrike" kern="1200" cap="none" spc="0" normalizeH="0" baseline="0" noProof="0" dirty="0">
              <a:ln>
                <a:noFill/>
              </a:ln>
              <a:solidFill>
                <a:prstClr val="black"/>
              </a:solidFill>
              <a:effectLst/>
              <a:uLnTx/>
              <a:uFillTx/>
              <a:latin typeface="Calibri"/>
              <a:ea typeface="Calibri" panose="020F0502020204030204" pitchFamily="34" charset="0"/>
              <a:cs typeface="Times New Roman" panose="02020603050405020304" pitchFamily="18" charset="0"/>
            </a:endParaRPr>
          </a:p>
        </p:txBody>
      </p:sp>
      <p:sp>
        <p:nvSpPr>
          <p:cNvPr id="14" name="TextBox 13">
            <a:extLst>
              <a:ext uri="{FF2B5EF4-FFF2-40B4-BE49-F238E27FC236}">
                <a16:creationId xmlns:a16="http://schemas.microsoft.com/office/drawing/2014/main" id="{684F0FCE-0539-46A4-881D-2C471AC94868}"/>
              </a:ext>
            </a:extLst>
          </p:cNvPr>
          <p:cNvSpPr txBox="1"/>
          <p:nvPr/>
        </p:nvSpPr>
        <p:spPr>
          <a:xfrm>
            <a:off x="174224" y="6366311"/>
            <a:ext cx="11870846" cy="215444"/>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800" b="0" i="1" u="none" strike="noStrike" kern="1200" cap="none" spc="0" normalizeH="0" baseline="0" noProof="0" dirty="0">
                <a:ln>
                  <a:noFill/>
                </a:ln>
                <a:solidFill>
                  <a:prstClr val="black"/>
                </a:solidFill>
                <a:effectLst/>
                <a:highlight>
                  <a:srgbClr val="FFFFFF"/>
                </a:highlight>
                <a:uLnTx/>
                <a:uFillTx/>
                <a:latin typeface="Calibri"/>
                <a:ea typeface="+mn-ea"/>
                <a:cs typeface="+mn-cs"/>
              </a:rPr>
              <a:t>Sources: </a:t>
            </a:r>
            <a:r>
              <a:rPr kumimoji="0" lang="en-US" sz="800" b="0" i="1" u="none" strike="noStrike" kern="1200" cap="none" spc="0" normalizeH="0" baseline="0" noProof="0" dirty="0">
                <a:ln>
                  <a:noFill/>
                </a:ln>
                <a:solidFill>
                  <a:prstClr val="black"/>
                </a:solidFill>
                <a:effectLst/>
                <a:uLnTx/>
                <a:uFillTx/>
                <a:latin typeface="Calibri"/>
                <a:ea typeface="+mn-ea"/>
                <a:cs typeface="+mn-cs"/>
              </a:rPr>
              <a:t>Integration and innovation: working together to improve health and social care for all</a:t>
            </a:r>
            <a:r>
              <a:rPr kumimoji="0" lang="en-GB" sz="800" b="0" i="1" u="none" strike="noStrike" kern="1200" cap="none" spc="0" normalizeH="0" baseline="0" noProof="0" dirty="0">
                <a:ln>
                  <a:noFill/>
                </a:ln>
                <a:solidFill>
                  <a:prstClr val="black"/>
                </a:solidFill>
                <a:effectLst/>
                <a:highlight>
                  <a:srgbClr val="FFFFFF"/>
                </a:highlight>
                <a:uLnTx/>
                <a:uFillTx/>
                <a:latin typeface="Calibri"/>
                <a:ea typeface="+mn-ea"/>
                <a:cs typeface="+mn-cs"/>
              </a:rPr>
              <a:t> (2021).</a:t>
            </a:r>
            <a:endParaRPr kumimoji="0" lang="en-US" sz="800" b="0" i="1" u="none" strike="noStrike" kern="1200" cap="none" spc="0" normalizeH="0" baseline="0" noProof="0" dirty="0">
              <a:ln>
                <a:noFill/>
              </a:ln>
              <a:solidFill>
                <a:srgbClr val="000000"/>
              </a:solidFill>
              <a:effectLst/>
              <a:uLnTx/>
              <a:uFillTx/>
              <a:latin typeface="Calibri"/>
              <a:ea typeface="+mn-ea"/>
              <a:cs typeface="+mn-cs"/>
            </a:endParaRPr>
          </a:p>
        </p:txBody>
      </p:sp>
    </p:spTree>
    <p:extLst>
      <p:ext uri="{BB962C8B-B14F-4D97-AF65-F5344CB8AC3E}">
        <p14:creationId xmlns:p14="http://schemas.microsoft.com/office/powerpoint/2010/main" val="1223923400"/>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B8857503-22D4-4F35-AE09-7B131C49CB52}"/>
              </a:ext>
            </a:extLst>
          </p:cNvPr>
          <p:cNvSpPr txBox="1">
            <a:spLocks/>
          </p:cNvSpPr>
          <p:nvPr/>
        </p:nvSpPr>
        <p:spPr>
          <a:xfrm>
            <a:off x="203826" y="138125"/>
            <a:ext cx="9761695" cy="942196"/>
          </a:xfrm>
          <a:prstGeom prst="rect">
            <a:avLst/>
          </a:prstGeom>
        </p:spPr>
        <p:txBody>
          <a:bodyPr>
            <a:normAutofit fontScale="92500" lnSpcReduction="10000"/>
          </a:bodyPr>
          <a:lstStyle>
            <a:lvl1pPr algn="l" defTabSz="914400" rtl="0" eaLnBrk="1" latinLnBrk="0" hangingPunct="1">
              <a:lnSpc>
                <a:spcPct val="80000"/>
              </a:lnSpc>
              <a:spcBef>
                <a:spcPct val="0"/>
              </a:spcBef>
              <a:buNone/>
              <a:defRPr sz="2400" b="1" i="0" kern="1200" cap="none" baseline="0">
                <a:solidFill>
                  <a:schemeClr val="tx1"/>
                </a:solidFill>
                <a:latin typeface="Calibri" panose="020F0502020204030204" pitchFamily="34" charset="0"/>
                <a:ea typeface="Calibri" panose="020F0502020204030204" pitchFamily="34" charset="0"/>
                <a:cs typeface="Calibri" panose="020F0502020204030204" pitchFamily="34" charset="0"/>
              </a:defRPr>
            </a:lvl1pPr>
          </a:lstStyle>
          <a:p>
            <a:r>
              <a:rPr lang="en-GB" sz="2700" b="0" dirty="0">
                <a:latin typeface="+mn-lt"/>
              </a:rPr>
              <a:t>Two forms of integration will be underpinned by the legislation: integration within the NHS, and greater collaboration between the NHS and local government, as well as wider delivery partners</a:t>
            </a:r>
            <a:endParaRPr lang="en-US" sz="2700" b="0" dirty="0">
              <a:latin typeface="+mn-lt"/>
            </a:endParaRPr>
          </a:p>
        </p:txBody>
      </p:sp>
      <p:sp>
        <p:nvSpPr>
          <p:cNvPr id="5" name="TextBox 4">
            <a:extLst>
              <a:ext uri="{FF2B5EF4-FFF2-40B4-BE49-F238E27FC236}">
                <a16:creationId xmlns:a16="http://schemas.microsoft.com/office/drawing/2014/main" id="{51076600-4A46-4FA9-B973-D17D3D78E6E9}"/>
              </a:ext>
            </a:extLst>
          </p:cNvPr>
          <p:cNvSpPr txBox="1"/>
          <p:nvPr/>
        </p:nvSpPr>
        <p:spPr>
          <a:xfrm>
            <a:off x="8292287" y="945384"/>
            <a:ext cx="2743200" cy="338554"/>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800" b="0" i="1" u="none" strike="noStrike" kern="1200" cap="none" spc="0" normalizeH="0" baseline="0" noProof="0" dirty="0">
                <a:ln>
                  <a:noFill/>
                </a:ln>
                <a:solidFill>
                  <a:prstClr val="white"/>
                </a:solidFill>
                <a:effectLst/>
                <a:uLnTx/>
                <a:uFillTx/>
                <a:latin typeface="Calibri"/>
                <a:ea typeface="+mn-ea"/>
                <a:cs typeface="+mn-cs"/>
              </a:rPr>
              <a:t>Sources: </a:t>
            </a:r>
            <a:r>
              <a:rPr kumimoji="0" lang="en-US" sz="800" b="0" i="1" u="none" strike="noStrike" kern="1200" cap="none" spc="0" normalizeH="0" baseline="0" noProof="0" dirty="0">
                <a:ln>
                  <a:noFill/>
                </a:ln>
                <a:solidFill>
                  <a:prstClr val="white"/>
                </a:solidFill>
                <a:effectLst/>
                <a:uLnTx/>
                <a:uFillTx/>
                <a:latin typeface="Calibri"/>
                <a:ea typeface="+mn-ea"/>
                <a:cs typeface="+mn-cs"/>
              </a:rPr>
              <a:t>Integration and innovation: working together to improve health and social care for all</a:t>
            </a:r>
            <a:r>
              <a:rPr kumimoji="0" lang="en-GB" sz="800" b="0" i="1" u="none" strike="noStrike" kern="1200" cap="none" spc="0" normalizeH="0" baseline="0" noProof="0" dirty="0">
                <a:ln>
                  <a:noFill/>
                </a:ln>
                <a:solidFill>
                  <a:prstClr val="white"/>
                </a:solidFill>
                <a:effectLst/>
                <a:uLnTx/>
                <a:uFillTx/>
                <a:latin typeface="Calibri"/>
                <a:ea typeface="+mn-ea"/>
                <a:cs typeface="+mn-cs"/>
              </a:rPr>
              <a:t> (2021).</a:t>
            </a:r>
            <a:endParaRPr kumimoji="0" lang="en-US" sz="800" b="0" i="1" u="none" strike="noStrike" kern="1200" cap="none" spc="0" normalizeH="0" baseline="0" noProof="0" dirty="0">
              <a:ln>
                <a:noFill/>
              </a:ln>
              <a:solidFill>
                <a:prstClr val="white"/>
              </a:solidFill>
              <a:effectLst/>
              <a:uLnTx/>
              <a:uFillTx/>
              <a:latin typeface="Calibri"/>
              <a:ea typeface="+mn-ea"/>
              <a:cs typeface="+mn-cs"/>
            </a:endParaRPr>
          </a:p>
        </p:txBody>
      </p:sp>
      <p:sp>
        <p:nvSpPr>
          <p:cNvPr id="11" name="Right Bracket 10">
            <a:extLst>
              <a:ext uri="{FF2B5EF4-FFF2-40B4-BE49-F238E27FC236}">
                <a16:creationId xmlns:a16="http://schemas.microsoft.com/office/drawing/2014/main" id="{B1CE29F9-37A0-4526-B690-102D27A850D3}"/>
              </a:ext>
            </a:extLst>
          </p:cNvPr>
          <p:cNvSpPr/>
          <p:nvPr/>
        </p:nvSpPr>
        <p:spPr>
          <a:xfrm>
            <a:off x="10690094" y="1653947"/>
            <a:ext cx="45719" cy="987258"/>
          </a:xfrm>
          <a:prstGeom prst="rightBracket">
            <a:avLst/>
          </a:prstGeom>
          <a:ln w="28575">
            <a:solidFill>
              <a:srgbClr val="002060"/>
            </a:solidFill>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050" b="0" i="0" u="none" strike="noStrike" kern="1200" cap="none" spc="0" normalizeH="0" baseline="0" noProof="0" dirty="0">
              <a:ln>
                <a:noFill/>
              </a:ln>
              <a:effectLst/>
              <a:uLnTx/>
              <a:uFillTx/>
              <a:latin typeface="Calibri"/>
              <a:ea typeface="+mn-ea"/>
              <a:cs typeface="+mn-cs"/>
            </a:endParaRPr>
          </a:p>
        </p:txBody>
      </p:sp>
      <p:sp>
        <p:nvSpPr>
          <p:cNvPr id="12" name="TextBox 11">
            <a:extLst>
              <a:ext uri="{FF2B5EF4-FFF2-40B4-BE49-F238E27FC236}">
                <a16:creationId xmlns:a16="http://schemas.microsoft.com/office/drawing/2014/main" id="{2B576145-F814-4717-B4F8-FCFADCBD6875}"/>
              </a:ext>
            </a:extLst>
          </p:cNvPr>
          <p:cNvSpPr txBox="1"/>
          <p:nvPr/>
        </p:nvSpPr>
        <p:spPr>
          <a:xfrm>
            <a:off x="10800750" y="1323493"/>
            <a:ext cx="1341481" cy="1546577"/>
          </a:xfrm>
          <a:prstGeom prst="rect">
            <a:avLst/>
          </a:prstGeom>
          <a:noFill/>
        </p:spPr>
        <p:txBody>
          <a:bodyPr wrap="square">
            <a:spAutoFit/>
          </a:bodyPr>
          <a:lstStyle/>
          <a:p>
            <a:pPr marL="0" marR="0" lvl="0" indent="0" algn="l" defTabSz="457200" rtl="0" eaLnBrk="1" fontAlgn="auto" latinLnBrk="0" hangingPunct="1">
              <a:lnSpc>
                <a:spcPct val="100000"/>
              </a:lnSpc>
              <a:spcBef>
                <a:spcPts val="0"/>
              </a:spcBef>
              <a:spcAft>
                <a:spcPts val="400"/>
              </a:spcAft>
              <a:buClrTx/>
              <a:buSzTx/>
              <a:buFontTx/>
              <a:buNone/>
              <a:tabLst/>
              <a:defRPr/>
            </a:pPr>
            <a:r>
              <a:rPr kumimoji="0" lang="en-GB" sz="1050" b="1" i="0" u="none" strike="noStrike" kern="1200" cap="none" spc="0" normalizeH="0" baseline="0" noProof="0" dirty="0">
                <a:ln>
                  <a:noFill/>
                </a:ln>
                <a:effectLst/>
                <a:uLnTx/>
                <a:uFillTx/>
                <a:latin typeface="Calibri"/>
                <a:ea typeface="+mn-ea"/>
                <a:cs typeface="+mn-cs"/>
              </a:rPr>
              <a:t>The ‘triple aim’:  better health and wellbeing for everyone; better quality of health services for all individuals; sustainable use of NHS resources.</a:t>
            </a:r>
          </a:p>
        </p:txBody>
      </p:sp>
      <p:sp>
        <p:nvSpPr>
          <p:cNvPr id="13" name="Right Bracket 12">
            <a:extLst>
              <a:ext uri="{FF2B5EF4-FFF2-40B4-BE49-F238E27FC236}">
                <a16:creationId xmlns:a16="http://schemas.microsoft.com/office/drawing/2014/main" id="{DBFE0583-5378-4752-8DAD-CD9BADB034E4}"/>
              </a:ext>
            </a:extLst>
          </p:cNvPr>
          <p:cNvSpPr/>
          <p:nvPr/>
        </p:nvSpPr>
        <p:spPr>
          <a:xfrm>
            <a:off x="10689307" y="2695665"/>
            <a:ext cx="45719" cy="1551412"/>
          </a:xfrm>
          <a:prstGeom prst="rightBracket">
            <a:avLst/>
          </a:prstGeom>
          <a:ln w="28575">
            <a:solidFill>
              <a:srgbClr val="002060"/>
            </a:solidFill>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050" b="0" i="0" u="none" strike="noStrike" kern="1200" cap="none" spc="0" normalizeH="0" baseline="0" noProof="0" dirty="0">
              <a:ln>
                <a:noFill/>
              </a:ln>
              <a:effectLst/>
              <a:uLnTx/>
              <a:uFillTx/>
              <a:latin typeface="Calibri"/>
              <a:ea typeface="+mn-ea"/>
              <a:cs typeface="+mn-cs"/>
            </a:endParaRPr>
          </a:p>
        </p:txBody>
      </p:sp>
      <p:sp>
        <p:nvSpPr>
          <p:cNvPr id="15" name="TextBox 14">
            <a:extLst>
              <a:ext uri="{FF2B5EF4-FFF2-40B4-BE49-F238E27FC236}">
                <a16:creationId xmlns:a16="http://schemas.microsoft.com/office/drawing/2014/main" id="{423ED3CD-9C08-4401-AE97-C7C5C5308F68}"/>
              </a:ext>
            </a:extLst>
          </p:cNvPr>
          <p:cNvSpPr txBox="1"/>
          <p:nvPr/>
        </p:nvSpPr>
        <p:spPr>
          <a:xfrm>
            <a:off x="10764565" y="2933072"/>
            <a:ext cx="1153866" cy="415498"/>
          </a:xfrm>
          <a:prstGeom prst="rect">
            <a:avLst/>
          </a:prstGeom>
          <a:noFill/>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1050" b="1" i="0" u="none" strike="noStrike" kern="1200" cap="none" spc="0" normalizeH="0" baseline="0" noProof="0" dirty="0">
                <a:ln>
                  <a:noFill/>
                </a:ln>
                <a:effectLst/>
                <a:uLnTx/>
                <a:uFillTx/>
                <a:latin typeface="Calibri"/>
                <a:ea typeface="+mn-ea"/>
                <a:cs typeface="+mn-cs"/>
              </a:rPr>
              <a:t>New statutory duties </a:t>
            </a:r>
          </a:p>
        </p:txBody>
      </p:sp>
      <p:sp>
        <p:nvSpPr>
          <p:cNvPr id="16" name="Right Bracket 15">
            <a:extLst>
              <a:ext uri="{FF2B5EF4-FFF2-40B4-BE49-F238E27FC236}">
                <a16:creationId xmlns:a16="http://schemas.microsoft.com/office/drawing/2014/main" id="{DD1784AB-CC0A-41C3-A577-84C3974D6373}"/>
              </a:ext>
            </a:extLst>
          </p:cNvPr>
          <p:cNvSpPr/>
          <p:nvPr/>
        </p:nvSpPr>
        <p:spPr>
          <a:xfrm>
            <a:off x="10691021" y="4292939"/>
            <a:ext cx="45719" cy="2054170"/>
          </a:xfrm>
          <a:prstGeom prst="rightBracket">
            <a:avLst/>
          </a:prstGeom>
          <a:ln w="28575">
            <a:solidFill>
              <a:srgbClr val="002060"/>
            </a:solidFill>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050" b="0" i="0" u="none" strike="noStrike" kern="1200" cap="none" spc="0" normalizeH="0" baseline="0" noProof="0" dirty="0">
              <a:ln>
                <a:noFill/>
              </a:ln>
              <a:effectLst/>
              <a:uLnTx/>
              <a:uFillTx/>
              <a:latin typeface="Calibri"/>
              <a:ea typeface="+mn-ea"/>
              <a:cs typeface="+mn-cs"/>
            </a:endParaRPr>
          </a:p>
        </p:txBody>
      </p:sp>
      <p:sp>
        <p:nvSpPr>
          <p:cNvPr id="17" name="TextBox 16">
            <a:extLst>
              <a:ext uri="{FF2B5EF4-FFF2-40B4-BE49-F238E27FC236}">
                <a16:creationId xmlns:a16="http://schemas.microsoft.com/office/drawing/2014/main" id="{AD7DE80F-B36C-461C-B1BB-21F7F8A6ABD5}"/>
              </a:ext>
            </a:extLst>
          </p:cNvPr>
          <p:cNvSpPr txBox="1"/>
          <p:nvPr/>
        </p:nvSpPr>
        <p:spPr>
          <a:xfrm>
            <a:off x="10750982" y="3938147"/>
            <a:ext cx="1441018" cy="2321148"/>
          </a:xfrm>
          <a:prstGeom prst="rect">
            <a:avLst/>
          </a:prstGeom>
          <a:noFill/>
        </p:spPr>
        <p:txBody>
          <a:bodyPr wrap="square">
            <a:spAutoFit/>
          </a:bodyPr>
          <a:lstStyle/>
          <a:p>
            <a:pPr marL="0" marR="0" lvl="0" indent="0" algn="l" defTabSz="457200" rtl="0" eaLnBrk="1" fontAlgn="auto" latinLnBrk="0" hangingPunct="1">
              <a:lnSpc>
                <a:spcPct val="100000"/>
              </a:lnSpc>
              <a:spcBef>
                <a:spcPts val="0"/>
              </a:spcBef>
              <a:spcAft>
                <a:spcPts val="400"/>
              </a:spcAft>
              <a:buClrTx/>
              <a:buSzTx/>
              <a:buFontTx/>
              <a:buNone/>
              <a:tabLst/>
              <a:defRPr/>
            </a:pPr>
            <a:r>
              <a:rPr kumimoji="0" lang="en-GB" sz="1050" b="1" i="0" u="none" strike="noStrike" kern="1200" cap="none" spc="0" normalizeH="0" baseline="0" noProof="0" dirty="0">
                <a:ln>
                  <a:noFill/>
                </a:ln>
                <a:effectLst/>
                <a:uLnTx/>
                <a:uFillTx/>
                <a:latin typeface="Calibri"/>
                <a:ea typeface="+mn-ea"/>
                <a:cs typeface="+mn-cs"/>
              </a:rPr>
              <a:t>Membership</a:t>
            </a:r>
          </a:p>
          <a:p>
            <a:pPr marL="85725" marR="0" lvl="0" indent="-85725" algn="l" defTabSz="457200" rtl="0" eaLnBrk="1" fontAlgn="auto" latinLnBrk="0" hangingPunct="1">
              <a:lnSpc>
                <a:spcPct val="100000"/>
              </a:lnSpc>
              <a:spcBef>
                <a:spcPts val="0"/>
              </a:spcBef>
              <a:spcAft>
                <a:spcPts val="200"/>
              </a:spcAft>
              <a:buClrTx/>
              <a:buSzTx/>
              <a:buFont typeface="Calibri" panose="020F0502020204030204" pitchFamily="34" charset="0"/>
              <a:buChar char="‐"/>
              <a:tabLst/>
              <a:defRPr/>
            </a:pPr>
            <a:r>
              <a:rPr kumimoji="0" lang="en-GB" sz="1050" b="1" i="0" u="none" strike="noStrike" kern="1200" cap="none" spc="0" normalizeH="0" baseline="0" noProof="0" dirty="0">
                <a:ln>
                  <a:noFill/>
                </a:ln>
                <a:effectLst/>
                <a:uLnTx/>
                <a:uFillTx/>
                <a:latin typeface="Calibri"/>
                <a:ea typeface="+mn-ea"/>
                <a:cs typeface="+mn-cs"/>
              </a:rPr>
              <a:t>Defined ICS NHS Body </a:t>
            </a:r>
            <a:r>
              <a:rPr kumimoji="0" lang="en-GB" sz="1050" b="0" i="0" u="none" strike="noStrike" kern="1200" cap="none" spc="0" normalizeH="0" baseline="0" noProof="0" dirty="0">
                <a:ln>
                  <a:noFill/>
                </a:ln>
                <a:effectLst/>
                <a:uLnTx/>
                <a:uFillTx/>
                <a:latin typeface="Calibri"/>
                <a:ea typeface="+mn-ea"/>
                <a:cs typeface="+mn-cs"/>
              </a:rPr>
              <a:t>optional additional members.</a:t>
            </a:r>
          </a:p>
          <a:p>
            <a:pPr marL="85725" marR="0" lvl="0" indent="-85725" algn="l" defTabSz="457200" rtl="0" eaLnBrk="1" fontAlgn="auto" latinLnBrk="0" hangingPunct="1">
              <a:lnSpc>
                <a:spcPct val="100000"/>
              </a:lnSpc>
              <a:spcBef>
                <a:spcPts val="0"/>
              </a:spcBef>
              <a:spcAft>
                <a:spcPts val="200"/>
              </a:spcAft>
              <a:buClrTx/>
              <a:buSzTx/>
              <a:buFont typeface="Calibri" panose="020F0502020204030204" pitchFamily="34" charset="0"/>
              <a:buChar char="‐"/>
              <a:tabLst/>
              <a:defRPr/>
            </a:pPr>
            <a:r>
              <a:rPr kumimoji="0" lang="en-GB" sz="1050" b="1" i="0" u="none" strike="noStrike" kern="1200" cap="none" spc="0" normalizeH="0" baseline="0" noProof="0" dirty="0">
                <a:ln>
                  <a:noFill/>
                </a:ln>
                <a:effectLst/>
                <a:uLnTx/>
                <a:uFillTx/>
                <a:latin typeface="Calibri"/>
                <a:ea typeface="+mn-ea"/>
                <a:cs typeface="+mn-cs"/>
              </a:rPr>
              <a:t>Health &amp; Care Partnership </a:t>
            </a:r>
            <a:r>
              <a:rPr kumimoji="0" lang="en-GB" sz="1050" b="0" i="0" u="none" strike="noStrike" kern="1200" cap="none" spc="0" normalizeH="0" baseline="0" noProof="0" dirty="0">
                <a:ln>
                  <a:noFill/>
                </a:ln>
                <a:effectLst/>
                <a:uLnTx/>
                <a:uFillTx/>
                <a:latin typeface="Calibri"/>
                <a:ea typeface="+mn-ea"/>
                <a:cs typeface="+mn-cs"/>
              </a:rPr>
              <a:t>determined by each system.</a:t>
            </a:r>
          </a:p>
          <a:p>
            <a:pPr marL="85725" marR="0" lvl="0" indent="-85725" algn="l" defTabSz="457200" rtl="0" eaLnBrk="1" fontAlgn="auto" latinLnBrk="0" hangingPunct="1">
              <a:lnSpc>
                <a:spcPct val="100000"/>
              </a:lnSpc>
              <a:spcBef>
                <a:spcPts val="0"/>
              </a:spcBef>
              <a:spcAft>
                <a:spcPts val="200"/>
              </a:spcAft>
              <a:buClrTx/>
              <a:buSzTx/>
              <a:buFont typeface="Calibri" panose="020F0502020204030204" pitchFamily="34" charset="0"/>
              <a:buChar char="‐"/>
              <a:tabLst/>
              <a:defRPr/>
            </a:pPr>
            <a:r>
              <a:rPr kumimoji="0" lang="en-GB" sz="1050" b="1" i="0" u="none" strike="noStrike" kern="1200" cap="none" spc="0" normalizeH="0" baseline="0" noProof="0" dirty="0">
                <a:ln>
                  <a:noFill/>
                </a:ln>
                <a:effectLst/>
                <a:uLnTx/>
                <a:uFillTx/>
                <a:latin typeface="Calibri"/>
                <a:ea typeface="+mn-ea"/>
                <a:cs typeface="+mn-cs"/>
              </a:rPr>
              <a:t>Place-based working </a:t>
            </a:r>
            <a:r>
              <a:rPr kumimoji="0" lang="en-GB" sz="1050" b="0" i="0" u="none" strike="noStrike" kern="1200" cap="none" spc="0" normalizeH="0" baseline="0" noProof="0" dirty="0">
                <a:ln>
                  <a:noFill/>
                </a:ln>
                <a:effectLst/>
                <a:uLnTx/>
                <a:uFillTx/>
                <a:latin typeface="Calibri"/>
                <a:ea typeface="+mn-ea"/>
                <a:cs typeface="+mn-cs"/>
              </a:rPr>
              <a:t>defined locally.</a:t>
            </a:r>
          </a:p>
          <a:p>
            <a:pPr marL="85725" marR="0" lvl="0" indent="-85725" algn="l" defTabSz="457200" rtl="0" eaLnBrk="1" fontAlgn="auto" latinLnBrk="0" hangingPunct="1">
              <a:lnSpc>
                <a:spcPct val="100000"/>
              </a:lnSpc>
              <a:spcBef>
                <a:spcPts val="0"/>
              </a:spcBef>
              <a:spcAft>
                <a:spcPts val="200"/>
              </a:spcAft>
              <a:buClrTx/>
              <a:buSzTx/>
              <a:buFont typeface="Calibri" panose="020F0502020204030204" pitchFamily="34" charset="0"/>
              <a:buChar char="‐"/>
              <a:tabLst/>
              <a:defRPr/>
            </a:pPr>
            <a:r>
              <a:rPr kumimoji="0" lang="en-GB" sz="1050" b="1" i="0" u="none" strike="noStrike" kern="1200" cap="none" spc="0" normalizeH="0" baseline="0" noProof="0" dirty="0">
                <a:ln>
                  <a:noFill/>
                </a:ln>
                <a:effectLst/>
                <a:uLnTx/>
                <a:uFillTx/>
                <a:latin typeface="Calibri"/>
                <a:ea typeface="+mn-ea"/>
                <a:cs typeface="+mn-cs"/>
              </a:rPr>
              <a:t>Clinical advice </a:t>
            </a:r>
            <a:r>
              <a:rPr kumimoji="0" lang="en-GB" sz="1050" b="0" i="0" u="none" strike="noStrike" kern="1200" cap="none" spc="0" normalizeH="0" baseline="0" noProof="0" dirty="0">
                <a:ln>
                  <a:noFill/>
                </a:ln>
                <a:effectLst/>
                <a:uLnTx/>
                <a:uFillTx/>
                <a:latin typeface="Calibri"/>
                <a:ea typeface="+mn-ea"/>
                <a:cs typeface="+mn-cs"/>
              </a:rPr>
              <a:t>to be incorporated in decision-making.</a:t>
            </a:r>
          </a:p>
        </p:txBody>
      </p:sp>
      <p:sp>
        <p:nvSpPr>
          <p:cNvPr id="19" name="TextBox 18">
            <a:extLst>
              <a:ext uri="{FF2B5EF4-FFF2-40B4-BE49-F238E27FC236}">
                <a16:creationId xmlns:a16="http://schemas.microsoft.com/office/drawing/2014/main" id="{A0F0B314-C3E5-43BD-BCB5-473189036DF6}"/>
              </a:ext>
            </a:extLst>
          </p:cNvPr>
          <p:cNvSpPr txBox="1"/>
          <p:nvPr/>
        </p:nvSpPr>
        <p:spPr>
          <a:xfrm>
            <a:off x="7026018" y="6471112"/>
            <a:ext cx="3231892" cy="253916"/>
          </a:xfrm>
          <a:prstGeom prst="rect">
            <a:avLst/>
          </a:prstGeom>
          <a:noFill/>
        </p:spPr>
        <p:txBody>
          <a:bodyPr wrap="square">
            <a:spAutoFit/>
          </a:bodyPr>
          <a:lstStyle/>
          <a:p>
            <a:pPr marL="0" marR="0" lvl="0" indent="0" algn="ctr" defTabSz="457200" rtl="0" eaLnBrk="1" fontAlgn="auto" latinLnBrk="0" hangingPunct="1">
              <a:lnSpc>
                <a:spcPct val="100000"/>
              </a:lnSpc>
              <a:spcBef>
                <a:spcPts val="0"/>
              </a:spcBef>
              <a:spcAft>
                <a:spcPts val="400"/>
              </a:spcAft>
              <a:buClrTx/>
              <a:buSzTx/>
              <a:buFontTx/>
              <a:buNone/>
              <a:tabLst/>
              <a:defRPr/>
            </a:pPr>
            <a:r>
              <a:rPr kumimoji="0" lang="en-GB" sz="1050" b="1" i="1" u="none" strike="noStrike" kern="1200" cap="none" spc="0" normalizeH="0" baseline="0" noProof="0" dirty="0">
                <a:ln>
                  <a:noFill/>
                </a:ln>
                <a:effectLst/>
                <a:uLnTx/>
                <a:uFillTx/>
                <a:latin typeface="Calibri"/>
                <a:ea typeface="+mn-ea"/>
                <a:cs typeface="+mn-cs"/>
              </a:rPr>
              <a:t>‘Place’</a:t>
            </a:r>
          </a:p>
        </p:txBody>
      </p:sp>
      <p:sp>
        <p:nvSpPr>
          <p:cNvPr id="20" name="TextBox 19">
            <a:extLst>
              <a:ext uri="{FF2B5EF4-FFF2-40B4-BE49-F238E27FC236}">
                <a16:creationId xmlns:a16="http://schemas.microsoft.com/office/drawing/2014/main" id="{87FE7836-B01A-44B6-9013-453C80E09335}"/>
              </a:ext>
            </a:extLst>
          </p:cNvPr>
          <p:cNvSpPr txBox="1"/>
          <p:nvPr/>
        </p:nvSpPr>
        <p:spPr>
          <a:xfrm>
            <a:off x="-382631" y="6462520"/>
            <a:ext cx="6385065" cy="253916"/>
          </a:xfrm>
          <a:prstGeom prst="rect">
            <a:avLst/>
          </a:prstGeom>
          <a:noFill/>
        </p:spPr>
        <p:txBody>
          <a:bodyPr wrap="square">
            <a:spAutoFit/>
          </a:bodyPr>
          <a:lstStyle/>
          <a:p>
            <a:pPr marL="0" marR="0" lvl="0" indent="0" algn="ctr" defTabSz="457200" rtl="0" eaLnBrk="1" fontAlgn="auto" latinLnBrk="0" hangingPunct="1">
              <a:lnSpc>
                <a:spcPct val="100000"/>
              </a:lnSpc>
              <a:spcBef>
                <a:spcPts val="0"/>
              </a:spcBef>
              <a:spcAft>
                <a:spcPts val="400"/>
              </a:spcAft>
              <a:buClrTx/>
              <a:buSzTx/>
              <a:buFontTx/>
              <a:buNone/>
              <a:tabLst/>
              <a:defRPr/>
            </a:pPr>
            <a:r>
              <a:rPr kumimoji="0" lang="en-GB" sz="1050" b="1" i="1" u="none" strike="noStrike" kern="1200" cap="none" spc="0" normalizeH="0" baseline="0" noProof="0" dirty="0">
                <a:ln>
                  <a:noFill/>
                </a:ln>
                <a:effectLst/>
                <a:uLnTx/>
                <a:uFillTx/>
                <a:latin typeface="Calibri"/>
                <a:ea typeface="+mn-ea"/>
                <a:cs typeface="+mn-cs"/>
              </a:rPr>
              <a:t>‘Together referred to as the ICS’</a:t>
            </a:r>
          </a:p>
        </p:txBody>
      </p:sp>
      <p:graphicFrame>
        <p:nvGraphicFramePr>
          <p:cNvPr id="21" name="Table 4">
            <a:extLst>
              <a:ext uri="{FF2B5EF4-FFF2-40B4-BE49-F238E27FC236}">
                <a16:creationId xmlns:a16="http://schemas.microsoft.com/office/drawing/2014/main" id="{F2A713AB-0B58-4733-8329-D098E8E2D386}"/>
              </a:ext>
            </a:extLst>
          </p:cNvPr>
          <p:cNvGraphicFramePr>
            <a:graphicFrameLocks noGrp="1"/>
          </p:cNvGraphicFramePr>
          <p:nvPr>
            <p:extLst>
              <p:ext uri="{D42A27DB-BD31-4B8C-83A1-F6EECF244321}">
                <p14:modId xmlns:p14="http://schemas.microsoft.com/office/powerpoint/2010/main" val="3198910703"/>
              </p:ext>
            </p:extLst>
          </p:nvPr>
        </p:nvGraphicFramePr>
        <p:xfrm>
          <a:off x="171449" y="1089661"/>
          <a:ext cx="10493671" cy="5375174"/>
        </p:xfrm>
        <a:graphic>
          <a:graphicData uri="http://schemas.openxmlformats.org/drawingml/2006/table">
            <a:tbl>
              <a:tblPr firstRow="1" bandRow="1">
                <a:tableStyleId>{00A15C55-8517-42AA-B614-E9B94910E393}</a:tableStyleId>
              </a:tblPr>
              <a:tblGrid>
                <a:gridCol w="3359604">
                  <a:extLst>
                    <a:ext uri="{9D8B030D-6E8A-4147-A177-3AD203B41FA5}">
                      <a16:colId xmlns:a16="http://schemas.microsoft.com/office/drawing/2014/main" val="562839242"/>
                    </a:ext>
                  </a:extLst>
                </a:gridCol>
                <a:gridCol w="3093443">
                  <a:extLst>
                    <a:ext uri="{9D8B030D-6E8A-4147-A177-3AD203B41FA5}">
                      <a16:colId xmlns:a16="http://schemas.microsoft.com/office/drawing/2014/main" val="3101797010"/>
                    </a:ext>
                  </a:extLst>
                </a:gridCol>
                <a:gridCol w="4040624">
                  <a:extLst>
                    <a:ext uri="{9D8B030D-6E8A-4147-A177-3AD203B41FA5}">
                      <a16:colId xmlns:a16="http://schemas.microsoft.com/office/drawing/2014/main" val="3450343992"/>
                    </a:ext>
                  </a:extLst>
                </a:gridCol>
              </a:tblGrid>
              <a:tr h="256950">
                <a:tc gridSpan="3">
                  <a:txBody>
                    <a:bodyPr/>
                    <a:lstStyle/>
                    <a:p>
                      <a:r>
                        <a:rPr lang="en-GB" sz="1050" b="1" dirty="0">
                          <a:solidFill>
                            <a:schemeClr val="bg1"/>
                          </a:solidFill>
                        </a:rPr>
                        <a:t>Integrated Care Systems (ICSs) will become statutory bodies. </a:t>
                      </a:r>
                      <a:endParaRPr lang="en-GB" sz="1050" dirty="0">
                        <a:solidFill>
                          <a:schemeClr val="bg1"/>
                        </a:solidFill>
                      </a:endParaRPr>
                    </a:p>
                  </a:txBody>
                  <a:tcPr/>
                </a:tc>
                <a:tc hMerge="1">
                  <a:txBody>
                    <a:bodyPr/>
                    <a:lstStyle/>
                    <a:p>
                      <a:endParaRPr lang="en-GB"/>
                    </a:p>
                  </a:txBody>
                  <a:tcPr/>
                </a:tc>
                <a:tc hMerge="1">
                  <a:txBody>
                    <a:bodyPr/>
                    <a:lstStyle/>
                    <a:p>
                      <a:endParaRPr lang="en-GB" sz="1200"/>
                    </a:p>
                  </a:txBody>
                  <a:tcPr/>
                </a:tc>
                <a:extLst>
                  <a:ext uri="{0D108BD9-81ED-4DB2-BD59-A6C34878D82A}">
                    <a16:rowId xmlns:a16="http://schemas.microsoft.com/office/drawing/2014/main" val="3661591077"/>
                  </a:ext>
                </a:extLst>
              </a:tr>
              <a:tr h="256950">
                <a:tc gridSpan="2">
                  <a:txBody>
                    <a:bodyPr/>
                    <a:lstStyle/>
                    <a:p>
                      <a:r>
                        <a:rPr lang="en-GB" sz="1050" b="1" dirty="0">
                          <a:solidFill>
                            <a:schemeClr val="bg1"/>
                          </a:solidFill>
                        </a:rPr>
                        <a:t>Integrated Care System</a:t>
                      </a:r>
                    </a:p>
                  </a:txBody>
                  <a:tcPr>
                    <a:solidFill>
                      <a:schemeClr val="accent4">
                        <a:lumMod val="60000"/>
                        <a:lumOff val="40000"/>
                      </a:schemeClr>
                    </a:solidFill>
                  </a:tcPr>
                </a:tc>
                <a:tc hMerge="1">
                  <a:txBody>
                    <a:bodyPr/>
                    <a:lstStyle/>
                    <a:p>
                      <a:endParaRPr lang="en-GB"/>
                    </a:p>
                  </a:txBody>
                  <a:tcPr/>
                </a:tc>
                <a:tc>
                  <a:txBody>
                    <a:bodyPr/>
                    <a:lstStyle/>
                    <a:p>
                      <a:r>
                        <a:rPr lang="en-GB" sz="1050" b="1" dirty="0">
                          <a:solidFill>
                            <a:schemeClr val="bg1"/>
                          </a:solidFill>
                        </a:rPr>
                        <a:t>Integrated Care Partnership</a:t>
                      </a:r>
                    </a:p>
                  </a:txBody>
                  <a:tcPr>
                    <a:solidFill>
                      <a:schemeClr val="tx2"/>
                    </a:solidFill>
                  </a:tcPr>
                </a:tc>
                <a:extLst>
                  <a:ext uri="{0D108BD9-81ED-4DB2-BD59-A6C34878D82A}">
                    <a16:rowId xmlns:a16="http://schemas.microsoft.com/office/drawing/2014/main" val="4263156250"/>
                  </a:ext>
                </a:extLst>
              </a:tr>
              <a:tr h="537257">
                <a:tc>
                  <a:txBody>
                    <a:bodyPr/>
                    <a:lstStyle/>
                    <a:p>
                      <a:pPr marL="0" marR="0" lvl="0" indent="0" algn="l" defTabSz="914400" rtl="0" eaLnBrk="1" fontAlgn="auto" latinLnBrk="0" hangingPunct="1">
                        <a:lnSpc>
                          <a:spcPct val="100000"/>
                        </a:lnSpc>
                        <a:spcBef>
                          <a:spcPts val="0"/>
                        </a:spcBef>
                        <a:spcAft>
                          <a:spcPts val="200"/>
                        </a:spcAft>
                        <a:buClrTx/>
                        <a:buSzTx/>
                        <a:buFont typeface="Arial" panose="020B0604020202020204" pitchFamily="34" charset="0"/>
                        <a:buNone/>
                        <a:tabLst/>
                        <a:defRPr/>
                      </a:pPr>
                      <a:r>
                        <a:rPr lang="en-GB" sz="950" b="1" dirty="0">
                          <a:solidFill>
                            <a:schemeClr val="tx1"/>
                          </a:solidFill>
                        </a:rPr>
                        <a:t>ICS NHS Body </a:t>
                      </a:r>
                      <a:r>
                        <a:rPr lang="en-GB" sz="950" dirty="0">
                          <a:solidFill>
                            <a:schemeClr val="tx1"/>
                          </a:solidFill>
                        </a:rPr>
                        <a:t>responsible for the day to day running of the ICS. </a:t>
                      </a:r>
                      <a:endParaRPr lang="en-GB" sz="950" i="0" dirty="0">
                        <a:solidFill>
                          <a:schemeClr val="tx1"/>
                        </a:solidFill>
                      </a:endParaRPr>
                    </a:p>
                  </a:txBody>
                  <a:tcPr/>
                </a:tc>
                <a:tc>
                  <a:txBody>
                    <a:bodyPr/>
                    <a:lstStyle/>
                    <a:p>
                      <a:pPr marL="0" marR="0" lvl="0" indent="0" algn="l" defTabSz="914400" rtl="0" eaLnBrk="1" fontAlgn="auto" latinLnBrk="0" hangingPunct="1">
                        <a:lnSpc>
                          <a:spcPct val="100000"/>
                        </a:lnSpc>
                        <a:spcBef>
                          <a:spcPts val="0"/>
                        </a:spcBef>
                        <a:spcAft>
                          <a:spcPts val="200"/>
                        </a:spcAft>
                        <a:buClrTx/>
                        <a:buSzTx/>
                        <a:buFont typeface="Arial" panose="020B0604020202020204" pitchFamily="34" charset="0"/>
                        <a:buNone/>
                        <a:tabLst/>
                        <a:defRPr/>
                      </a:pPr>
                      <a:r>
                        <a:rPr lang="en-GB" sz="950" b="1" dirty="0">
                          <a:solidFill>
                            <a:schemeClr val="tx1"/>
                          </a:solidFill>
                        </a:rPr>
                        <a:t>ICS Health &amp; Care Partnership</a:t>
                      </a:r>
                      <a:r>
                        <a:rPr lang="en-GB" sz="950" dirty="0">
                          <a:solidFill>
                            <a:schemeClr val="tx1"/>
                          </a:solidFill>
                        </a:rPr>
                        <a:t> with health, social care, public health and other partners.</a:t>
                      </a:r>
                      <a:endParaRPr lang="en-GB" sz="950" i="0" dirty="0">
                        <a:solidFill>
                          <a:schemeClr val="tx1"/>
                        </a:solidFill>
                      </a:endParaRPr>
                    </a:p>
                  </a:txBody>
                  <a:tcPr/>
                </a:tc>
                <a:tc>
                  <a:txBody>
                    <a:bodyPr/>
                    <a:lstStyle/>
                    <a:p>
                      <a:pPr marL="0" marR="0" lvl="0" indent="0" algn="l" defTabSz="914400" rtl="0" eaLnBrk="1" fontAlgn="auto" latinLnBrk="0" hangingPunct="1">
                        <a:lnSpc>
                          <a:spcPct val="100000"/>
                        </a:lnSpc>
                        <a:spcBef>
                          <a:spcPts val="0"/>
                        </a:spcBef>
                        <a:spcAft>
                          <a:spcPts val="200"/>
                        </a:spcAft>
                        <a:buClrTx/>
                        <a:buSzTx/>
                        <a:buFont typeface="Arial" panose="020B0604020202020204" pitchFamily="34" charset="0"/>
                        <a:buNone/>
                        <a:tabLst/>
                        <a:defRPr/>
                      </a:pPr>
                      <a:r>
                        <a:rPr lang="en-GB" sz="950" b="1" dirty="0">
                          <a:solidFill>
                            <a:schemeClr val="tx1"/>
                          </a:solidFill>
                        </a:rPr>
                        <a:t>Place-based joint working</a:t>
                      </a:r>
                      <a:r>
                        <a:rPr lang="en-GB" sz="950" dirty="0">
                          <a:solidFill>
                            <a:schemeClr val="tx1"/>
                          </a:solidFill>
                        </a:rPr>
                        <a:t> between the NHS, local government, community health services, and other partners such as the voluntary and community sector.</a:t>
                      </a:r>
                      <a:endParaRPr lang="en-GB" sz="950" i="0" dirty="0">
                        <a:solidFill>
                          <a:schemeClr val="tx1"/>
                        </a:solidFill>
                      </a:endParaRPr>
                    </a:p>
                  </a:txBody>
                  <a:tcPr/>
                </a:tc>
                <a:extLst>
                  <a:ext uri="{0D108BD9-81ED-4DB2-BD59-A6C34878D82A}">
                    <a16:rowId xmlns:a16="http://schemas.microsoft.com/office/drawing/2014/main" val="1716362656"/>
                  </a:ext>
                </a:extLst>
              </a:tr>
              <a:tr h="537257">
                <a:tc>
                  <a:txBody>
                    <a:bodyPr/>
                    <a:lstStyle/>
                    <a:p>
                      <a:pPr marL="0" marR="0" lvl="0" indent="0" algn="l" defTabSz="914400" rtl="0" eaLnBrk="1" fontAlgn="auto" latinLnBrk="0" hangingPunct="1">
                        <a:lnSpc>
                          <a:spcPct val="100000"/>
                        </a:lnSpc>
                        <a:spcBef>
                          <a:spcPts val="0"/>
                        </a:spcBef>
                        <a:spcAft>
                          <a:spcPts val="200"/>
                        </a:spcAft>
                        <a:buClrTx/>
                        <a:buSzTx/>
                        <a:buFont typeface="Arial" panose="020B0604020202020204" pitchFamily="34" charset="0"/>
                        <a:buNone/>
                        <a:tabLst/>
                        <a:defRPr/>
                      </a:pPr>
                      <a:r>
                        <a:rPr lang="en-GB" sz="950" b="1" dirty="0">
                          <a:solidFill>
                            <a:schemeClr val="tx1"/>
                          </a:solidFill>
                        </a:rPr>
                        <a:t>Merging of functions of STPs/ICSs with functions of a CCG to bring together strategic planning and allocation of resources.</a:t>
                      </a:r>
                      <a:endParaRPr lang="en-GB" sz="950" i="0" dirty="0">
                        <a:solidFill>
                          <a:schemeClr val="tx1"/>
                        </a:solidFill>
                      </a:endParaRPr>
                    </a:p>
                  </a:txBody>
                  <a:tcPr/>
                </a:tc>
                <a:tc>
                  <a:txBody>
                    <a:bodyPr/>
                    <a:lstStyle/>
                    <a:p>
                      <a:pPr marL="0" marR="0" lvl="0" indent="0" algn="l" defTabSz="914400" rtl="0" eaLnBrk="1" fontAlgn="auto" latinLnBrk="0" hangingPunct="1">
                        <a:lnSpc>
                          <a:spcPct val="100000"/>
                        </a:lnSpc>
                        <a:spcBef>
                          <a:spcPts val="0"/>
                        </a:spcBef>
                        <a:spcAft>
                          <a:spcPts val="200"/>
                        </a:spcAft>
                        <a:buClrTx/>
                        <a:buSzTx/>
                        <a:buFont typeface="Arial" panose="020B0604020202020204" pitchFamily="34" charset="0"/>
                        <a:buNone/>
                        <a:tabLst/>
                        <a:defRPr/>
                      </a:pPr>
                      <a:r>
                        <a:rPr lang="en-GB" sz="950" b="1" dirty="0">
                          <a:solidFill>
                            <a:schemeClr val="tx1"/>
                          </a:solidFill>
                        </a:rPr>
                        <a:t>Supporting integration and developing a plan to address a system’s health, public health and social care needs.</a:t>
                      </a:r>
                      <a:endParaRPr lang="en-GB" sz="950" b="1" i="0" dirty="0">
                        <a:solidFill>
                          <a:schemeClr val="tx1"/>
                        </a:solidFill>
                      </a:endParaRPr>
                    </a:p>
                  </a:txBody>
                  <a:tcPr/>
                </a:tc>
                <a:tc>
                  <a:txBody>
                    <a:bodyPr/>
                    <a:lstStyle/>
                    <a:p>
                      <a:pPr marL="0" indent="0">
                        <a:spcAft>
                          <a:spcPts val="200"/>
                        </a:spcAft>
                        <a:buFont typeface="Arial" panose="020B0604020202020204" pitchFamily="34" charset="0"/>
                        <a:buNone/>
                      </a:pPr>
                      <a:r>
                        <a:rPr lang="en-GB" sz="950" b="1" dirty="0">
                          <a:solidFill>
                            <a:schemeClr val="tx1"/>
                          </a:solidFill>
                        </a:rPr>
                        <a:t>Joining up of services to support people to live well, arranging care around people, prevention and supporting people with multiple health &amp; care needs.</a:t>
                      </a:r>
                      <a:endParaRPr lang="en-GB" sz="950" b="1" i="0" dirty="0">
                        <a:solidFill>
                          <a:schemeClr val="tx1"/>
                        </a:solidFill>
                      </a:endParaRPr>
                    </a:p>
                  </a:txBody>
                  <a:tcPr/>
                </a:tc>
                <a:extLst>
                  <a:ext uri="{0D108BD9-81ED-4DB2-BD59-A6C34878D82A}">
                    <a16:rowId xmlns:a16="http://schemas.microsoft.com/office/drawing/2014/main" val="2728870437"/>
                  </a:ext>
                </a:extLst>
              </a:tr>
              <a:tr h="1032988">
                <a:tc>
                  <a:txBody>
                    <a:bodyPr/>
                    <a:lstStyle/>
                    <a:p>
                      <a:pPr marL="180975" lvl="0" indent="-180975">
                        <a:spcAft>
                          <a:spcPts val="200"/>
                        </a:spcAft>
                        <a:buFont typeface="Arial" panose="020B0604020202020204" pitchFamily="34" charset="0"/>
                        <a:buChar char="•"/>
                      </a:pPr>
                      <a:r>
                        <a:rPr lang="en-GB" sz="950" b="1" dirty="0">
                          <a:solidFill>
                            <a:schemeClr val="tx1"/>
                          </a:solidFill>
                        </a:rPr>
                        <a:t>Developing a plan to meet the health needs of the population </a:t>
                      </a:r>
                      <a:r>
                        <a:rPr lang="en-GB" sz="950" dirty="0">
                          <a:solidFill>
                            <a:schemeClr val="tx1"/>
                          </a:solidFill>
                        </a:rPr>
                        <a:t>within their defined geography.</a:t>
                      </a:r>
                    </a:p>
                    <a:p>
                      <a:pPr marL="180975" lvl="0" indent="-180975">
                        <a:spcAft>
                          <a:spcPts val="200"/>
                        </a:spcAft>
                        <a:buFont typeface="Arial" panose="020B0604020202020204" pitchFamily="34" charset="0"/>
                        <a:buChar char="•"/>
                      </a:pPr>
                      <a:r>
                        <a:rPr lang="en-GB" sz="950" b="1" dirty="0">
                          <a:solidFill>
                            <a:schemeClr val="tx1"/>
                          </a:solidFill>
                        </a:rPr>
                        <a:t>Developing a capital plan for the NHS providers </a:t>
                      </a:r>
                      <a:r>
                        <a:rPr lang="en-GB" sz="950" dirty="0">
                          <a:solidFill>
                            <a:schemeClr val="tx1"/>
                          </a:solidFill>
                        </a:rPr>
                        <a:t>within their health geography.</a:t>
                      </a:r>
                    </a:p>
                    <a:p>
                      <a:pPr marL="180975" lvl="0" indent="-180975">
                        <a:spcAft>
                          <a:spcPts val="200"/>
                        </a:spcAft>
                        <a:buFont typeface="Arial" panose="020B0604020202020204" pitchFamily="34" charset="0"/>
                        <a:buChar char="•"/>
                      </a:pPr>
                      <a:r>
                        <a:rPr lang="en-GB" sz="950" b="1" dirty="0">
                          <a:solidFill>
                            <a:schemeClr val="tx1"/>
                          </a:solidFill>
                        </a:rPr>
                        <a:t>Securing the provision of health services </a:t>
                      </a:r>
                      <a:r>
                        <a:rPr lang="en-GB" sz="950" dirty="0">
                          <a:solidFill>
                            <a:schemeClr val="tx1"/>
                          </a:solidFill>
                        </a:rPr>
                        <a:t>to meet the needs of the system population.</a:t>
                      </a:r>
                      <a:endParaRPr lang="en-GB" sz="950" i="0" dirty="0">
                        <a:solidFill>
                          <a:schemeClr val="tx1"/>
                        </a:solidFill>
                      </a:endParaRPr>
                    </a:p>
                  </a:txBody>
                  <a:tcPr/>
                </a:tc>
                <a:tc>
                  <a:txBody>
                    <a:bodyPr/>
                    <a:lstStyle/>
                    <a:p>
                      <a:pPr marL="190500" lvl="0" indent="-190500">
                        <a:spcAft>
                          <a:spcPts val="200"/>
                        </a:spcAft>
                        <a:buFont typeface="Arial" panose="020B0604020202020204" pitchFamily="34" charset="0"/>
                        <a:buChar char="•"/>
                      </a:pPr>
                      <a:r>
                        <a:rPr lang="en-GB" sz="950" b="1" dirty="0">
                          <a:solidFill>
                            <a:schemeClr val="tx1"/>
                          </a:solidFill>
                        </a:rPr>
                        <a:t>Improving population health.</a:t>
                      </a:r>
                    </a:p>
                    <a:p>
                      <a:pPr marL="190500" lvl="0" indent="-190500">
                        <a:spcAft>
                          <a:spcPts val="200"/>
                        </a:spcAft>
                        <a:buFont typeface="Arial" panose="020B0604020202020204" pitchFamily="34" charset="0"/>
                        <a:buChar char="•"/>
                      </a:pPr>
                      <a:r>
                        <a:rPr lang="en-GB" sz="950" b="1" dirty="0">
                          <a:solidFill>
                            <a:schemeClr val="tx1"/>
                          </a:solidFill>
                        </a:rPr>
                        <a:t>Tackling inequalities.</a:t>
                      </a:r>
                    </a:p>
                    <a:p>
                      <a:pPr marL="190500" lvl="0" indent="-190500">
                        <a:spcAft>
                          <a:spcPts val="200"/>
                        </a:spcAft>
                        <a:buFont typeface="Arial" panose="020B0604020202020204" pitchFamily="34" charset="0"/>
                        <a:buChar char="•"/>
                      </a:pPr>
                      <a:r>
                        <a:rPr lang="en-GB" sz="950" b="1" dirty="0">
                          <a:solidFill>
                            <a:schemeClr val="tx1"/>
                          </a:solidFill>
                        </a:rPr>
                        <a:t>Potential forum for NHS and Local Authority partners </a:t>
                      </a:r>
                      <a:r>
                        <a:rPr lang="en-GB" sz="950" b="0" dirty="0">
                          <a:solidFill>
                            <a:schemeClr val="tx1"/>
                          </a:solidFill>
                        </a:rPr>
                        <a:t>to agree co-ordinated action and alignment of funding on key issues.</a:t>
                      </a:r>
                      <a:endParaRPr lang="en-GB" sz="950" b="0" i="0" dirty="0">
                        <a:solidFill>
                          <a:schemeClr val="tx1"/>
                        </a:solidFill>
                      </a:endParaRPr>
                    </a:p>
                  </a:txBody>
                  <a:tcPr/>
                </a:tc>
                <a:tc>
                  <a:txBody>
                    <a:bodyPr/>
                    <a:lstStyle/>
                    <a:p>
                      <a:pPr marL="180975" marR="0" lvl="0" indent="-180975" algn="l" defTabSz="914400" rtl="0" eaLnBrk="1" fontAlgn="auto" latinLnBrk="0" hangingPunct="1">
                        <a:lnSpc>
                          <a:spcPct val="100000"/>
                        </a:lnSpc>
                        <a:spcBef>
                          <a:spcPts val="0"/>
                        </a:spcBef>
                        <a:spcAft>
                          <a:spcPts val="200"/>
                        </a:spcAft>
                        <a:buClrTx/>
                        <a:buSzTx/>
                        <a:buFont typeface="Arial" panose="020B0604020202020204" pitchFamily="34" charset="0"/>
                        <a:buChar char="•"/>
                        <a:tabLst/>
                        <a:defRPr/>
                      </a:pPr>
                      <a:r>
                        <a:rPr lang="en-GB" sz="950" b="1" dirty="0">
                          <a:solidFill>
                            <a:schemeClr val="tx1"/>
                          </a:solidFill>
                        </a:rPr>
                        <a:t>Frequently, place level commissioning within an integrated care system will align geographically </a:t>
                      </a:r>
                      <a:r>
                        <a:rPr lang="en-GB" sz="950" b="0" dirty="0">
                          <a:solidFill>
                            <a:schemeClr val="tx1"/>
                          </a:solidFill>
                        </a:rPr>
                        <a:t>to a local authority boundary.</a:t>
                      </a:r>
                    </a:p>
                    <a:p>
                      <a:pPr marL="180975" marR="0" lvl="0" indent="-180975" algn="l" defTabSz="914400" rtl="0" eaLnBrk="1" fontAlgn="auto" latinLnBrk="0" hangingPunct="1">
                        <a:lnSpc>
                          <a:spcPct val="100000"/>
                        </a:lnSpc>
                        <a:spcBef>
                          <a:spcPts val="0"/>
                        </a:spcBef>
                        <a:spcAft>
                          <a:spcPts val="200"/>
                        </a:spcAft>
                        <a:buClrTx/>
                        <a:buSzTx/>
                        <a:buFont typeface="Arial" panose="020B0604020202020204" pitchFamily="34" charset="0"/>
                        <a:buChar char="•"/>
                        <a:tabLst/>
                        <a:defRPr/>
                      </a:pPr>
                      <a:r>
                        <a:rPr lang="en-GB" sz="950" b="1" dirty="0">
                          <a:solidFill>
                            <a:schemeClr val="tx1"/>
                          </a:solidFill>
                        </a:rPr>
                        <a:t>The Better Care Fund (BCF) plan will provide a tool </a:t>
                      </a:r>
                      <a:r>
                        <a:rPr lang="en-GB" sz="950" dirty="0">
                          <a:solidFill>
                            <a:schemeClr val="tx1"/>
                          </a:solidFill>
                        </a:rPr>
                        <a:t>for agreeing priorities.</a:t>
                      </a:r>
                    </a:p>
                    <a:p>
                      <a:pPr marL="285750" indent="-285750">
                        <a:spcAft>
                          <a:spcPts val="200"/>
                        </a:spcAft>
                        <a:buFont typeface="Arial" panose="020B0604020202020204" pitchFamily="34" charset="0"/>
                        <a:buChar char="•"/>
                      </a:pPr>
                      <a:endParaRPr lang="en-GB" sz="950" i="0" dirty="0">
                        <a:solidFill>
                          <a:schemeClr val="tx1"/>
                        </a:solidFill>
                      </a:endParaRPr>
                    </a:p>
                  </a:txBody>
                  <a:tcPr/>
                </a:tc>
                <a:extLst>
                  <a:ext uri="{0D108BD9-81ED-4DB2-BD59-A6C34878D82A}">
                    <a16:rowId xmlns:a16="http://schemas.microsoft.com/office/drawing/2014/main" val="156700353"/>
                  </a:ext>
                </a:extLst>
              </a:tr>
              <a:tr h="563213">
                <a:tc>
                  <a:txBody>
                    <a:bodyPr/>
                    <a:lstStyle/>
                    <a:p>
                      <a:pPr marL="180975" marR="0" lvl="0" indent="-180975" algn="l" defTabSz="914400" rtl="0" eaLnBrk="1" fontAlgn="auto" latinLnBrk="0" hangingPunct="1">
                        <a:lnSpc>
                          <a:spcPct val="100000"/>
                        </a:lnSpc>
                        <a:spcBef>
                          <a:spcPts val="0"/>
                        </a:spcBef>
                        <a:spcAft>
                          <a:spcPts val="200"/>
                        </a:spcAft>
                        <a:buClrTx/>
                        <a:buSzTx/>
                        <a:buFont typeface="Arial" panose="020B0604020202020204" pitchFamily="34" charset="0"/>
                        <a:buChar char="•"/>
                        <a:tabLst/>
                        <a:defRPr/>
                      </a:pPr>
                      <a:r>
                        <a:rPr lang="en-GB" sz="950" b="1" dirty="0">
                          <a:solidFill>
                            <a:schemeClr val="tx1"/>
                          </a:solidFill>
                        </a:rPr>
                        <a:t>A statutory duty to meet the system financial objectives which require financial balance to be delivered. </a:t>
                      </a:r>
                    </a:p>
                    <a:p>
                      <a:pPr marL="285750" indent="-285750">
                        <a:spcAft>
                          <a:spcPts val="200"/>
                        </a:spcAft>
                        <a:buFont typeface="Arial" panose="020B0604020202020204" pitchFamily="34" charset="0"/>
                        <a:buChar char="•"/>
                      </a:pPr>
                      <a:endParaRPr lang="en-GB" sz="950" i="0" dirty="0">
                        <a:solidFill>
                          <a:schemeClr val="tx1"/>
                        </a:solidFill>
                      </a:endParaRPr>
                    </a:p>
                  </a:txBody>
                  <a:tcPr/>
                </a:tc>
                <a:tc>
                  <a:txBody>
                    <a:bodyPr/>
                    <a:lstStyle/>
                    <a:p>
                      <a:pPr marL="180975" marR="0" lvl="0" indent="-180975" algn="l" defTabSz="914400" rtl="0" eaLnBrk="1" fontAlgn="auto" latinLnBrk="0" hangingPunct="1">
                        <a:lnSpc>
                          <a:spcPct val="100000"/>
                        </a:lnSpc>
                        <a:spcBef>
                          <a:spcPts val="0"/>
                        </a:spcBef>
                        <a:spcAft>
                          <a:spcPts val="200"/>
                        </a:spcAft>
                        <a:buClrTx/>
                        <a:buSzTx/>
                        <a:buFont typeface="Arial" panose="020B0604020202020204" pitchFamily="34" charset="0"/>
                        <a:buChar char="•"/>
                        <a:tabLst/>
                        <a:defRPr/>
                      </a:pPr>
                      <a:r>
                        <a:rPr lang="en-GB" sz="950" b="1" dirty="0">
                          <a:solidFill>
                            <a:schemeClr val="tx1"/>
                          </a:solidFill>
                        </a:rPr>
                        <a:t>The NHS and local authorities will be given a duty to collaborate with each other. </a:t>
                      </a:r>
                      <a:endParaRPr lang="en-GB" sz="950" b="1" i="0" dirty="0">
                        <a:solidFill>
                          <a:schemeClr val="tx1"/>
                        </a:solidFill>
                      </a:endParaRPr>
                    </a:p>
                  </a:txBody>
                  <a:tcPr/>
                </a:tc>
                <a:tc>
                  <a:txBody>
                    <a:bodyPr/>
                    <a:lstStyle/>
                    <a:p>
                      <a:pPr marL="180975" indent="-180975">
                        <a:spcAft>
                          <a:spcPts val="200"/>
                        </a:spcAft>
                        <a:buFont typeface="Arial" panose="020B0604020202020204" pitchFamily="34" charset="0"/>
                        <a:buChar char="•"/>
                      </a:pPr>
                      <a:r>
                        <a:rPr lang="en-GB" sz="950" b="1" dirty="0">
                          <a:solidFill>
                            <a:schemeClr val="tx1"/>
                          </a:solidFill>
                        </a:rPr>
                        <a:t>ICS legislation will complement and reinvigorate place-based structures for integration </a:t>
                      </a:r>
                      <a:r>
                        <a:rPr lang="en-GB" sz="950" dirty="0">
                          <a:solidFill>
                            <a:schemeClr val="tx1"/>
                          </a:solidFill>
                        </a:rPr>
                        <a:t>such as Health &amp; Wellbeing Boards, the Better Care Fund and pooled budget arrangements.</a:t>
                      </a:r>
                      <a:endParaRPr lang="en-GB" sz="950" i="0" dirty="0">
                        <a:solidFill>
                          <a:schemeClr val="tx1"/>
                        </a:solidFill>
                      </a:endParaRPr>
                    </a:p>
                  </a:txBody>
                  <a:tcPr/>
                </a:tc>
                <a:extLst>
                  <a:ext uri="{0D108BD9-81ED-4DB2-BD59-A6C34878D82A}">
                    <a16:rowId xmlns:a16="http://schemas.microsoft.com/office/drawing/2014/main" val="1721067038"/>
                  </a:ext>
                </a:extLst>
              </a:tr>
              <a:tr h="2190559">
                <a:tc>
                  <a:txBody>
                    <a:bodyPr/>
                    <a:lstStyle/>
                    <a:p>
                      <a:pPr marL="180975" marR="0" lvl="0" indent="-180975" algn="l" defTabSz="914400" rtl="0" eaLnBrk="1" fontAlgn="auto" latinLnBrk="0" hangingPunct="1">
                        <a:lnSpc>
                          <a:spcPct val="100000"/>
                        </a:lnSpc>
                        <a:spcBef>
                          <a:spcPts val="0"/>
                        </a:spcBef>
                        <a:spcAft>
                          <a:spcPts val="200"/>
                        </a:spcAft>
                        <a:buClrTx/>
                        <a:buSzTx/>
                        <a:buFont typeface="Arial" panose="020B0604020202020204" pitchFamily="34" charset="0"/>
                        <a:buChar char="•"/>
                        <a:tabLst/>
                        <a:defRPr/>
                      </a:pPr>
                      <a:r>
                        <a:rPr lang="en-GB" sz="950" b="1" dirty="0">
                          <a:solidFill>
                            <a:schemeClr val="tx1"/>
                          </a:solidFill>
                          <a:effectLst/>
                        </a:rPr>
                        <a:t>The ICS NHS body will have a unitary board directly accountable for NHS spend and performance</a:t>
                      </a:r>
                      <a:r>
                        <a:rPr lang="en-GB" sz="950" b="0" dirty="0">
                          <a:solidFill>
                            <a:schemeClr val="tx1"/>
                          </a:solidFill>
                          <a:effectLst/>
                        </a:rPr>
                        <a:t>.</a:t>
                      </a:r>
                    </a:p>
                    <a:p>
                      <a:pPr marL="180975" marR="0" lvl="0" indent="-180975" algn="l" defTabSz="914400" rtl="0" eaLnBrk="1" fontAlgn="auto" latinLnBrk="0" hangingPunct="1">
                        <a:lnSpc>
                          <a:spcPct val="100000"/>
                        </a:lnSpc>
                        <a:spcBef>
                          <a:spcPts val="0"/>
                        </a:spcBef>
                        <a:spcAft>
                          <a:spcPts val="200"/>
                        </a:spcAft>
                        <a:buClrTx/>
                        <a:buSzTx/>
                        <a:buFont typeface="Arial" panose="020B0604020202020204" pitchFamily="34" charset="0"/>
                        <a:buChar char="•"/>
                        <a:tabLst/>
                        <a:defRPr/>
                      </a:pPr>
                      <a:r>
                        <a:rPr lang="en-GB" sz="950" b="1" dirty="0">
                          <a:solidFill>
                            <a:schemeClr val="tx1"/>
                          </a:solidFill>
                          <a:effectLst/>
                        </a:rPr>
                        <a:t>The Chief Executive will be the Accounting Officer for NHS money </a:t>
                      </a:r>
                      <a:r>
                        <a:rPr lang="en-GB" sz="950" b="0" dirty="0">
                          <a:solidFill>
                            <a:schemeClr val="tx1"/>
                          </a:solidFill>
                          <a:effectLst/>
                        </a:rPr>
                        <a:t>allocated</a:t>
                      </a:r>
                      <a:r>
                        <a:rPr lang="en-GB" sz="950" b="1" dirty="0">
                          <a:solidFill>
                            <a:schemeClr val="tx1"/>
                          </a:solidFill>
                          <a:effectLst/>
                        </a:rPr>
                        <a:t> </a:t>
                      </a:r>
                      <a:r>
                        <a:rPr lang="en-GB" sz="950" b="0" dirty="0">
                          <a:solidFill>
                            <a:schemeClr val="tx1"/>
                          </a:solidFill>
                          <a:effectLst/>
                        </a:rPr>
                        <a:t>to the NHS ICS Body. </a:t>
                      </a:r>
                    </a:p>
                    <a:p>
                      <a:pPr marL="180975" marR="0" lvl="0" indent="-180975" algn="l" defTabSz="914400" rtl="0" eaLnBrk="1" fontAlgn="auto" latinLnBrk="0" hangingPunct="1">
                        <a:lnSpc>
                          <a:spcPct val="100000"/>
                        </a:lnSpc>
                        <a:spcBef>
                          <a:spcPts val="0"/>
                        </a:spcBef>
                        <a:spcAft>
                          <a:spcPts val="200"/>
                        </a:spcAft>
                        <a:buClrTx/>
                        <a:buSzTx/>
                        <a:buFont typeface="Arial" panose="020B0604020202020204" pitchFamily="34" charset="0"/>
                        <a:buChar char="•"/>
                        <a:tabLst/>
                        <a:defRPr/>
                      </a:pPr>
                      <a:r>
                        <a:rPr lang="en-GB" sz="950" b="1" dirty="0">
                          <a:solidFill>
                            <a:schemeClr val="tx1"/>
                          </a:solidFill>
                          <a:effectLst/>
                        </a:rPr>
                        <a:t>The board will include a chair, the CEO, and representatives from NHS trusts, general practice, and local authorities </a:t>
                      </a:r>
                      <a:r>
                        <a:rPr lang="en-GB" sz="950" b="0" dirty="0">
                          <a:solidFill>
                            <a:schemeClr val="tx1"/>
                          </a:solidFill>
                          <a:effectLst/>
                        </a:rPr>
                        <a:t>and others determined locally e.g. community health services (CHS) trusts and Mental Health Trusts, and non-executives. </a:t>
                      </a:r>
                    </a:p>
                    <a:p>
                      <a:pPr marL="180975" marR="0" lvl="0" indent="-180975" algn="l" defTabSz="914400" rtl="0" eaLnBrk="1" fontAlgn="auto" latinLnBrk="0" hangingPunct="1">
                        <a:lnSpc>
                          <a:spcPct val="100000"/>
                        </a:lnSpc>
                        <a:spcBef>
                          <a:spcPts val="0"/>
                        </a:spcBef>
                        <a:spcAft>
                          <a:spcPts val="200"/>
                        </a:spcAft>
                        <a:buClrTx/>
                        <a:buSzTx/>
                        <a:buFont typeface="Arial" panose="020B0604020202020204" pitchFamily="34" charset="0"/>
                        <a:buChar char="•"/>
                        <a:tabLst/>
                        <a:defRPr/>
                      </a:pPr>
                      <a:r>
                        <a:rPr lang="en-GB" sz="950" b="1" dirty="0">
                          <a:solidFill>
                            <a:schemeClr val="tx1"/>
                          </a:solidFill>
                          <a:effectLst/>
                        </a:rPr>
                        <a:t>ICSs will also need to ensure they have appropriate clinical advice</a:t>
                      </a:r>
                      <a:r>
                        <a:rPr lang="en-GB" sz="950" b="0" dirty="0">
                          <a:solidFill>
                            <a:schemeClr val="tx1"/>
                          </a:solidFill>
                          <a:effectLst/>
                        </a:rPr>
                        <a:t> when making decisions. </a:t>
                      </a:r>
                    </a:p>
                    <a:p>
                      <a:pPr marL="180975" marR="0" lvl="0" indent="-180975" algn="l" defTabSz="914400" rtl="0" eaLnBrk="1" fontAlgn="auto" latinLnBrk="0" hangingPunct="1">
                        <a:lnSpc>
                          <a:spcPct val="100000"/>
                        </a:lnSpc>
                        <a:spcBef>
                          <a:spcPts val="0"/>
                        </a:spcBef>
                        <a:spcAft>
                          <a:spcPts val="200"/>
                        </a:spcAft>
                        <a:buClrTx/>
                        <a:buSzTx/>
                        <a:buFont typeface="Arial" panose="020B0604020202020204" pitchFamily="34" charset="0"/>
                        <a:buChar char="•"/>
                        <a:tabLst/>
                        <a:defRPr/>
                      </a:pPr>
                      <a:r>
                        <a:rPr lang="en-GB" sz="950" b="1" dirty="0">
                          <a:solidFill>
                            <a:schemeClr val="tx1"/>
                          </a:solidFill>
                          <a:effectLst/>
                        </a:rPr>
                        <a:t>NHSE will publish further guidance on how Boards should be constituted</a:t>
                      </a:r>
                      <a:r>
                        <a:rPr lang="en-GB" sz="950" b="0" dirty="0">
                          <a:solidFill>
                            <a:schemeClr val="tx1"/>
                          </a:solidFill>
                          <a:effectLst/>
                        </a:rPr>
                        <a:t>, including how chairs and representatives should be appointed.</a:t>
                      </a:r>
                      <a:endParaRPr lang="en-GB" sz="950" i="0" dirty="0">
                        <a:solidFill>
                          <a:schemeClr val="tx1"/>
                        </a:solidFill>
                      </a:endParaRPr>
                    </a:p>
                  </a:txBody>
                  <a:tcPr/>
                </a:tc>
                <a:tc>
                  <a:txBody>
                    <a:bodyPr/>
                    <a:lstStyle/>
                    <a:p>
                      <a:pPr marL="180975" marR="0" lvl="0" indent="-180975" algn="l" defTabSz="914400" rtl="0" eaLnBrk="1" fontAlgn="auto" latinLnBrk="0" hangingPunct="1">
                        <a:lnSpc>
                          <a:spcPct val="100000"/>
                        </a:lnSpc>
                        <a:spcBef>
                          <a:spcPts val="0"/>
                        </a:spcBef>
                        <a:spcAft>
                          <a:spcPts val="200"/>
                        </a:spcAft>
                        <a:buClrTx/>
                        <a:buSzTx/>
                        <a:buFont typeface="Arial" panose="020B0604020202020204" pitchFamily="34" charset="0"/>
                        <a:buChar char="•"/>
                        <a:tabLst/>
                        <a:defRPr/>
                      </a:pPr>
                      <a:r>
                        <a:rPr lang="en-GB" sz="950" b="1" dirty="0">
                          <a:solidFill>
                            <a:schemeClr val="tx1"/>
                          </a:solidFill>
                          <a:effectLst/>
                        </a:rPr>
                        <a:t>Members of the ICS Health and Care Partnership could be drawn from a number of sources including Health and Wellbeing Boards within the system, partner organisations with an interest in health and care </a:t>
                      </a:r>
                      <a:r>
                        <a:rPr lang="en-GB" sz="950" b="0" dirty="0">
                          <a:solidFill>
                            <a:schemeClr val="tx1"/>
                          </a:solidFill>
                          <a:effectLst/>
                        </a:rPr>
                        <a:t>(including Healthwatch, voluntary and independent sector partners and social care providers), and organisations with a wider interest in local priorities (such as housing providers). </a:t>
                      </a:r>
                    </a:p>
                    <a:p>
                      <a:pPr marL="180975" marR="0" lvl="0" indent="-180975" algn="l" defTabSz="914400" rtl="0" eaLnBrk="1" fontAlgn="auto" latinLnBrk="0" hangingPunct="1">
                        <a:lnSpc>
                          <a:spcPct val="100000"/>
                        </a:lnSpc>
                        <a:spcBef>
                          <a:spcPts val="0"/>
                        </a:spcBef>
                        <a:spcAft>
                          <a:spcPts val="200"/>
                        </a:spcAft>
                        <a:buClrTx/>
                        <a:buSzTx/>
                        <a:buFont typeface="Arial" panose="020B0604020202020204" pitchFamily="34" charset="0"/>
                        <a:buChar char="•"/>
                        <a:tabLst/>
                        <a:defRPr/>
                      </a:pPr>
                      <a:r>
                        <a:rPr lang="en-GB" sz="950" b="1" dirty="0">
                          <a:solidFill>
                            <a:schemeClr val="tx1"/>
                          </a:solidFill>
                          <a:effectLst/>
                        </a:rPr>
                        <a:t>The intention is to specify that an ICS should set up a Partnership and invite participants, but the intent is not to specify membership or detail functions for the ICS Health and Care Partnership </a:t>
                      </a:r>
                      <a:r>
                        <a:rPr lang="en-GB" sz="950" b="0" dirty="0">
                          <a:solidFill>
                            <a:schemeClr val="tx1"/>
                          </a:solidFill>
                          <a:effectLst/>
                        </a:rPr>
                        <a:t>– local areas can appoint members and delegate functions to it as they think appropriate.</a:t>
                      </a:r>
                      <a:endParaRPr lang="en-GB" sz="950" i="0" dirty="0">
                        <a:solidFill>
                          <a:schemeClr val="tx1"/>
                        </a:solidFill>
                      </a:endParaRPr>
                    </a:p>
                  </a:txBody>
                  <a:tcPr/>
                </a:tc>
                <a:tc>
                  <a:txBody>
                    <a:bodyPr/>
                    <a:lstStyle/>
                    <a:p>
                      <a:pPr marL="180975" indent="-180975">
                        <a:spcAft>
                          <a:spcPts val="200"/>
                        </a:spcAft>
                        <a:buFont typeface="Arial" panose="020B0604020202020204" pitchFamily="34" charset="0"/>
                        <a:buChar char="•"/>
                      </a:pPr>
                      <a:r>
                        <a:rPr lang="en-GB" sz="950" b="1" dirty="0">
                          <a:solidFill>
                            <a:schemeClr val="tx1"/>
                          </a:solidFill>
                        </a:rPr>
                        <a:t>Place-based arrangements between local authorities, the NHS and between providers of health and care services should be left to local organisations to arrange.  ‘</a:t>
                      </a:r>
                      <a:r>
                        <a:rPr lang="en-GB" sz="950" b="0" dirty="0">
                          <a:solidFill>
                            <a:schemeClr val="tx1"/>
                          </a:solidFill>
                        </a:rPr>
                        <a:t>We expect local areas to develop models to best meet their local circumstances.’ </a:t>
                      </a:r>
                    </a:p>
                    <a:p>
                      <a:pPr marL="180975" indent="-180975">
                        <a:spcAft>
                          <a:spcPts val="200"/>
                        </a:spcAft>
                        <a:buFont typeface="Arial" panose="020B0604020202020204" pitchFamily="34" charset="0"/>
                        <a:buChar char="•"/>
                      </a:pPr>
                      <a:r>
                        <a:rPr lang="en-GB" sz="950" b="1" dirty="0">
                          <a:solidFill>
                            <a:schemeClr val="tx1"/>
                          </a:solidFill>
                        </a:rPr>
                        <a:t>NHS England and other bodies expected to provide support and guidance</a:t>
                      </a:r>
                      <a:r>
                        <a:rPr lang="en-GB" sz="950" dirty="0">
                          <a:solidFill>
                            <a:schemeClr val="tx1"/>
                          </a:solidFill>
                        </a:rPr>
                        <a:t>, building on the insights already gained from the early wave ICSs. </a:t>
                      </a:r>
                    </a:p>
                    <a:p>
                      <a:pPr marL="180975" indent="-180975">
                        <a:spcAft>
                          <a:spcPts val="200"/>
                        </a:spcAft>
                        <a:buFont typeface="Arial" panose="020B0604020202020204" pitchFamily="34" charset="0"/>
                        <a:buChar char="•"/>
                      </a:pPr>
                      <a:r>
                        <a:rPr lang="en-GB" sz="950" b="1" dirty="0">
                          <a:solidFill>
                            <a:schemeClr val="tx1"/>
                          </a:solidFill>
                        </a:rPr>
                        <a:t>The statutory ICS will also work to support places </a:t>
                      </a:r>
                      <a:r>
                        <a:rPr lang="en-GB" sz="950" dirty="0">
                          <a:solidFill>
                            <a:schemeClr val="tx1"/>
                          </a:solidFill>
                        </a:rPr>
                        <a:t>within its boundaries to integrate services and improve outcomes.</a:t>
                      </a:r>
                    </a:p>
                    <a:p>
                      <a:pPr marL="180975" indent="-180975">
                        <a:spcAft>
                          <a:spcPts val="200"/>
                        </a:spcAft>
                        <a:buFont typeface="Arial" panose="020B0604020202020204" pitchFamily="34" charset="0"/>
                        <a:buChar char="•"/>
                      </a:pPr>
                      <a:r>
                        <a:rPr lang="en-GB" sz="950" b="1" dirty="0">
                          <a:solidFill>
                            <a:schemeClr val="tx1"/>
                          </a:solidFill>
                        </a:rPr>
                        <a:t>NHSE to work with ICS NHS bodies on different models </a:t>
                      </a:r>
                      <a:r>
                        <a:rPr lang="en-GB" sz="950" dirty="0">
                          <a:solidFill>
                            <a:schemeClr val="tx1"/>
                          </a:solidFill>
                        </a:rPr>
                        <a:t>for place-based arrangements.</a:t>
                      </a:r>
                      <a:endParaRPr lang="en-GB" sz="950" i="0" dirty="0">
                        <a:solidFill>
                          <a:schemeClr val="tx1"/>
                        </a:solidFill>
                      </a:endParaRPr>
                    </a:p>
                  </a:txBody>
                  <a:tcPr/>
                </a:tc>
                <a:extLst>
                  <a:ext uri="{0D108BD9-81ED-4DB2-BD59-A6C34878D82A}">
                    <a16:rowId xmlns:a16="http://schemas.microsoft.com/office/drawing/2014/main" val="2985300416"/>
                  </a:ext>
                </a:extLst>
              </a:tr>
            </a:tbl>
          </a:graphicData>
        </a:graphic>
      </p:graphicFrame>
      <p:sp>
        <p:nvSpPr>
          <p:cNvPr id="10" name="Right Bracket 9">
            <a:extLst>
              <a:ext uri="{FF2B5EF4-FFF2-40B4-BE49-F238E27FC236}">
                <a16:creationId xmlns:a16="http://schemas.microsoft.com/office/drawing/2014/main" id="{4B747E08-6892-403A-82C1-7FCB9C8D183F}"/>
              </a:ext>
            </a:extLst>
          </p:cNvPr>
          <p:cNvSpPr/>
          <p:nvPr/>
        </p:nvSpPr>
        <p:spPr>
          <a:xfrm rot="5400000">
            <a:off x="3349058" y="3196537"/>
            <a:ext cx="68137" cy="6413832"/>
          </a:xfrm>
          <a:prstGeom prst="rightBracket">
            <a:avLst/>
          </a:prstGeom>
          <a:ln w="28575">
            <a:solidFill>
              <a:srgbClr val="002060"/>
            </a:solidFill>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050" b="0" i="0" u="none" strike="noStrike" kern="1200" cap="none" spc="0" normalizeH="0" baseline="0" noProof="0" dirty="0">
              <a:ln>
                <a:noFill/>
              </a:ln>
              <a:effectLst/>
              <a:uLnTx/>
              <a:uFillTx/>
              <a:latin typeface="Calibri"/>
              <a:ea typeface="+mn-ea"/>
              <a:cs typeface="+mn-cs"/>
            </a:endParaRPr>
          </a:p>
        </p:txBody>
      </p:sp>
      <p:sp>
        <p:nvSpPr>
          <p:cNvPr id="18" name="Right Bracket 17">
            <a:extLst>
              <a:ext uri="{FF2B5EF4-FFF2-40B4-BE49-F238E27FC236}">
                <a16:creationId xmlns:a16="http://schemas.microsoft.com/office/drawing/2014/main" id="{CFC80E34-63A5-43EE-8101-E7E704A1472C}"/>
              </a:ext>
            </a:extLst>
          </p:cNvPr>
          <p:cNvSpPr/>
          <p:nvPr/>
        </p:nvSpPr>
        <p:spPr>
          <a:xfrm rot="5400000">
            <a:off x="8610496" y="4380033"/>
            <a:ext cx="62936" cy="4046309"/>
          </a:xfrm>
          <a:prstGeom prst="rightBracket">
            <a:avLst/>
          </a:prstGeom>
          <a:ln w="28575">
            <a:solidFill>
              <a:srgbClr val="002060"/>
            </a:solidFill>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050" b="0" i="0" u="none" strike="noStrike" kern="1200" cap="none" spc="0" normalizeH="0" baseline="0" noProof="0" dirty="0">
              <a:ln>
                <a:noFill/>
              </a:ln>
              <a:effectLst/>
              <a:uLnTx/>
              <a:uFillTx/>
              <a:latin typeface="Calibri"/>
              <a:ea typeface="+mn-ea"/>
              <a:cs typeface="+mn-cs"/>
            </a:endParaRPr>
          </a:p>
        </p:txBody>
      </p:sp>
    </p:spTree>
    <p:extLst>
      <p:ext uri="{BB962C8B-B14F-4D97-AF65-F5344CB8AC3E}">
        <p14:creationId xmlns:p14="http://schemas.microsoft.com/office/powerpoint/2010/main" val="1183459997"/>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5">
            <a:extLst>
              <a:ext uri="{FF2B5EF4-FFF2-40B4-BE49-F238E27FC236}">
                <a16:creationId xmlns:a16="http://schemas.microsoft.com/office/drawing/2014/main" id="{A9E0429E-CDE9-4B63-B2D5-E465CDE5303C}"/>
              </a:ext>
            </a:extLst>
          </p:cNvPr>
          <p:cNvSpPr txBox="1">
            <a:spLocks/>
          </p:cNvSpPr>
          <p:nvPr/>
        </p:nvSpPr>
        <p:spPr>
          <a:xfrm>
            <a:off x="318195" y="368520"/>
            <a:ext cx="10363200" cy="1500187"/>
          </a:xfrm>
          <a:prstGeom prst="rect">
            <a:avLst/>
          </a:prstGeom>
        </p:spPr>
        <p:txBody>
          <a:bodyPr>
            <a:normAutofit/>
          </a:bodyPr>
          <a:lstStyle>
            <a:lvl1pPr marL="0" indent="0" algn="l" defTabSz="914400" rtl="0" eaLnBrk="1" latinLnBrk="0" hangingPunct="1">
              <a:lnSpc>
                <a:spcPct val="90000"/>
              </a:lnSpc>
              <a:spcBef>
                <a:spcPts val="0"/>
              </a:spcBef>
              <a:spcAft>
                <a:spcPts val="1200"/>
              </a:spcAft>
              <a:buFont typeface="Arial"/>
              <a:buNone/>
              <a:defRPr sz="1400" b="0" i="0" kern="1200">
                <a:solidFill>
                  <a:schemeClr val="tx1"/>
                </a:solidFill>
                <a:latin typeface="Poppins" pitchFamily="2" charset="77"/>
                <a:ea typeface="+mn-ea"/>
                <a:cs typeface="Poppins" pitchFamily="2" charset="77"/>
              </a:defRPr>
            </a:lvl1pPr>
            <a:lvl2pPr marL="4763" indent="0" algn="l" defTabSz="914400" rtl="0" eaLnBrk="1" latinLnBrk="0" hangingPunct="1">
              <a:lnSpc>
                <a:spcPct val="90000"/>
              </a:lnSpc>
              <a:spcBef>
                <a:spcPts val="500"/>
              </a:spcBef>
              <a:buFont typeface="Arial"/>
              <a:buNone/>
              <a:tabLst/>
              <a:defRPr sz="1400" b="0" i="0" kern="1200">
                <a:solidFill>
                  <a:schemeClr val="bg2"/>
                </a:solidFill>
                <a:latin typeface="Poppins" pitchFamily="2" charset="77"/>
                <a:ea typeface="+mn-ea"/>
                <a:cs typeface="Poppins" pitchFamily="2" charset="77"/>
              </a:defRPr>
            </a:lvl2pPr>
            <a:lvl3pPr marL="4763" indent="0" algn="l" defTabSz="914400" rtl="0" eaLnBrk="1" latinLnBrk="0" hangingPunct="1">
              <a:lnSpc>
                <a:spcPct val="90000"/>
              </a:lnSpc>
              <a:spcBef>
                <a:spcPts val="500"/>
              </a:spcBef>
              <a:buFont typeface="Arial"/>
              <a:buNone/>
              <a:tabLst/>
              <a:defRPr sz="1400" b="0" i="0" kern="1200">
                <a:solidFill>
                  <a:schemeClr val="tx1"/>
                </a:solidFill>
                <a:latin typeface="Poppins" pitchFamily="2" charset="77"/>
                <a:ea typeface="+mn-ea"/>
                <a:cs typeface="Poppins" pitchFamily="2" charset="77"/>
              </a:defRPr>
            </a:lvl3pPr>
            <a:lvl4pPr marL="4763" indent="0" algn="l" defTabSz="914400" rtl="0" eaLnBrk="1" latinLnBrk="0" hangingPunct="1">
              <a:lnSpc>
                <a:spcPct val="90000"/>
              </a:lnSpc>
              <a:spcBef>
                <a:spcPts val="500"/>
              </a:spcBef>
              <a:buFont typeface="Arial"/>
              <a:buNone/>
              <a:tabLst/>
              <a:defRPr sz="1400" b="0" i="0" kern="1200">
                <a:solidFill>
                  <a:schemeClr val="tx1"/>
                </a:solidFill>
                <a:latin typeface="Poppins" pitchFamily="2" charset="77"/>
                <a:ea typeface="+mn-ea"/>
                <a:cs typeface="Poppins" pitchFamily="2" charset="77"/>
              </a:defRPr>
            </a:lvl4pPr>
            <a:lvl5pPr marL="179388" indent="-174625" algn="l" defTabSz="914400" rtl="0" eaLnBrk="1" latinLnBrk="0" hangingPunct="1">
              <a:lnSpc>
                <a:spcPct val="90000"/>
              </a:lnSpc>
              <a:spcBef>
                <a:spcPts val="500"/>
              </a:spcBef>
              <a:buClr>
                <a:schemeClr val="accent4"/>
              </a:buClr>
              <a:buFont typeface="Arial" panose="020B0604020202020204" pitchFamily="34" charset="0"/>
              <a:buChar char="•"/>
              <a:tabLst/>
              <a:defRPr sz="1400" b="0" i="0" kern="1200">
                <a:solidFill>
                  <a:schemeClr val="tx1"/>
                </a:solidFill>
                <a:latin typeface="Poppins" pitchFamily="2" charset="77"/>
                <a:ea typeface="+mn-ea"/>
                <a:cs typeface="Poppins" pitchFamily="2" charset="77"/>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r>
              <a:rPr lang="en-GB" sz="2800" b="1" dirty="0">
                <a:solidFill>
                  <a:schemeClr val="tx1"/>
                </a:solidFill>
              </a:rPr>
              <a:t>Part four: Building a resilient, integrated future across London</a:t>
            </a:r>
          </a:p>
          <a:p>
            <a:r>
              <a:rPr lang="en-US" sz="2800" b="1" dirty="0">
                <a:solidFill>
                  <a:schemeClr val="tx1"/>
                </a:solidFill>
              </a:rPr>
              <a:t>“What does this mean?”</a:t>
            </a:r>
            <a:endParaRPr lang="en-GB" sz="2800" b="1" dirty="0">
              <a:solidFill>
                <a:schemeClr val="tx1"/>
              </a:solidFill>
            </a:endParaRPr>
          </a:p>
        </p:txBody>
      </p:sp>
    </p:spTree>
    <p:extLst>
      <p:ext uri="{BB962C8B-B14F-4D97-AF65-F5344CB8AC3E}">
        <p14:creationId xmlns:p14="http://schemas.microsoft.com/office/powerpoint/2010/main" val="3106275373"/>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78FA1312-9227-46CC-8C44-E9DCF4A9AC1C}"/>
              </a:ext>
            </a:extLst>
          </p:cNvPr>
          <p:cNvSpPr txBox="1">
            <a:spLocks/>
          </p:cNvSpPr>
          <p:nvPr/>
        </p:nvSpPr>
        <p:spPr>
          <a:xfrm>
            <a:off x="335392" y="402776"/>
            <a:ext cx="11414155" cy="942196"/>
          </a:xfrm>
          <a:prstGeom prst="rect">
            <a:avLst/>
          </a:prstGeom>
        </p:spPr>
        <p:txBody>
          <a:bodyPr>
            <a:noAutofit/>
          </a:bodyPr>
          <a:lstStyle>
            <a:lvl1pPr algn="l" defTabSz="914400" rtl="0" eaLnBrk="1" latinLnBrk="0" hangingPunct="1">
              <a:lnSpc>
                <a:spcPct val="80000"/>
              </a:lnSpc>
              <a:spcBef>
                <a:spcPct val="0"/>
              </a:spcBef>
              <a:buNone/>
              <a:defRPr sz="2400" b="1" i="0" kern="1200" cap="none" baseline="0">
                <a:solidFill>
                  <a:schemeClr val="tx1"/>
                </a:solidFill>
                <a:latin typeface="Calibri" panose="020F0502020204030204" pitchFamily="34" charset="0"/>
                <a:ea typeface="Calibri" panose="020F0502020204030204" pitchFamily="34" charset="0"/>
                <a:cs typeface="Calibri" panose="020F0502020204030204" pitchFamily="34" charset="0"/>
              </a:defRPr>
            </a:lvl1pPr>
          </a:lstStyle>
          <a:p>
            <a:r>
              <a:rPr lang="en-US" sz="2700" b="0" dirty="0">
                <a:latin typeface="+mn-lt"/>
              </a:rPr>
              <a:t>Post-COVID 19 there has been even greater emphasis on tackling inequalities, improving population health, and managing future pandemics</a:t>
            </a:r>
          </a:p>
        </p:txBody>
      </p:sp>
      <p:sp>
        <p:nvSpPr>
          <p:cNvPr id="5" name="Rectangle 4">
            <a:extLst>
              <a:ext uri="{FF2B5EF4-FFF2-40B4-BE49-F238E27FC236}">
                <a16:creationId xmlns:a16="http://schemas.microsoft.com/office/drawing/2014/main" id="{03A691C0-BA02-4456-964C-8A3755B65EC4}"/>
              </a:ext>
            </a:extLst>
          </p:cNvPr>
          <p:cNvSpPr/>
          <p:nvPr/>
        </p:nvSpPr>
        <p:spPr>
          <a:xfrm>
            <a:off x="335393" y="1354804"/>
            <a:ext cx="11745154" cy="5002416"/>
          </a:xfrm>
          <a:prstGeom prst="rect">
            <a:avLst/>
          </a:prstGeom>
          <a:noFill/>
          <a:ln w="12700">
            <a:noFill/>
          </a:ln>
        </p:spPr>
        <p:style>
          <a:lnRef idx="2">
            <a:schemeClr val="dk1"/>
          </a:lnRef>
          <a:fillRef idx="1">
            <a:schemeClr val="lt1"/>
          </a:fillRef>
          <a:effectRef idx="0">
            <a:schemeClr val="dk1"/>
          </a:effectRef>
          <a:fontRef idx="minor">
            <a:schemeClr val="dk1"/>
          </a:fontRef>
        </p:style>
        <p:txBody>
          <a:bodyPr rtlCol="0" anchor="t"/>
          <a:lstStyle/>
          <a:p>
            <a:pPr marL="0" marR="0" lvl="0" indent="0" algn="l" defTabSz="457200" rtl="0" eaLnBrk="1" fontAlgn="auto" latinLnBrk="0" hangingPunct="1">
              <a:lnSpc>
                <a:spcPct val="107000"/>
              </a:lnSpc>
              <a:spcBef>
                <a:spcPts val="0"/>
              </a:spcBef>
              <a:spcAft>
                <a:spcPts val="600"/>
              </a:spcAft>
              <a:buClrTx/>
              <a:buSzTx/>
              <a:buFontTx/>
              <a:buNone/>
              <a:tabLst>
                <a:tab pos="457200" algn="l"/>
              </a:tabLst>
              <a:defRPr/>
            </a:pPr>
            <a:r>
              <a:rPr kumimoji="0" lang="en-US" sz="1050" b="1" u="none" strike="noStrike" kern="1200" cap="none" spc="0" normalizeH="0" baseline="0" noProof="0" dirty="0">
                <a:ln>
                  <a:noFill/>
                </a:ln>
                <a:solidFill>
                  <a:prstClr val="black"/>
                </a:solidFill>
                <a:effectLst/>
                <a:uLnTx/>
                <a:uFillTx/>
                <a:latin typeface="Calibri"/>
                <a:ea typeface="Calibri" panose="020F0502020204030204" pitchFamily="34" charset="0"/>
                <a:cs typeface="Times New Roman" panose="02020603050405020304" pitchFamily="18" charset="0"/>
              </a:rPr>
              <a:t>In documents published from 2020 onwards, calls for action emerged that broadly fell into three categories: 1) short-term actions required to recover from COVID-19, including actions to manage the ongoing pandemic and enable the restoration of elective services; 2) actions required to make London’s health and care system more resilient; and 3) actions building on what has been learnt. In parallel, new legislative proposals are designed to help to embed rapid improvements made to the system as it has adapted to challenges arising from COVID-19.</a:t>
            </a:r>
          </a:p>
          <a:p>
            <a:pPr marL="0" marR="0" lvl="0" indent="0" algn="l" defTabSz="457200" rtl="0" eaLnBrk="1" fontAlgn="auto" latinLnBrk="0" hangingPunct="1">
              <a:lnSpc>
                <a:spcPct val="107000"/>
              </a:lnSpc>
              <a:spcBef>
                <a:spcPts val="0"/>
              </a:spcBef>
              <a:spcAft>
                <a:spcPts val="600"/>
              </a:spcAft>
              <a:buClrTx/>
              <a:buSzTx/>
              <a:buFontTx/>
              <a:buNone/>
              <a:tabLst>
                <a:tab pos="457200" algn="l"/>
              </a:tabLst>
              <a:defRPr/>
            </a:pPr>
            <a:r>
              <a:rPr kumimoji="0" lang="en-US" sz="1050" u="none" strike="noStrike" kern="1200" cap="none" spc="0" normalizeH="0" baseline="0" noProof="0" dirty="0">
                <a:ln>
                  <a:noFill/>
                </a:ln>
                <a:solidFill>
                  <a:prstClr val="black"/>
                </a:solidFill>
                <a:effectLst/>
                <a:uLnTx/>
                <a:uFillTx/>
                <a:latin typeface="Calibri"/>
                <a:ea typeface="Calibri" panose="020F0502020204030204" pitchFamily="34" charset="0"/>
                <a:cs typeface="Times New Roman" panose="02020603050405020304" pitchFamily="18" charset="0"/>
              </a:rPr>
              <a:t>Overall, the focus of these sources appear slightly different when compared with those published prior to the pandemic:</a:t>
            </a:r>
          </a:p>
          <a:p>
            <a:pPr marL="171450" marR="0" lvl="0" indent="-171450" algn="l" defTabSz="457200" rtl="0" eaLnBrk="1" fontAlgn="auto" latinLnBrk="0" hangingPunct="1">
              <a:lnSpc>
                <a:spcPct val="107000"/>
              </a:lnSpc>
              <a:spcBef>
                <a:spcPts val="0"/>
              </a:spcBef>
              <a:spcAft>
                <a:spcPts val="600"/>
              </a:spcAft>
              <a:buClrTx/>
              <a:buSzTx/>
              <a:buFont typeface="Arial" panose="020B0604020202020204" pitchFamily="34" charset="0"/>
              <a:buChar char="•"/>
              <a:tabLst>
                <a:tab pos="457200" algn="l"/>
              </a:tabLst>
              <a:defRPr/>
            </a:pPr>
            <a:r>
              <a:rPr kumimoji="0" lang="en-US" sz="1050" b="0" u="none" strike="noStrike" kern="1200" cap="none" spc="0" normalizeH="0" baseline="0" noProof="0" dirty="0">
                <a:ln>
                  <a:noFill/>
                </a:ln>
                <a:solidFill>
                  <a:prstClr val="black"/>
                </a:solidFill>
                <a:effectLst/>
                <a:uLnTx/>
                <a:uFillTx/>
                <a:latin typeface="Calibri"/>
                <a:ea typeface="Calibri" panose="020F0502020204030204" pitchFamily="34" charset="0"/>
                <a:cs typeface="Times New Roman" panose="02020603050405020304" pitchFamily="18" charset="0"/>
              </a:rPr>
              <a:t>Following the pandemic there is an even greater emphasis on </a:t>
            </a:r>
            <a:r>
              <a:rPr kumimoji="0" lang="en-US" sz="1050" b="0" u="sng" strike="noStrike" kern="1200" cap="none" spc="0" normalizeH="0" baseline="0" noProof="0" dirty="0">
                <a:ln>
                  <a:noFill/>
                </a:ln>
                <a:solidFill>
                  <a:prstClr val="black"/>
                </a:solidFill>
                <a:effectLst/>
                <a:uLnTx/>
                <a:uFillTx/>
                <a:latin typeface="Calibri"/>
                <a:ea typeface="Calibri" panose="020F0502020204030204" pitchFamily="34" charset="0"/>
                <a:cs typeface="Times New Roman" panose="02020603050405020304" pitchFamily="18" charset="0"/>
              </a:rPr>
              <a:t>tackling inequalities</a:t>
            </a:r>
            <a:r>
              <a:rPr kumimoji="0" lang="en-US" sz="1050" b="0" u="none" strike="noStrike" kern="1200" cap="none" spc="0" normalizeH="0" baseline="0" noProof="0" dirty="0">
                <a:ln>
                  <a:noFill/>
                </a:ln>
                <a:solidFill>
                  <a:prstClr val="black"/>
                </a:solidFill>
                <a:effectLst/>
                <a:uLnTx/>
                <a:uFillTx/>
                <a:latin typeface="Calibri"/>
                <a:ea typeface="Calibri" panose="020F0502020204030204" pitchFamily="34" charset="0"/>
                <a:cs typeface="Times New Roman" panose="02020603050405020304" pitchFamily="18" charset="0"/>
              </a:rPr>
              <a:t>, </a:t>
            </a:r>
            <a:r>
              <a:rPr kumimoji="0" lang="en-US" sz="1050" b="0" u="sng" strike="noStrike" kern="1200" cap="none" spc="0" normalizeH="0" baseline="0" noProof="0" dirty="0">
                <a:ln>
                  <a:noFill/>
                </a:ln>
                <a:solidFill>
                  <a:prstClr val="black"/>
                </a:solidFill>
                <a:effectLst/>
                <a:uLnTx/>
                <a:uFillTx/>
                <a:latin typeface="Calibri"/>
                <a:ea typeface="Calibri" panose="020F0502020204030204" pitchFamily="34" charset="0"/>
                <a:cs typeface="Times New Roman" panose="02020603050405020304" pitchFamily="18" charset="0"/>
              </a:rPr>
              <a:t>prevention</a:t>
            </a:r>
            <a:r>
              <a:rPr kumimoji="0" lang="en-US" sz="1050" b="0" u="none" strike="noStrike" kern="1200" cap="none" spc="0" normalizeH="0" baseline="0" noProof="0" dirty="0">
                <a:ln>
                  <a:noFill/>
                </a:ln>
                <a:solidFill>
                  <a:prstClr val="black"/>
                </a:solidFill>
                <a:effectLst/>
                <a:uLnTx/>
                <a:uFillTx/>
                <a:latin typeface="Calibri"/>
                <a:ea typeface="Calibri" panose="020F0502020204030204" pitchFamily="34" charset="0"/>
                <a:cs typeface="Times New Roman" panose="02020603050405020304" pitchFamily="18" charset="0"/>
              </a:rPr>
              <a:t> and </a:t>
            </a:r>
            <a:r>
              <a:rPr kumimoji="0" lang="en-US" sz="1050" b="0" u="sng" strike="noStrike" kern="1200" cap="none" spc="0" normalizeH="0" baseline="0" noProof="0" dirty="0">
                <a:ln>
                  <a:noFill/>
                </a:ln>
                <a:solidFill>
                  <a:prstClr val="black"/>
                </a:solidFill>
                <a:effectLst/>
                <a:uLnTx/>
                <a:uFillTx/>
                <a:latin typeface="Calibri"/>
                <a:ea typeface="Calibri" panose="020F0502020204030204" pitchFamily="34" charset="0"/>
                <a:cs typeface="Times New Roman" panose="02020603050405020304" pitchFamily="18" charset="0"/>
              </a:rPr>
              <a:t>improving population health.</a:t>
            </a:r>
            <a:r>
              <a:rPr kumimoji="0" lang="en-US" sz="1050" b="0" u="none" strike="noStrike" kern="1200" cap="none" spc="0" normalizeH="0" baseline="0" noProof="0" dirty="0">
                <a:ln>
                  <a:noFill/>
                </a:ln>
                <a:solidFill>
                  <a:prstClr val="black"/>
                </a:solidFill>
                <a:effectLst/>
                <a:uLnTx/>
                <a:uFillTx/>
                <a:latin typeface="Calibri"/>
                <a:ea typeface="Calibri" panose="020F0502020204030204" pitchFamily="34" charset="0"/>
                <a:cs typeface="Times New Roman" panose="02020603050405020304" pitchFamily="18" charset="0"/>
              </a:rPr>
              <a:t> These themes are not new, but their prominence has increased.  Ensuring </a:t>
            </a:r>
            <a:r>
              <a:rPr kumimoji="0" lang="en-US" sz="1050" b="0" u="sng" strike="noStrike" kern="1200" cap="none" spc="0" normalizeH="0" baseline="0" noProof="0" dirty="0">
                <a:ln>
                  <a:noFill/>
                </a:ln>
                <a:solidFill>
                  <a:prstClr val="black"/>
                </a:solidFill>
                <a:effectLst/>
                <a:uLnTx/>
                <a:uFillTx/>
                <a:latin typeface="Calibri"/>
                <a:ea typeface="Calibri" panose="020F0502020204030204" pitchFamily="34" charset="0"/>
                <a:cs typeface="Times New Roman" panose="02020603050405020304" pitchFamily="18" charset="0"/>
              </a:rPr>
              <a:t>patient and staff safety</a:t>
            </a:r>
            <a:r>
              <a:rPr kumimoji="0" lang="en-US" sz="1050" b="0" u="none" strike="noStrike" kern="1200" cap="none" spc="0" normalizeH="0" baseline="0" noProof="0" dirty="0">
                <a:ln>
                  <a:noFill/>
                </a:ln>
                <a:solidFill>
                  <a:prstClr val="black"/>
                </a:solidFill>
                <a:effectLst/>
                <a:uLnTx/>
                <a:uFillTx/>
                <a:latin typeface="Calibri"/>
                <a:ea typeface="Calibri" panose="020F0502020204030204" pitchFamily="34" charset="0"/>
                <a:cs typeface="Times New Roman" panose="02020603050405020304" pitchFamily="18" charset="0"/>
              </a:rPr>
              <a:t> through effective infection prevention, restoring </a:t>
            </a:r>
            <a:r>
              <a:rPr kumimoji="0" lang="en-US" sz="1050" b="0" u="sng" strike="noStrike" kern="1200" cap="none" spc="0" normalizeH="0" baseline="0" noProof="0" dirty="0">
                <a:ln>
                  <a:noFill/>
                </a:ln>
                <a:solidFill>
                  <a:prstClr val="black"/>
                </a:solidFill>
                <a:effectLst/>
                <a:uLnTx/>
                <a:uFillTx/>
                <a:latin typeface="Calibri"/>
                <a:ea typeface="Calibri" panose="020F0502020204030204" pitchFamily="34" charset="0"/>
                <a:cs typeface="Times New Roman" panose="02020603050405020304" pitchFamily="18" charset="0"/>
              </a:rPr>
              <a:t>elective services</a:t>
            </a:r>
            <a:r>
              <a:rPr kumimoji="0" lang="en-US" sz="1050" b="0" u="none" strike="noStrike" kern="1200" cap="none" spc="0" normalizeH="0" baseline="0" noProof="0" dirty="0">
                <a:ln>
                  <a:noFill/>
                </a:ln>
                <a:solidFill>
                  <a:prstClr val="black"/>
                </a:solidFill>
                <a:effectLst/>
                <a:uLnTx/>
                <a:uFillTx/>
                <a:latin typeface="Calibri"/>
                <a:ea typeface="Calibri" panose="020F0502020204030204" pitchFamily="34" charset="0"/>
                <a:cs typeface="Times New Roman" panose="02020603050405020304" pitchFamily="18" charset="0"/>
              </a:rPr>
              <a:t> and increasing </a:t>
            </a:r>
            <a:r>
              <a:rPr kumimoji="0" lang="en-US" sz="1050" b="0" u="sng" strike="noStrike" kern="1200" cap="none" spc="0" normalizeH="0" baseline="0" noProof="0" dirty="0">
                <a:ln>
                  <a:noFill/>
                </a:ln>
                <a:solidFill>
                  <a:prstClr val="black"/>
                </a:solidFill>
                <a:effectLst/>
                <a:uLnTx/>
                <a:uFillTx/>
                <a:latin typeface="Calibri"/>
                <a:ea typeface="Calibri" panose="020F0502020204030204" pitchFamily="34" charset="0"/>
                <a:cs typeface="Times New Roman" panose="02020603050405020304" pitchFamily="18" charset="0"/>
              </a:rPr>
              <a:t>patient engagement </a:t>
            </a:r>
            <a:r>
              <a:rPr kumimoji="0" lang="en-US" sz="1050" b="0" u="none" strike="noStrike" kern="1200" cap="none" spc="0" normalizeH="0" baseline="0" noProof="0" dirty="0">
                <a:ln>
                  <a:noFill/>
                </a:ln>
                <a:solidFill>
                  <a:prstClr val="black"/>
                </a:solidFill>
                <a:effectLst/>
                <a:uLnTx/>
                <a:uFillTx/>
                <a:latin typeface="Calibri"/>
                <a:ea typeface="Calibri" panose="020F0502020204030204" pitchFamily="34" charset="0"/>
                <a:cs typeface="Times New Roman" panose="02020603050405020304" pitchFamily="18" charset="0"/>
              </a:rPr>
              <a:t>were also key priorities shared by National NHS and ICS stakeholders across London.</a:t>
            </a:r>
          </a:p>
          <a:p>
            <a:pPr marL="171450" marR="0" lvl="0" indent="-171450" algn="l" defTabSz="457200" rtl="0" eaLnBrk="1" fontAlgn="auto" latinLnBrk="0" hangingPunct="1">
              <a:lnSpc>
                <a:spcPct val="107000"/>
              </a:lnSpc>
              <a:spcBef>
                <a:spcPts val="0"/>
              </a:spcBef>
              <a:spcAft>
                <a:spcPts val="600"/>
              </a:spcAft>
              <a:buClrTx/>
              <a:buSzTx/>
              <a:buFont typeface="Arial" panose="020B0604020202020204" pitchFamily="34" charset="0"/>
              <a:buChar char="•"/>
              <a:tabLst>
                <a:tab pos="457200" algn="l"/>
              </a:tabLst>
              <a:defRPr/>
            </a:pPr>
            <a:r>
              <a:rPr lang="en-US" sz="1050" dirty="0">
                <a:solidFill>
                  <a:prstClr val="black"/>
                </a:solidFill>
                <a:latin typeface="Calibri"/>
                <a:ea typeface="Calibri" panose="020F0502020204030204" pitchFamily="34" charset="0"/>
                <a:cs typeface="Times New Roman" panose="02020603050405020304" pitchFamily="18" charset="0"/>
              </a:rPr>
              <a:t>“L</a:t>
            </a:r>
            <a:r>
              <a:rPr kumimoji="0" lang="en-US" sz="1050" b="0" u="none" strike="noStrike" kern="1200" cap="none" spc="0" normalizeH="0" baseline="0" noProof="0" dirty="0">
                <a:ln>
                  <a:noFill/>
                </a:ln>
                <a:solidFill>
                  <a:prstClr val="black"/>
                </a:solidFill>
                <a:effectLst/>
                <a:uLnTx/>
                <a:uFillTx/>
                <a:latin typeface="Calibri"/>
                <a:ea typeface="Calibri" panose="020F0502020204030204" pitchFamily="34" charset="0"/>
                <a:cs typeface="Times New Roman" panose="02020603050405020304" pitchFamily="18" charset="0"/>
              </a:rPr>
              <a:t>ocal first” place-based service delivery is perceived as being more widely supported by stakeholders at all levels. </a:t>
            </a:r>
          </a:p>
          <a:p>
            <a:pPr marL="171450" marR="0" lvl="0" indent="-171450" algn="l" defTabSz="457200" rtl="0" eaLnBrk="1" fontAlgn="auto" latinLnBrk="0" hangingPunct="1">
              <a:lnSpc>
                <a:spcPct val="107000"/>
              </a:lnSpc>
              <a:spcBef>
                <a:spcPts val="0"/>
              </a:spcBef>
              <a:spcAft>
                <a:spcPts val="600"/>
              </a:spcAft>
              <a:buClrTx/>
              <a:buSzTx/>
              <a:buFont typeface="Arial" panose="020B0604020202020204" pitchFamily="34" charset="0"/>
              <a:buChar char="•"/>
              <a:tabLst>
                <a:tab pos="457200" algn="l"/>
              </a:tabLst>
              <a:defRPr/>
            </a:pPr>
            <a:r>
              <a:rPr kumimoji="0" lang="en-US" sz="1050" b="0" u="none" strike="noStrike" kern="1200" cap="none" spc="0" normalizeH="0" baseline="0" noProof="0" dirty="0">
                <a:ln>
                  <a:noFill/>
                </a:ln>
                <a:solidFill>
                  <a:prstClr val="black"/>
                </a:solidFill>
                <a:effectLst/>
                <a:uLnTx/>
                <a:uFillTx/>
                <a:latin typeface="Calibri"/>
                <a:ea typeface="Calibri" panose="020F0502020204030204" pitchFamily="34" charset="0"/>
                <a:cs typeface="Times New Roman" panose="02020603050405020304" pitchFamily="18" charset="0"/>
              </a:rPr>
              <a:t>London ICSs were noted for placing a greater emphasis on the value of the ‘patient experience’ and the need to improve care for those with complex needs.</a:t>
            </a:r>
          </a:p>
          <a:p>
            <a:pPr marL="171450" marR="0" lvl="0" indent="-171450" algn="l" defTabSz="457200" rtl="0" eaLnBrk="1" fontAlgn="auto" latinLnBrk="0" hangingPunct="1">
              <a:lnSpc>
                <a:spcPct val="107000"/>
              </a:lnSpc>
              <a:spcBef>
                <a:spcPts val="0"/>
              </a:spcBef>
              <a:spcAft>
                <a:spcPts val="600"/>
              </a:spcAft>
              <a:buClrTx/>
              <a:buSzTx/>
              <a:buFont typeface="Arial" panose="020B0604020202020204" pitchFamily="34" charset="0"/>
              <a:buChar char="•"/>
              <a:tabLst>
                <a:tab pos="457200" algn="l"/>
              </a:tabLst>
              <a:defRPr/>
            </a:pPr>
            <a:r>
              <a:rPr kumimoji="0" lang="en-US" sz="1050" b="0" u="none" strike="noStrike" kern="1200" cap="none" spc="0" normalizeH="0" baseline="0" noProof="0" dirty="0">
                <a:ln>
                  <a:noFill/>
                </a:ln>
                <a:solidFill>
                  <a:prstClr val="black"/>
                </a:solidFill>
                <a:effectLst/>
                <a:uLnTx/>
                <a:uFillTx/>
                <a:latin typeface="Calibri"/>
                <a:ea typeface="Calibri" panose="020F0502020204030204" pitchFamily="34" charset="0"/>
                <a:cs typeface="Times New Roman" panose="02020603050405020304" pitchFamily="18" charset="0"/>
              </a:rPr>
              <a:t>Reducing unwarranted variation was not a strong theme across the ICS recovery plans.</a:t>
            </a:r>
          </a:p>
          <a:p>
            <a:pPr marL="0" marR="0" lvl="0" indent="0" algn="l" defTabSz="457200" rtl="0" eaLnBrk="1" fontAlgn="auto" latinLnBrk="0" hangingPunct="1">
              <a:lnSpc>
                <a:spcPct val="107000"/>
              </a:lnSpc>
              <a:spcBef>
                <a:spcPts val="0"/>
              </a:spcBef>
              <a:spcAft>
                <a:spcPts val="600"/>
              </a:spcAft>
              <a:buClrTx/>
              <a:buSzTx/>
              <a:buFontTx/>
              <a:buNone/>
              <a:tabLst>
                <a:tab pos="457200" algn="l"/>
              </a:tabLst>
              <a:defRPr/>
            </a:pPr>
            <a:endParaRPr kumimoji="0" lang="en-US" sz="400" b="0" u="none" strike="noStrike" kern="1200" cap="none" spc="0" normalizeH="0" baseline="0" noProof="0" dirty="0">
              <a:ln>
                <a:noFill/>
              </a:ln>
              <a:solidFill>
                <a:prstClr val="black"/>
              </a:solidFill>
              <a:effectLst/>
              <a:uLnTx/>
              <a:uFillTx/>
              <a:latin typeface="Calibri"/>
              <a:ea typeface="Calibri" panose="020F0502020204030204" pitchFamily="34" charset="0"/>
              <a:cs typeface="Times New Roman" panose="02020603050405020304" pitchFamily="18" charset="0"/>
            </a:endParaRPr>
          </a:p>
          <a:p>
            <a:pPr marL="0" marR="0" lvl="0" indent="0" algn="l" defTabSz="457200" rtl="0" eaLnBrk="1" fontAlgn="auto" latinLnBrk="0" hangingPunct="1">
              <a:lnSpc>
                <a:spcPct val="107000"/>
              </a:lnSpc>
              <a:spcBef>
                <a:spcPts val="0"/>
              </a:spcBef>
              <a:spcAft>
                <a:spcPts val="600"/>
              </a:spcAft>
              <a:buClrTx/>
              <a:buSzTx/>
              <a:buFontTx/>
              <a:buNone/>
              <a:tabLst>
                <a:tab pos="457200" algn="l"/>
              </a:tabLst>
              <a:defRPr/>
            </a:pPr>
            <a:r>
              <a:rPr kumimoji="0" lang="en-US" sz="1050" b="1" u="none" strike="noStrike" kern="1200" cap="none" spc="0" normalizeH="0" baseline="0" noProof="0" dirty="0">
                <a:ln>
                  <a:noFill/>
                </a:ln>
                <a:solidFill>
                  <a:prstClr val="black"/>
                </a:solidFill>
                <a:effectLst/>
                <a:uLnTx/>
                <a:uFillTx/>
                <a:latin typeface="Calibri"/>
                <a:ea typeface="Calibri" panose="020F0502020204030204" pitchFamily="34" charset="0"/>
                <a:cs typeface="Times New Roman" panose="02020603050405020304" pitchFamily="18" charset="0"/>
              </a:rPr>
              <a:t>Recovering from the pandemic: actions for ongoing pandemic management</a:t>
            </a:r>
          </a:p>
          <a:p>
            <a:pPr marL="171450" marR="0" lvl="0" indent="-171450" algn="l" defTabSz="457200" rtl="0" eaLnBrk="1" fontAlgn="auto" latinLnBrk="0" hangingPunct="1">
              <a:lnSpc>
                <a:spcPct val="107000"/>
              </a:lnSpc>
              <a:spcBef>
                <a:spcPts val="0"/>
              </a:spcBef>
              <a:spcAft>
                <a:spcPts val="600"/>
              </a:spcAft>
              <a:buClrTx/>
              <a:buSzTx/>
              <a:buFont typeface="Arial" panose="020B0604020202020204" pitchFamily="34" charset="0"/>
              <a:buChar char="•"/>
              <a:tabLst>
                <a:tab pos="457200" algn="l"/>
              </a:tabLst>
              <a:defRPr/>
            </a:pPr>
            <a:r>
              <a:rPr kumimoji="0" lang="en-US" sz="1050" b="0" u="none" strike="noStrike" kern="1200" cap="none" spc="0" normalizeH="0" baseline="0" noProof="0" dirty="0">
                <a:ln>
                  <a:noFill/>
                </a:ln>
                <a:solidFill>
                  <a:prstClr val="black"/>
                </a:solidFill>
                <a:effectLst/>
                <a:uLnTx/>
                <a:uFillTx/>
                <a:latin typeface="Calibri"/>
                <a:ea typeface="Calibri" panose="020F0502020204030204" pitchFamily="34" charset="0"/>
                <a:cs typeface="Times New Roman" panose="02020603050405020304" pitchFamily="18" charset="0"/>
              </a:rPr>
              <a:t>In addition to the National COVID-19 vaccination programme, the plans and perspectives published by National, Regional and ICS stakeholders have identified many other mechanisms for the short-term management of the ongoing COVID-19 pandemic. These could include: effective use of estates and community pathways to separate covid and non-covid patients, requirements for patients to isolate prior to admission, establishment of borough-level COVID-19 response units, pre-admission testing, continued use of remote consultations and digital health to minimse contact, remote monitoring of people with long term conditions to promote self management, reducing outpatient attendances of low clinical value, rollout of community health response teams to reduce durations of long stays, increased diagnostic capacity, equipping social care and care homes with effective infection-control equipment and training, new COVID-19 escalation pathways, jointly-planned local lockdowns, short-term surge capacity and home-visiting services.</a:t>
            </a:r>
          </a:p>
          <a:p>
            <a:pPr marL="171450" marR="0" lvl="0" indent="-171450" algn="l" defTabSz="457200" rtl="0" eaLnBrk="1" fontAlgn="auto" latinLnBrk="0" hangingPunct="1">
              <a:lnSpc>
                <a:spcPct val="107000"/>
              </a:lnSpc>
              <a:spcBef>
                <a:spcPts val="0"/>
              </a:spcBef>
              <a:spcAft>
                <a:spcPts val="600"/>
              </a:spcAft>
              <a:buClrTx/>
              <a:buSzTx/>
              <a:buFont typeface="Arial" panose="020B0604020202020204" pitchFamily="34" charset="0"/>
              <a:buChar char="•"/>
              <a:tabLst>
                <a:tab pos="457200" algn="l"/>
              </a:tabLst>
              <a:defRPr/>
            </a:pPr>
            <a:r>
              <a:rPr kumimoji="0" lang="en-US" sz="1050" b="0" u="none" strike="noStrike" kern="1200" cap="none" spc="0" normalizeH="0" baseline="0" noProof="0" dirty="0">
                <a:ln>
                  <a:noFill/>
                </a:ln>
                <a:solidFill>
                  <a:prstClr val="black"/>
                </a:solidFill>
                <a:effectLst/>
                <a:uLnTx/>
                <a:uFillTx/>
                <a:latin typeface="Calibri"/>
                <a:ea typeface="Calibri" panose="020F0502020204030204" pitchFamily="34" charset="0"/>
                <a:cs typeface="Times New Roman" panose="02020603050405020304" pitchFamily="18" charset="0"/>
              </a:rPr>
              <a:t>ICSs are looking to develop single system-wide co-designed plans to deliver, jointly with local authorities, effective system-wide, multi-sector and place-based responses to COVID-19. These plans would likely feature colleagues in health, the voluntary and community sector working together with local communities at borough level to manage COVID-19 on an ongoing basis. </a:t>
            </a:r>
          </a:p>
          <a:p>
            <a:pPr marL="171450" marR="0" lvl="0" indent="-171450" algn="l" defTabSz="457200" rtl="0" eaLnBrk="1" fontAlgn="auto" latinLnBrk="0" hangingPunct="1">
              <a:lnSpc>
                <a:spcPct val="107000"/>
              </a:lnSpc>
              <a:spcBef>
                <a:spcPts val="0"/>
              </a:spcBef>
              <a:spcAft>
                <a:spcPts val="600"/>
              </a:spcAft>
              <a:buClrTx/>
              <a:buSzTx/>
              <a:buFont typeface="Arial" panose="020B0604020202020204" pitchFamily="34" charset="0"/>
              <a:buChar char="•"/>
              <a:tabLst>
                <a:tab pos="457200" algn="l"/>
              </a:tabLst>
              <a:defRPr/>
            </a:pPr>
            <a:r>
              <a:rPr kumimoji="0" lang="en-US" sz="1050" b="0" u="none" strike="noStrike" kern="1200" cap="none" spc="0" normalizeH="0" baseline="0" noProof="0" dirty="0">
                <a:ln>
                  <a:noFill/>
                </a:ln>
                <a:solidFill>
                  <a:prstClr val="black"/>
                </a:solidFill>
                <a:effectLst/>
                <a:uLnTx/>
                <a:uFillTx/>
                <a:latin typeface="Calibri"/>
                <a:ea typeface="Calibri" panose="020F0502020204030204" pitchFamily="34" charset="0"/>
                <a:cs typeface="Times New Roman" panose="02020603050405020304" pitchFamily="18" charset="0"/>
              </a:rPr>
              <a:t>To effectively manage capacity, and to reduce the risk of infection spreading, ICSs need a single view of demand and capacity for health and social care services.</a:t>
            </a:r>
          </a:p>
          <a:p>
            <a:pPr marL="0" marR="0" lvl="0" indent="0" algn="l" defTabSz="457200" rtl="0" eaLnBrk="1" fontAlgn="auto" latinLnBrk="0" hangingPunct="1">
              <a:lnSpc>
                <a:spcPct val="107000"/>
              </a:lnSpc>
              <a:spcBef>
                <a:spcPts val="0"/>
              </a:spcBef>
              <a:spcAft>
                <a:spcPts val="600"/>
              </a:spcAft>
              <a:buClrTx/>
              <a:buSzTx/>
              <a:buFontTx/>
              <a:buNone/>
              <a:tabLst>
                <a:tab pos="457200" algn="l"/>
              </a:tabLst>
              <a:defRPr/>
            </a:pPr>
            <a:endParaRPr kumimoji="0" lang="en-US" sz="400" b="0" u="none" strike="noStrike" kern="1200" cap="none" spc="0" normalizeH="0" baseline="0" noProof="0" dirty="0">
              <a:ln>
                <a:noFill/>
              </a:ln>
              <a:solidFill>
                <a:prstClr val="black"/>
              </a:solidFill>
              <a:effectLst/>
              <a:uLnTx/>
              <a:uFillTx/>
              <a:latin typeface="Calibri"/>
              <a:ea typeface="Calibri" panose="020F0502020204030204" pitchFamily="34" charset="0"/>
              <a:cs typeface="Times New Roman" panose="02020603050405020304" pitchFamily="18" charset="0"/>
            </a:endParaRPr>
          </a:p>
          <a:p>
            <a:pPr marL="0" marR="0" lvl="0" indent="0" algn="l" defTabSz="457200" rtl="0" eaLnBrk="1" fontAlgn="auto" latinLnBrk="0" hangingPunct="1">
              <a:lnSpc>
                <a:spcPct val="107000"/>
              </a:lnSpc>
              <a:spcBef>
                <a:spcPts val="0"/>
              </a:spcBef>
              <a:spcAft>
                <a:spcPts val="600"/>
              </a:spcAft>
              <a:buClrTx/>
              <a:buSzTx/>
              <a:buFontTx/>
              <a:buNone/>
              <a:tabLst>
                <a:tab pos="457200" algn="l"/>
              </a:tabLst>
              <a:defRPr/>
            </a:pPr>
            <a:r>
              <a:rPr kumimoji="0" lang="en-US" sz="1050" b="1" u="none" strike="noStrike" kern="1200" cap="none" spc="0" normalizeH="0" baseline="0" noProof="0" dirty="0">
                <a:ln>
                  <a:noFill/>
                </a:ln>
                <a:solidFill>
                  <a:prstClr val="black"/>
                </a:solidFill>
                <a:effectLst/>
                <a:uLnTx/>
                <a:uFillTx/>
                <a:latin typeface="Calibri"/>
                <a:ea typeface="Calibri" panose="020F0502020204030204" pitchFamily="34" charset="0"/>
                <a:cs typeface="Times New Roman" panose="02020603050405020304" pitchFamily="18" charset="0"/>
              </a:rPr>
              <a:t>Specific challenges</a:t>
            </a:r>
          </a:p>
          <a:p>
            <a:pPr marL="171450" marR="0" lvl="0" indent="-171450" algn="l" defTabSz="457200" rtl="0" eaLnBrk="1" fontAlgn="auto" latinLnBrk="0" hangingPunct="1">
              <a:lnSpc>
                <a:spcPct val="107000"/>
              </a:lnSpc>
              <a:spcBef>
                <a:spcPts val="0"/>
              </a:spcBef>
              <a:spcAft>
                <a:spcPts val="600"/>
              </a:spcAft>
              <a:buClrTx/>
              <a:buSzTx/>
              <a:buFont typeface="Arial" panose="020B0604020202020204" pitchFamily="34" charset="0"/>
              <a:buChar char="•"/>
              <a:tabLst>
                <a:tab pos="457200" algn="l"/>
              </a:tabLst>
              <a:defRPr/>
            </a:pPr>
            <a:r>
              <a:rPr kumimoji="0" lang="en-US" sz="1050" b="0" u="none" strike="noStrike" kern="1200" cap="none" spc="0" normalizeH="0" baseline="0" noProof="0" dirty="0">
                <a:ln>
                  <a:noFill/>
                </a:ln>
                <a:solidFill>
                  <a:prstClr val="black"/>
                </a:solidFill>
                <a:effectLst/>
                <a:uLnTx/>
                <a:uFillTx/>
                <a:latin typeface="Calibri"/>
                <a:ea typeface="Calibri" panose="020F0502020204030204" pitchFamily="34" charset="0"/>
                <a:cs typeface="Times New Roman" panose="02020603050405020304" pitchFamily="18" charset="0"/>
              </a:rPr>
              <a:t>Patient safety and preventing further spread by separating covid and non-covid is a priority that will negatively impact capacity and productivity. One ICS mentioned using the independent sector to alleviate capacity restrictions. Prior to the pandemic there was also broad support for integrating VCSE and statutory workforce as a means of alleviating pressure on NHS services.</a:t>
            </a:r>
          </a:p>
          <a:p>
            <a:pPr marL="0" marR="0" lvl="0" indent="0" algn="l" defTabSz="457200" rtl="0" eaLnBrk="1" fontAlgn="auto" latinLnBrk="0" hangingPunct="1">
              <a:lnSpc>
                <a:spcPct val="107000"/>
              </a:lnSpc>
              <a:spcBef>
                <a:spcPts val="0"/>
              </a:spcBef>
              <a:spcAft>
                <a:spcPts val="600"/>
              </a:spcAft>
              <a:buClrTx/>
              <a:buSzTx/>
              <a:buFontTx/>
              <a:buNone/>
              <a:tabLst>
                <a:tab pos="457200" algn="l"/>
              </a:tabLst>
              <a:defRPr/>
            </a:pPr>
            <a:endParaRPr kumimoji="0" lang="en-US" sz="1050" b="0" u="none" strike="noStrike" kern="1200" cap="none" spc="0" normalizeH="0" baseline="0" noProof="0" dirty="0">
              <a:ln>
                <a:noFill/>
              </a:ln>
              <a:solidFill>
                <a:prstClr val="black"/>
              </a:solidFill>
              <a:effectLst/>
              <a:uLnTx/>
              <a:uFillTx/>
              <a:latin typeface="Calibri"/>
              <a:ea typeface="Calibri" panose="020F0502020204030204" pitchFamily="34" charset="0"/>
              <a:cs typeface="Times New Roman" panose="02020603050405020304" pitchFamily="18" charset="0"/>
            </a:endParaRPr>
          </a:p>
        </p:txBody>
      </p:sp>
      <p:sp>
        <p:nvSpPr>
          <p:cNvPr id="6" name="TextBox 5">
            <a:extLst>
              <a:ext uri="{FF2B5EF4-FFF2-40B4-BE49-F238E27FC236}">
                <a16:creationId xmlns:a16="http://schemas.microsoft.com/office/drawing/2014/main" id="{AA713F29-FC43-4AA7-B081-04BF58A50E5E}"/>
              </a:ext>
            </a:extLst>
          </p:cNvPr>
          <p:cNvSpPr txBox="1"/>
          <p:nvPr/>
        </p:nvSpPr>
        <p:spPr>
          <a:xfrm>
            <a:off x="787424" y="6376884"/>
            <a:ext cx="10962124" cy="338554"/>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800" b="0" i="1" u="none" strike="noStrike" kern="1200" cap="none" spc="0" normalizeH="0" baseline="0" noProof="0" dirty="0">
                <a:ln>
                  <a:noFill/>
                </a:ln>
                <a:solidFill>
                  <a:prstClr val="black"/>
                </a:solidFill>
                <a:effectLst/>
                <a:uLnTx/>
                <a:uFillTx/>
                <a:latin typeface="Calibri"/>
                <a:ea typeface="+mn-ea"/>
                <a:cs typeface="+mn-cs"/>
              </a:rPr>
              <a:t>Sources: </a:t>
            </a:r>
            <a:r>
              <a:rPr kumimoji="0" lang="en-US" sz="800" b="0" i="1" u="none" strike="noStrike" kern="1200" cap="none" spc="0" normalizeH="0" baseline="0" noProof="0" dirty="0">
                <a:ln>
                  <a:noFill/>
                </a:ln>
                <a:solidFill>
                  <a:prstClr val="black"/>
                </a:solidFill>
                <a:effectLst/>
                <a:uLnTx/>
                <a:uFillTx/>
                <a:latin typeface="Calibri"/>
                <a:ea typeface="+mn-ea"/>
                <a:cs typeface="+mn-cs"/>
              </a:rPr>
              <a:t>ICS recovery plans for NW, SE, NE and NC London (2020); Desktop review of London ICP plans to identify local and regional priorities to further integration</a:t>
            </a:r>
            <a:r>
              <a:rPr kumimoji="0" lang="en-GB" sz="800" b="0" i="1" u="none" strike="noStrike" kern="1200" cap="none" spc="0" normalizeH="0" baseline="0" noProof="0" dirty="0">
                <a:ln>
                  <a:noFill/>
                </a:ln>
                <a:solidFill>
                  <a:prstClr val="black"/>
                </a:solidFill>
                <a:effectLst/>
                <a:uLnTx/>
                <a:uFillTx/>
                <a:latin typeface="Calibri"/>
                <a:ea typeface="+mn-ea"/>
                <a:cs typeface="+mn-cs"/>
              </a:rPr>
              <a:t> (2020); </a:t>
            </a:r>
            <a:r>
              <a:rPr kumimoji="0" lang="en-US" sz="800" b="0" i="1" u="none" strike="noStrike" kern="1200" cap="none" spc="0" normalizeH="0" baseline="0" noProof="0" dirty="0">
                <a:ln>
                  <a:noFill/>
                </a:ln>
                <a:solidFill>
                  <a:prstClr val="black"/>
                </a:solidFill>
                <a:effectLst/>
                <a:uLnTx/>
                <a:uFillTx/>
                <a:latin typeface="Calibri"/>
                <a:ea typeface="+mn-ea"/>
                <a:cs typeface="+mn-cs"/>
              </a:rPr>
              <a:t>The Experience of Managing COVID-19 in Social care in London</a:t>
            </a:r>
            <a:r>
              <a:rPr kumimoji="0" lang="en-US" sz="800" b="0" i="1" u="none" strike="noStrike" kern="1200" cap="none" spc="0" normalizeH="0" baseline="0" noProof="0" dirty="0">
                <a:ln>
                  <a:noFill/>
                </a:ln>
                <a:solidFill>
                  <a:srgbClr val="000000"/>
                </a:solidFill>
                <a:effectLst/>
                <a:uLnTx/>
                <a:uFillTx/>
                <a:latin typeface="Calibri"/>
                <a:ea typeface="+mn-ea"/>
                <a:cs typeface="+mn-cs"/>
              </a:rPr>
              <a:t> (2020); Integrating care: Next steps to building strong and effective integrated care systems across England (2020); Integrated care systems in London Challenges and opportunities ahead (2021); NHS Operational Planning and Contracting Guidance (2021);</a:t>
            </a:r>
          </a:p>
        </p:txBody>
      </p:sp>
    </p:spTree>
    <p:extLst>
      <p:ext uri="{BB962C8B-B14F-4D97-AF65-F5344CB8AC3E}">
        <p14:creationId xmlns:p14="http://schemas.microsoft.com/office/powerpoint/2010/main" val="2634565893"/>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22E2BC68-C7AE-455E-880E-FBB09C03222F}"/>
              </a:ext>
            </a:extLst>
          </p:cNvPr>
          <p:cNvSpPr txBox="1">
            <a:spLocks/>
          </p:cNvSpPr>
          <p:nvPr/>
        </p:nvSpPr>
        <p:spPr>
          <a:xfrm>
            <a:off x="317226" y="406276"/>
            <a:ext cx="11766616" cy="942196"/>
          </a:xfrm>
          <a:prstGeom prst="rect">
            <a:avLst/>
          </a:prstGeom>
        </p:spPr>
        <p:txBody>
          <a:bodyPr>
            <a:normAutofit/>
          </a:bodyPr>
          <a:lstStyle>
            <a:lvl1pPr algn="l" defTabSz="914400" rtl="0" eaLnBrk="1" latinLnBrk="0" hangingPunct="1">
              <a:lnSpc>
                <a:spcPct val="80000"/>
              </a:lnSpc>
              <a:spcBef>
                <a:spcPct val="0"/>
              </a:spcBef>
              <a:buNone/>
              <a:defRPr sz="2400" b="1" i="0" kern="1200" cap="none" baseline="0">
                <a:solidFill>
                  <a:schemeClr val="tx1"/>
                </a:solidFill>
                <a:latin typeface="Calibri" panose="020F0502020204030204" pitchFamily="34" charset="0"/>
                <a:ea typeface="Calibri" panose="020F0502020204030204" pitchFamily="34" charset="0"/>
                <a:cs typeface="Calibri" panose="020F0502020204030204" pitchFamily="34" charset="0"/>
              </a:defRPr>
            </a:lvl1pPr>
          </a:lstStyle>
          <a:p>
            <a:r>
              <a:rPr lang="en-US" sz="2700" b="0" dirty="0">
                <a:latin typeface="+mn-lt"/>
              </a:rPr>
              <a:t>A priority for London’s recovery from the pandemic is the restoration of elective services and the reduction of waiting lists</a:t>
            </a:r>
          </a:p>
        </p:txBody>
      </p:sp>
      <p:sp>
        <p:nvSpPr>
          <p:cNvPr id="8" name="Rectangle 7">
            <a:extLst>
              <a:ext uri="{FF2B5EF4-FFF2-40B4-BE49-F238E27FC236}">
                <a16:creationId xmlns:a16="http://schemas.microsoft.com/office/drawing/2014/main" id="{0CBC17CE-9D20-445E-B84F-23DDA777ECD1}"/>
              </a:ext>
            </a:extLst>
          </p:cNvPr>
          <p:cNvSpPr/>
          <p:nvPr/>
        </p:nvSpPr>
        <p:spPr>
          <a:xfrm>
            <a:off x="425382" y="1409444"/>
            <a:ext cx="11766618" cy="4915581"/>
          </a:xfrm>
          <a:prstGeom prst="rect">
            <a:avLst/>
          </a:prstGeom>
          <a:noFill/>
          <a:ln w="12700">
            <a:noFill/>
          </a:ln>
        </p:spPr>
        <p:style>
          <a:lnRef idx="2">
            <a:schemeClr val="dk1"/>
          </a:lnRef>
          <a:fillRef idx="1">
            <a:schemeClr val="lt1"/>
          </a:fillRef>
          <a:effectRef idx="0">
            <a:schemeClr val="dk1"/>
          </a:effectRef>
          <a:fontRef idx="minor">
            <a:schemeClr val="dk1"/>
          </a:fontRef>
        </p:style>
        <p:txBody>
          <a:bodyPr rtlCol="0" anchor="t"/>
          <a:lstStyle/>
          <a:p>
            <a:pPr marL="0" marR="0" lvl="0" indent="0" algn="l" defTabSz="457200" rtl="0" eaLnBrk="1" fontAlgn="auto" latinLnBrk="0" hangingPunct="1">
              <a:lnSpc>
                <a:spcPct val="107000"/>
              </a:lnSpc>
              <a:spcBef>
                <a:spcPts val="0"/>
              </a:spcBef>
              <a:spcAft>
                <a:spcPts val="700"/>
              </a:spcAft>
              <a:buClrTx/>
              <a:buSzTx/>
              <a:buFontTx/>
              <a:buNone/>
              <a:tabLst>
                <a:tab pos="457200" algn="l"/>
              </a:tabLst>
              <a:defRPr/>
            </a:pPr>
            <a:r>
              <a:rPr kumimoji="0" lang="en-US" sz="1050" b="1" i="0" u="none" strike="noStrike" kern="1200" cap="none" spc="0" normalizeH="0" baseline="0" noProof="0" dirty="0">
                <a:ln>
                  <a:noFill/>
                </a:ln>
                <a:solidFill>
                  <a:schemeClr val="tx1"/>
                </a:solidFill>
                <a:effectLst/>
                <a:uLnTx/>
                <a:uFillTx/>
                <a:latin typeface="Calibri"/>
                <a:ea typeface="Calibri" panose="020F0502020204030204" pitchFamily="34" charset="0"/>
                <a:cs typeface="Times New Roman" panose="02020603050405020304" pitchFamily="18" charset="0"/>
              </a:rPr>
              <a:t>Recovering from the pandemic: actions for restoring elective services </a:t>
            </a:r>
          </a:p>
          <a:p>
            <a:pPr marL="0" marR="0" lvl="0" indent="0" algn="l" defTabSz="457200" rtl="0" eaLnBrk="1" fontAlgn="auto" latinLnBrk="0" hangingPunct="1">
              <a:lnSpc>
                <a:spcPct val="107000"/>
              </a:lnSpc>
              <a:spcBef>
                <a:spcPts val="0"/>
              </a:spcBef>
              <a:spcAft>
                <a:spcPts val="700"/>
              </a:spcAft>
              <a:buClrTx/>
              <a:buSzTx/>
              <a:buFontTx/>
              <a:buNone/>
              <a:tabLst>
                <a:tab pos="457200" algn="l"/>
              </a:tabLst>
              <a:defRPr/>
            </a:pPr>
            <a:endParaRPr kumimoji="0" lang="en-US" sz="400" b="1" i="0" u="none" strike="noStrike" kern="1200" cap="none" spc="0" normalizeH="0" baseline="0" noProof="0" dirty="0">
              <a:ln>
                <a:noFill/>
              </a:ln>
              <a:solidFill>
                <a:schemeClr val="tx1"/>
              </a:solidFill>
              <a:effectLst/>
              <a:uLnTx/>
              <a:uFillTx/>
              <a:latin typeface="Calibri"/>
              <a:ea typeface="Calibri" panose="020F0502020204030204" pitchFamily="34" charset="0"/>
              <a:cs typeface="Times New Roman" panose="02020603050405020304" pitchFamily="18" charset="0"/>
            </a:endParaRPr>
          </a:p>
          <a:p>
            <a:pPr marL="171450" marR="0" lvl="0" indent="-171450" algn="l" defTabSz="457200" rtl="0" eaLnBrk="1" fontAlgn="auto" latinLnBrk="0" hangingPunct="1">
              <a:lnSpc>
                <a:spcPct val="107000"/>
              </a:lnSpc>
              <a:spcBef>
                <a:spcPts val="0"/>
              </a:spcBef>
              <a:spcAft>
                <a:spcPts val="700"/>
              </a:spcAft>
              <a:buClrTx/>
              <a:buSzTx/>
              <a:buFont typeface="Arial" panose="020B0604020202020204" pitchFamily="34" charset="0"/>
              <a:buChar char="•"/>
              <a:tabLst>
                <a:tab pos="457200" algn="l"/>
              </a:tabLst>
              <a:defRPr/>
            </a:pPr>
            <a:r>
              <a:rPr kumimoji="0" lang="en-US" sz="1050" b="0" i="0" u="none" strike="noStrike" kern="1200" cap="none" spc="0" normalizeH="0" baseline="0" noProof="0" dirty="0">
                <a:ln>
                  <a:noFill/>
                </a:ln>
                <a:solidFill>
                  <a:schemeClr val="tx1"/>
                </a:solidFill>
                <a:effectLst/>
                <a:uLnTx/>
                <a:uFillTx/>
                <a:latin typeface="Calibri"/>
                <a:ea typeface="Calibri" panose="020F0502020204030204" pitchFamily="34" charset="0"/>
                <a:cs typeface="Times New Roman" panose="02020603050405020304" pitchFamily="18" charset="0"/>
              </a:rPr>
              <a:t>National NHS stakeholders have made a series of suggestions for restarting elective services:</a:t>
            </a:r>
          </a:p>
          <a:p>
            <a:pPr marL="504000" marR="0" lvl="1" indent="-171450" algn="l" defTabSz="457200" rtl="0" eaLnBrk="1" fontAlgn="auto" latinLnBrk="0" hangingPunct="1">
              <a:lnSpc>
                <a:spcPct val="107000"/>
              </a:lnSpc>
              <a:spcBef>
                <a:spcPts val="0"/>
              </a:spcBef>
              <a:spcAft>
                <a:spcPts val="700"/>
              </a:spcAft>
              <a:buClrTx/>
              <a:buSzTx/>
              <a:buFont typeface="Arial" panose="020B0604020202020204" pitchFamily="34" charset="0"/>
              <a:buChar char="•"/>
              <a:tabLst>
                <a:tab pos="457200" algn="l"/>
              </a:tabLst>
              <a:defRPr/>
            </a:pPr>
            <a:r>
              <a:rPr kumimoji="0" lang="en-US" sz="1050" b="0" i="0" u="none" strike="noStrike" kern="1200" cap="none" spc="0" normalizeH="0" baseline="0" noProof="0" dirty="0">
                <a:ln>
                  <a:noFill/>
                </a:ln>
                <a:solidFill>
                  <a:schemeClr val="tx1"/>
                </a:solidFill>
                <a:effectLst/>
                <a:uLnTx/>
                <a:uFillTx/>
                <a:latin typeface="Calibri"/>
                <a:ea typeface="Calibri" panose="020F0502020204030204" pitchFamily="34" charset="0"/>
                <a:cs typeface="Times New Roman" panose="02020603050405020304" pitchFamily="18" charset="0"/>
              </a:rPr>
              <a:t>Incorporate clinically led, patient focused reviews and validation of the waiting list on an ongoing basis, to ensure effective prioritisation and manage clinical risk.</a:t>
            </a:r>
          </a:p>
          <a:p>
            <a:pPr marL="504000" marR="0" lvl="1" indent="-171450" algn="l" defTabSz="457200" rtl="0" eaLnBrk="1" fontAlgn="auto" latinLnBrk="0" hangingPunct="1">
              <a:lnSpc>
                <a:spcPct val="107000"/>
              </a:lnSpc>
              <a:spcBef>
                <a:spcPts val="0"/>
              </a:spcBef>
              <a:spcAft>
                <a:spcPts val="700"/>
              </a:spcAft>
              <a:buClrTx/>
              <a:buSzTx/>
              <a:buFont typeface="Arial" panose="020B0604020202020204" pitchFamily="34" charset="0"/>
              <a:buChar char="•"/>
              <a:tabLst>
                <a:tab pos="457200" algn="l"/>
              </a:tabLst>
              <a:defRPr/>
            </a:pPr>
            <a:r>
              <a:rPr kumimoji="0" lang="en-US" sz="1050" b="0" i="0" u="none" strike="noStrike" kern="1200" cap="none" spc="0" normalizeH="0" baseline="0" noProof="0" dirty="0">
                <a:ln>
                  <a:noFill/>
                </a:ln>
                <a:solidFill>
                  <a:schemeClr val="tx1"/>
                </a:solidFill>
                <a:effectLst/>
                <a:uLnTx/>
                <a:uFillTx/>
                <a:latin typeface="Calibri"/>
                <a:ea typeface="Calibri" panose="020F0502020204030204" pitchFamily="34" charset="0"/>
                <a:cs typeface="Times New Roman" panose="02020603050405020304" pitchFamily="18" charset="0"/>
              </a:rPr>
              <a:t>Develop support tools for elective care recovery at a system level e.g., common tracking of waiting lists; dynamic planning of elective capacity and shared capacity, demand and monitoring data.</a:t>
            </a:r>
          </a:p>
          <a:p>
            <a:pPr marL="504000" marR="0" lvl="1" indent="-171450" algn="l" defTabSz="457200" rtl="0" eaLnBrk="1" fontAlgn="auto" latinLnBrk="0" hangingPunct="1">
              <a:lnSpc>
                <a:spcPct val="107000"/>
              </a:lnSpc>
              <a:spcBef>
                <a:spcPts val="0"/>
              </a:spcBef>
              <a:spcAft>
                <a:spcPts val="700"/>
              </a:spcAft>
              <a:buClrTx/>
              <a:buSzTx/>
              <a:buFont typeface="Arial" panose="020B0604020202020204" pitchFamily="34" charset="0"/>
              <a:buChar char="•"/>
              <a:tabLst>
                <a:tab pos="457200" algn="l"/>
              </a:tabLst>
              <a:defRPr/>
            </a:pPr>
            <a:r>
              <a:rPr kumimoji="0" lang="en-US" sz="1050" b="0" i="0" u="none" strike="noStrike" kern="1200" cap="none" spc="0" normalizeH="0" baseline="0" noProof="0" dirty="0">
                <a:ln>
                  <a:noFill/>
                </a:ln>
                <a:solidFill>
                  <a:schemeClr val="tx1"/>
                </a:solidFill>
                <a:effectLst/>
                <a:uLnTx/>
                <a:uFillTx/>
                <a:latin typeface="Calibri"/>
                <a:ea typeface="Calibri" panose="020F0502020204030204" pitchFamily="34" charset="0"/>
                <a:cs typeface="Times New Roman" panose="02020603050405020304" pitchFamily="18" charset="0"/>
              </a:rPr>
              <a:t>Implement dedicated elective care, high impact service models at system level to tackle the back-log, such as dedicated fast track hubs, dedicated elective service pathways, and elective activity coordination hubs for booking and scheduling across sites. </a:t>
            </a:r>
          </a:p>
          <a:p>
            <a:pPr marL="504000" marR="0" lvl="1" indent="-171450" algn="l" defTabSz="457200" rtl="0" eaLnBrk="1" fontAlgn="auto" latinLnBrk="0" hangingPunct="1">
              <a:lnSpc>
                <a:spcPct val="107000"/>
              </a:lnSpc>
              <a:spcBef>
                <a:spcPts val="0"/>
              </a:spcBef>
              <a:spcAft>
                <a:spcPts val="700"/>
              </a:spcAft>
              <a:buClrTx/>
              <a:buSzTx/>
              <a:buFont typeface="Arial" panose="020B0604020202020204" pitchFamily="34" charset="0"/>
              <a:buChar char="•"/>
              <a:tabLst>
                <a:tab pos="457200" algn="l"/>
              </a:tabLst>
              <a:defRPr/>
            </a:pPr>
            <a:r>
              <a:rPr kumimoji="0" lang="en-US" sz="1050" b="0" i="0" u="none" strike="noStrike" kern="1200" cap="none" spc="0" normalizeH="0" baseline="0" noProof="0" dirty="0">
                <a:ln>
                  <a:noFill/>
                </a:ln>
                <a:solidFill>
                  <a:schemeClr val="tx1"/>
                </a:solidFill>
                <a:effectLst/>
                <a:uLnTx/>
                <a:uFillTx/>
                <a:latin typeface="Calibri"/>
                <a:ea typeface="Calibri" panose="020F0502020204030204" pitchFamily="34" charset="0"/>
                <a:cs typeface="Times New Roman" panose="02020603050405020304" pitchFamily="18" charset="0"/>
              </a:rPr>
              <a:t>Apply cross-system learning to respond to high-impact changes, including adapting the ward environment to enhance flow and physical segregation of patients.</a:t>
            </a:r>
          </a:p>
          <a:p>
            <a:pPr marL="504000" marR="0" lvl="1" indent="-171450" algn="l" defTabSz="457200" rtl="0" eaLnBrk="1" fontAlgn="auto" latinLnBrk="0" hangingPunct="1">
              <a:lnSpc>
                <a:spcPct val="107000"/>
              </a:lnSpc>
              <a:spcBef>
                <a:spcPts val="0"/>
              </a:spcBef>
              <a:spcAft>
                <a:spcPts val="700"/>
              </a:spcAft>
              <a:buClrTx/>
              <a:buSzTx/>
              <a:buFont typeface="Arial" panose="020B0604020202020204" pitchFamily="34" charset="0"/>
              <a:buChar char="•"/>
              <a:tabLst>
                <a:tab pos="457200" algn="l"/>
              </a:tabLst>
              <a:defRPr/>
            </a:pPr>
            <a:r>
              <a:rPr kumimoji="0" lang="en-US" sz="1050" b="0" i="0" u="none" strike="noStrike" kern="1200" cap="none" spc="0" normalizeH="0" baseline="0" noProof="0" dirty="0">
                <a:ln>
                  <a:noFill/>
                </a:ln>
                <a:solidFill>
                  <a:schemeClr val="tx1"/>
                </a:solidFill>
                <a:effectLst/>
                <a:uLnTx/>
                <a:uFillTx/>
                <a:latin typeface="Calibri"/>
                <a:ea typeface="Calibri" panose="020F0502020204030204" pitchFamily="34" charset="0"/>
                <a:cs typeface="Times New Roman" panose="02020603050405020304" pitchFamily="18" charset="0"/>
              </a:rPr>
              <a:t>Continue to work with VCSEs to help clear elective care backlog.</a:t>
            </a:r>
          </a:p>
          <a:p>
            <a:pPr marL="171450" marR="0" lvl="0" indent="-171450" algn="l" defTabSz="457200" rtl="0" eaLnBrk="1" fontAlgn="auto" latinLnBrk="0" hangingPunct="1">
              <a:lnSpc>
                <a:spcPct val="107000"/>
              </a:lnSpc>
              <a:spcBef>
                <a:spcPts val="0"/>
              </a:spcBef>
              <a:spcAft>
                <a:spcPts val="700"/>
              </a:spcAft>
              <a:buClrTx/>
              <a:buSzTx/>
              <a:buFont typeface="Arial" panose="020B0604020202020204" pitchFamily="34" charset="0"/>
              <a:buChar char="•"/>
              <a:tabLst>
                <a:tab pos="457200" algn="l"/>
              </a:tabLst>
              <a:defRPr/>
            </a:pPr>
            <a:r>
              <a:rPr kumimoji="0" lang="en-US" sz="1050" b="0" i="0" u="none" strike="noStrike" kern="1200" cap="none" spc="0" normalizeH="0" baseline="0" noProof="0" dirty="0">
                <a:ln>
                  <a:noFill/>
                </a:ln>
                <a:solidFill>
                  <a:schemeClr val="tx1"/>
                </a:solidFill>
                <a:effectLst/>
                <a:uLnTx/>
                <a:uFillTx/>
                <a:latin typeface="Calibri"/>
                <a:ea typeface="Calibri" panose="020F0502020204030204" pitchFamily="34" charset="0"/>
                <a:cs typeface="Times New Roman" panose="02020603050405020304" pitchFamily="18" charset="0"/>
              </a:rPr>
              <a:t>ICSs reinstating elective services with significant waiting lists recognise a need to:</a:t>
            </a:r>
          </a:p>
          <a:p>
            <a:pPr marL="504000" marR="0" lvl="1" indent="-171450" algn="l" defTabSz="457200" rtl="0" eaLnBrk="1" fontAlgn="auto" latinLnBrk="0" hangingPunct="1">
              <a:lnSpc>
                <a:spcPct val="107000"/>
              </a:lnSpc>
              <a:spcBef>
                <a:spcPts val="0"/>
              </a:spcBef>
              <a:spcAft>
                <a:spcPts val="700"/>
              </a:spcAft>
              <a:buClrTx/>
              <a:buSzTx/>
              <a:buFont typeface="Arial" panose="020B0604020202020204" pitchFamily="34" charset="0"/>
              <a:buChar char="•"/>
              <a:tabLst>
                <a:tab pos="457200" algn="l"/>
              </a:tabLst>
              <a:defRPr/>
            </a:pPr>
            <a:r>
              <a:rPr kumimoji="0" lang="en-US" sz="1050" b="0" i="0" u="none" strike="noStrike" kern="1200" cap="none" spc="0" normalizeH="0" baseline="0" noProof="0" dirty="0">
                <a:ln>
                  <a:noFill/>
                </a:ln>
                <a:solidFill>
                  <a:schemeClr val="tx1"/>
                </a:solidFill>
                <a:effectLst/>
                <a:uLnTx/>
                <a:uFillTx/>
                <a:latin typeface="Calibri"/>
                <a:ea typeface="Calibri" panose="020F0502020204030204" pitchFamily="34" charset="0"/>
                <a:cs typeface="Times New Roman" panose="02020603050405020304" pitchFamily="18" charset="0"/>
              </a:rPr>
              <a:t>Enable greater flexibility in where patients are treated to clear the backlog.</a:t>
            </a:r>
          </a:p>
          <a:p>
            <a:pPr marL="504000" marR="0" lvl="1" indent="-171450" algn="l" defTabSz="457200" rtl="0" eaLnBrk="1" fontAlgn="auto" latinLnBrk="0" hangingPunct="1">
              <a:lnSpc>
                <a:spcPct val="107000"/>
              </a:lnSpc>
              <a:spcBef>
                <a:spcPts val="0"/>
              </a:spcBef>
              <a:spcAft>
                <a:spcPts val="700"/>
              </a:spcAft>
              <a:buClrTx/>
              <a:buSzTx/>
              <a:buFont typeface="Arial" panose="020B0604020202020204" pitchFamily="34" charset="0"/>
              <a:buChar char="•"/>
              <a:tabLst>
                <a:tab pos="457200" algn="l"/>
              </a:tabLst>
              <a:defRPr/>
            </a:pPr>
            <a:r>
              <a:rPr kumimoji="0" lang="en-US" sz="1050" b="0" i="0" u="none" strike="noStrike" kern="1200" cap="none" spc="0" normalizeH="0" baseline="0" noProof="0" dirty="0">
                <a:ln>
                  <a:noFill/>
                </a:ln>
                <a:solidFill>
                  <a:schemeClr val="tx1"/>
                </a:solidFill>
                <a:effectLst/>
                <a:uLnTx/>
                <a:uFillTx/>
                <a:latin typeface="Calibri"/>
                <a:ea typeface="Calibri" panose="020F0502020204030204" pitchFamily="34" charset="0"/>
                <a:cs typeface="Times New Roman" panose="02020603050405020304" pitchFamily="18" charset="0"/>
              </a:rPr>
              <a:t>Increase the pace and scale of elective transformation work.</a:t>
            </a:r>
          </a:p>
          <a:p>
            <a:pPr marL="504000" marR="0" lvl="1" indent="-171450" algn="l" defTabSz="457200" rtl="0" eaLnBrk="1" fontAlgn="auto" latinLnBrk="0" hangingPunct="1">
              <a:lnSpc>
                <a:spcPct val="107000"/>
              </a:lnSpc>
              <a:spcBef>
                <a:spcPts val="0"/>
              </a:spcBef>
              <a:spcAft>
                <a:spcPts val="700"/>
              </a:spcAft>
              <a:buClrTx/>
              <a:buSzTx/>
              <a:buFont typeface="Arial" panose="020B0604020202020204" pitchFamily="34" charset="0"/>
              <a:buChar char="•"/>
              <a:tabLst>
                <a:tab pos="457200" algn="l"/>
              </a:tabLst>
              <a:defRPr/>
            </a:pPr>
            <a:r>
              <a:rPr kumimoji="0" lang="en-US" sz="1050" b="0" i="0" u="none" strike="noStrike" kern="1200" cap="none" spc="0" normalizeH="0" baseline="0" noProof="0" dirty="0">
                <a:ln>
                  <a:noFill/>
                </a:ln>
                <a:solidFill>
                  <a:schemeClr val="tx1"/>
                </a:solidFill>
                <a:effectLst/>
                <a:uLnTx/>
                <a:uFillTx/>
                <a:latin typeface="Calibri"/>
                <a:ea typeface="Calibri" panose="020F0502020204030204" pitchFamily="34" charset="0"/>
                <a:cs typeface="Times New Roman" panose="02020603050405020304" pitchFamily="18" charset="0"/>
              </a:rPr>
              <a:t>Adopt system-approaches to managing available capacity and associated waiting lists, providing each other with mutual-aid wherever possible.</a:t>
            </a:r>
          </a:p>
          <a:p>
            <a:pPr marL="504000" marR="0" lvl="1" indent="-171450" algn="l" defTabSz="457200" rtl="0" eaLnBrk="1" fontAlgn="auto" latinLnBrk="0" hangingPunct="1">
              <a:lnSpc>
                <a:spcPct val="107000"/>
              </a:lnSpc>
              <a:spcBef>
                <a:spcPts val="0"/>
              </a:spcBef>
              <a:spcAft>
                <a:spcPts val="700"/>
              </a:spcAft>
              <a:buClrTx/>
              <a:buSzTx/>
              <a:buFont typeface="Arial" panose="020B0604020202020204" pitchFamily="34" charset="0"/>
              <a:buChar char="•"/>
              <a:tabLst>
                <a:tab pos="457200" algn="l"/>
              </a:tabLst>
              <a:defRPr/>
            </a:pPr>
            <a:r>
              <a:rPr kumimoji="0" lang="en-US" sz="1050" b="0" i="0" u="none" strike="noStrike" kern="1200" cap="none" spc="0" normalizeH="0" baseline="0" noProof="0" dirty="0">
                <a:ln>
                  <a:noFill/>
                </a:ln>
                <a:solidFill>
                  <a:schemeClr val="tx1"/>
                </a:solidFill>
                <a:effectLst/>
                <a:uLnTx/>
                <a:uFillTx/>
                <a:latin typeface="Calibri"/>
                <a:ea typeface="Calibri" panose="020F0502020204030204" pitchFamily="34" charset="0"/>
                <a:cs typeface="Times New Roman" panose="02020603050405020304" pitchFamily="18" charset="0"/>
              </a:rPr>
              <a:t>Develop “Elective Care Recovery Plans” – prioritizing patients in order of clinical need.</a:t>
            </a:r>
          </a:p>
          <a:p>
            <a:pPr marL="504000" marR="0" lvl="1" indent="-171450" algn="l" defTabSz="457200" rtl="0" eaLnBrk="1" fontAlgn="auto" latinLnBrk="0" hangingPunct="1">
              <a:lnSpc>
                <a:spcPct val="107000"/>
              </a:lnSpc>
              <a:spcBef>
                <a:spcPts val="0"/>
              </a:spcBef>
              <a:spcAft>
                <a:spcPts val="700"/>
              </a:spcAft>
              <a:buClrTx/>
              <a:buSzTx/>
              <a:buFont typeface="Arial" panose="020B0604020202020204" pitchFamily="34" charset="0"/>
              <a:buChar char="•"/>
              <a:tabLst>
                <a:tab pos="457200" algn="l"/>
              </a:tabLst>
              <a:defRPr/>
            </a:pPr>
            <a:r>
              <a:rPr kumimoji="0" lang="en-US" sz="1050" b="0" i="0" u="none" strike="noStrike" kern="1200" cap="none" spc="0" normalizeH="0" baseline="0" noProof="0" dirty="0">
                <a:ln>
                  <a:noFill/>
                </a:ln>
                <a:solidFill>
                  <a:schemeClr val="tx1"/>
                </a:solidFill>
                <a:effectLst/>
                <a:uLnTx/>
                <a:uFillTx/>
                <a:latin typeface="Calibri"/>
                <a:ea typeface="Calibri" panose="020F0502020204030204" pitchFamily="34" charset="0"/>
                <a:cs typeface="Times New Roman" panose="02020603050405020304" pitchFamily="18" charset="0"/>
              </a:rPr>
              <a:t>Significantly reduce urgent and emergency activity to create capacity to manage planned care.</a:t>
            </a:r>
          </a:p>
          <a:p>
            <a:pPr marL="504000" marR="0" lvl="1" indent="-171450" algn="l" defTabSz="457200" rtl="0" eaLnBrk="1" fontAlgn="auto" latinLnBrk="0" hangingPunct="1">
              <a:lnSpc>
                <a:spcPct val="107000"/>
              </a:lnSpc>
              <a:spcBef>
                <a:spcPts val="0"/>
              </a:spcBef>
              <a:spcAft>
                <a:spcPts val="700"/>
              </a:spcAft>
              <a:buClrTx/>
              <a:buSzTx/>
              <a:buFont typeface="Arial" panose="020B0604020202020204" pitchFamily="34" charset="0"/>
              <a:buChar char="•"/>
              <a:tabLst>
                <a:tab pos="457200" algn="l"/>
              </a:tabLst>
              <a:defRPr/>
            </a:pPr>
            <a:r>
              <a:rPr kumimoji="0" lang="en-US" sz="1050" b="0" i="0" u="none" strike="noStrike" kern="1200" cap="none" spc="0" normalizeH="0" baseline="0" noProof="0" dirty="0">
                <a:ln>
                  <a:noFill/>
                </a:ln>
                <a:solidFill>
                  <a:schemeClr val="tx1"/>
                </a:solidFill>
                <a:effectLst/>
                <a:uLnTx/>
                <a:uFillTx/>
                <a:latin typeface="Calibri"/>
                <a:ea typeface="Calibri" panose="020F0502020204030204" pitchFamily="34" charset="0"/>
                <a:cs typeface="Times New Roman" panose="02020603050405020304" pitchFamily="18" charset="0"/>
              </a:rPr>
              <a:t>Strengthen partnerships to support “community by default” clinical pathways.</a:t>
            </a:r>
            <a:endParaRPr kumimoji="0" lang="en-US" sz="1050" b="1" i="0" u="none" strike="noStrike" kern="1200" cap="none" spc="0" normalizeH="0" baseline="0" noProof="0" dirty="0">
              <a:ln>
                <a:noFill/>
              </a:ln>
              <a:solidFill>
                <a:schemeClr val="tx1"/>
              </a:solidFill>
              <a:effectLst/>
              <a:uLnTx/>
              <a:uFillTx/>
              <a:latin typeface="Calibri"/>
              <a:ea typeface="Calibri" panose="020F0502020204030204" pitchFamily="34" charset="0"/>
              <a:cs typeface="Times New Roman" panose="02020603050405020304" pitchFamily="18" charset="0"/>
            </a:endParaRPr>
          </a:p>
        </p:txBody>
      </p:sp>
      <p:sp>
        <p:nvSpPr>
          <p:cNvPr id="9" name="TextBox 8">
            <a:extLst>
              <a:ext uri="{FF2B5EF4-FFF2-40B4-BE49-F238E27FC236}">
                <a16:creationId xmlns:a16="http://schemas.microsoft.com/office/drawing/2014/main" id="{8EB3AA9D-1D76-4D64-8BCB-7BCC944EF2D1}"/>
              </a:ext>
            </a:extLst>
          </p:cNvPr>
          <p:cNvSpPr txBox="1"/>
          <p:nvPr/>
        </p:nvSpPr>
        <p:spPr>
          <a:xfrm>
            <a:off x="317226" y="5846840"/>
            <a:ext cx="11766617" cy="338554"/>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800" b="0" i="1" u="none" strike="noStrike" kern="1200" cap="none" spc="0" normalizeH="0" baseline="0" noProof="0" dirty="0">
                <a:ln>
                  <a:noFill/>
                </a:ln>
                <a:effectLst/>
                <a:uLnTx/>
                <a:uFillTx/>
                <a:latin typeface="Calibri"/>
                <a:ea typeface="+mn-ea"/>
                <a:cs typeface="+mn-cs"/>
              </a:rPr>
              <a:t>Sources: </a:t>
            </a:r>
            <a:r>
              <a:rPr kumimoji="0" lang="en-US" sz="800" b="0" i="1" u="none" strike="noStrike" kern="1200" cap="none" spc="0" normalizeH="0" baseline="0" noProof="0" dirty="0">
                <a:ln>
                  <a:noFill/>
                </a:ln>
                <a:effectLst/>
                <a:uLnTx/>
                <a:uFillTx/>
                <a:latin typeface="Calibri"/>
                <a:ea typeface="+mn-ea"/>
                <a:cs typeface="+mn-cs"/>
              </a:rPr>
              <a:t>ICS recovery plans for NW, SE, NE and NC London (2020); Desktop review of London ICP plans to identify local and regional priorities to further integration</a:t>
            </a:r>
            <a:r>
              <a:rPr kumimoji="0" lang="en-GB" sz="800" b="0" i="1" u="none" strike="noStrike" kern="1200" cap="none" spc="0" normalizeH="0" baseline="0" noProof="0" dirty="0">
                <a:ln>
                  <a:noFill/>
                </a:ln>
                <a:effectLst/>
                <a:uLnTx/>
                <a:uFillTx/>
                <a:latin typeface="Calibri"/>
                <a:ea typeface="+mn-ea"/>
                <a:cs typeface="+mn-cs"/>
              </a:rPr>
              <a:t> (2020); </a:t>
            </a:r>
            <a:r>
              <a:rPr kumimoji="0" lang="en-US" sz="800" b="0" i="1" u="none" strike="noStrike" kern="1200" cap="none" spc="0" normalizeH="0" baseline="0" noProof="0" dirty="0">
                <a:ln>
                  <a:noFill/>
                </a:ln>
                <a:effectLst/>
                <a:uLnTx/>
                <a:uFillTx/>
                <a:latin typeface="Calibri"/>
                <a:ea typeface="+mn-ea"/>
                <a:cs typeface="+mn-cs"/>
              </a:rPr>
              <a:t>The Experience of Managing COVID-19 in Social care in London (2020); Integrating care: Next steps to building strong and effective integrated care systems across England (2020); The Experience of Managing COVID-19 in Social care in London (2020); Integrated care systems in London Challenges and opportunities ahead (2021); NHS Operational Planning and Contracting Guidance (2021).</a:t>
            </a:r>
          </a:p>
        </p:txBody>
      </p:sp>
    </p:spTree>
    <p:extLst>
      <p:ext uri="{BB962C8B-B14F-4D97-AF65-F5344CB8AC3E}">
        <p14:creationId xmlns:p14="http://schemas.microsoft.com/office/powerpoint/2010/main" val="411109851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71CCBB5A-3883-48CD-8155-3AF09CF0E971}"/>
              </a:ext>
            </a:extLst>
          </p:cNvPr>
          <p:cNvSpPr txBox="1"/>
          <p:nvPr/>
        </p:nvSpPr>
        <p:spPr>
          <a:xfrm>
            <a:off x="1672046" y="1820556"/>
            <a:ext cx="9151667" cy="1569660"/>
          </a:xfrm>
          <a:prstGeom prst="rect">
            <a:avLst/>
          </a:prstGeom>
          <a:noFill/>
        </p:spPr>
        <p:txBody>
          <a:bodyPr wrap="square">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srgbClr val="AF5EA1"/>
                </a:solidFill>
                <a:effectLst/>
                <a:uLnTx/>
                <a:uFillTx/>
                <a:latin typeface="Calibri" panose="020F0502020204030204"/>
                <a:ea typeface="+mn-ea"/>
                <a:cs typeface="+mn-cs"/>
              </a:rPr>
              <a:t>“Integration should not be the focus. </a:t>
            </a:r>
            <a:r>
              <a:rPr lang="en-US" sz="3200" b="1" dirty="0">
                <a:solidFill>
                  <a:srgbClr val="AF5EA1"/>
                </a:solidFill>
                <a:latin typeface="Calibri" panose="020F0502020204030204"/>
              </a:rPr>
              <a:t>H</a:t>
            </a:r>
            <a:r>
              <a:rPr kumimoji="0" lang="en-US" sz="3200" b="1" i="0" u="none" strike="noStrike" kern="1200" cap="none" spc="0" normalizeH="0" baseline="0" noProof="0" dirty="0">
                <a:ln>
                  <a:noFill/>
                </a:ln>
                <a:solidFill>
                  <a:srgbClr val="AF5EA1"/>
                </a:solidFill>
                <a:effectLst/>
                <a:uLnTx/>
                <a:uFillTx/>
                <a:latin typeface="Calibri" panose="020F0502020204030204"/>
                <a:ea typeface="+mn-ea"/>
                <a:cs typeface="+mn-cs"/>
              </a:rPr>
              <a:t>owever, by putting people at the heart of what we do,</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srgbClr val="AF5EA1"/>
                </a:solidFill>
                <a:effectLst/>
                <a:uLnTx/>
                <a:uFillTx/>
                <a:latin typeface="Calibri" panose="020F0502020204030204"/>
                <a:ea typeface="+mn-ea"/>
                <a:cs typeface="+mn-cs"/>
              </a:rPr>
              <a:t>greater integration may be a result.”</a:t>
            </a:r>
            <a:endParaRPr kumimoji="0" lang="en-GB" sz="3200" b="0" i="0" u="none" strike="noStrike" kern="1200" cap="none" spc="0" normalizeH="0" baseline="0" noProof="0" dirty="0">
              <a:ln>
                <a:noFill/>
              </a:ln>
              <a:solidFill>
                <a:srgbClr val="000000"/>
              </a:solidFill>
              <a:effectLst/>
              <a:uLnTx/>
              <a:uFillTx/>
              <a:latin typeface="Calibri" panose="020F0502020204030204"/>
              <a:ea typeface="+mn-ea"/>
              <a:cs typeface="+mn-cs"/>
            </a:endParaRPr>
          </a:p>
        </p:txBody>
      </p:sp>
      <p:sp>
        <p:nvSpPr>
          <p:cNvPr id="3" name="Rectangle 2">
            <a:extLst>
              <a:ext uri="{FF2B5EF4-FFF2-40B4-BE49-F238E27FC236}">
                <a16:creationId xmlns:a16="http://schemas.microsoft.com/office/drawing/2014/main" id="{8E9FBF24-A332-4D54-8B65-128641A751A7}"/>
              </a:ext>
            </a:extLst>
          </p:cNvPr>
          <p:cNvSpPr/>
          <p:nvPr/>
        </p:nvSpPr>
        <p:spPr>
          <a:xfrm>
            <a:off x="10490791" y="0"/>
            <a:ext cx="1701209" cy="33590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rIns="72000" rtlCol="0" anchor="ctr"/>
          <a:lstStyle/>
          <a:p>
            <a:r>
              <a:rPr lang="en-GB" sz="1400" dirty="0"/>
              <a:t>Executive Summary</a:t>
            </a:r>
          </a:p>
        </p:txBody>
      </p:sp>
    </p:spTree>
    <p:extLst>
      <p:ext uri="{BB962C8B-B14F-4D97-AF65-F5344CB8AC3E}">
        <p14:creationId xmlns:p14="http://schemas.microsoft.com/office/powerpoint/2010/main" val="1757986544"/>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BBDD514F-9E42-4B33-A7C7-84F6F54A0850}"/>
              </a:ext>
            </a:extLst>
          </p:cNvPr>
          <p:cNvSpPr txBox="1">
            <a:spLocks/>
          </p:cNvSpPr>
          <p:nvPr/>
        </p:nvSpPr>
        <p:spPr>
          <a:xfrm>
            <a:off x="341800" y="374286"/>
            <a:ext cx="10159831" cy="942196"/>
          </a:xfrm>
          <a:prstGeom prst="rect">
            <a:avLst/>
          </a:prstGeom>
        </p:spPr>
        <p:txBody>
          <a:bodyPr>
            <a:normAutofit/>
          </a:bodyPr>
          <a:lstStyle>
            <a:lvl1pPr algn="l" defTabSz="914400" rtl="0" eaLnBrk="1" latinLnBrk="0" hangingPunct="1">
              <a:lnSpc>
                <a:spcPct val="80000"/>
              </a:lnSpc>
              <a:spcBef>
                <a:spcPct val="0"/>
              </a:spcBef>
              <a:buNone/>
              <a:defRPr sz="2400" b="1" i="0" kern="1200" cap="none" baseline="0">
                <a:solidFill>
                  <a:schemeClr val="tx1"/>
                </a:solidFill>
                <a:latin typeface="Calibri" panose="020F0502020204030204" pitchFamily="34" charset="0"/>
                <a:ea typeface="Calibri" panose="020F0502020204030204" pitchFamily="34" charset="0"/>
                <a:cs typeface="Calibri" panose="020F0502020204030204" pitchFamily="34" charset="0"/>
              </a:defRPr>
            </a:lvl1pPr>
          </a:lstStyle>
          <a:p>
            <a:r>
              <a:rPr lang="en-US" sz="2700" b="0" dirty="0">
                <a:latin typeface="+mn-lt"/>
              </a:rPr>
              <a:t>The London Recovery Board, formed in June 2020, has developed a mission-oriented recovery plan for post-pandemic London </a:t>
            </a:r>
            <a:endParaRPr lang="en-GB" sz="2700" b="0" dirty="0">
              <a:latin typeface="+mn-lt"/>
            </a:endParaRPr>
          </a:p>
        </p:txBody>
      </p:sp>
      <p:sp>
        <p:nvSpPr>
          <p:cNvPr id="6" name="Rectangle 5">
            <a:extLst>
              <a:ext uri="{FF2B5EF4-FFF2-40B4-BE49-F238E27FC236}">
                <a16:creationId xmlns:a16="http://schemas.microsoft.com/office/drawing/2014/main" id="{EADDB53F-2997-4DDE-B21E-D2C628472EB0}"/>
              </a:ext>
            </a:extLst>
          </p:cNvPr>
          <p:cNvSpPr/>
          <p:nvPr/>
        </p:nvSpPr>
        <p:spPr>
          <a:xfrm>
            <a:off x="417901" y="2197564"/>
            <a:ext cx="3586976" cy="1267215"/>
          </a:xfrm>
          <a:prstGeom prst="rect">
            <a:avLst/>
          </a:prstGeom>
          <a:solidFill>
            <a:schemeClr val="accent1">
              <a:lumMod val="9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t"/>
          <a:lstStyle/>
          <a:p>
            <a:pPr marL="0" marR="0" lvl="0" indent="0" algn="l" defTabSz="457200" rtl="0" eaLnBrk="1" fontAlgn="auto" latinLnBrk="0" hangingPunct="1">
              <a:lnSpc>
                <a:spcPct val="100000"/>
              </a:lnSpc>
              <a:spcBef>
                <a:spcPts val="0"/>
              </a:spcBef>
              <a:spcAft>
                <a:spcPts val="600"/>
              </a:spcAft>
              <a:buClrTx/>
              <a:buSzTx/>
              <a:buFontTx/>
              <a:buNone/>
              <a:tabLst/>
              <a:defRPr/>
            </a:pPr>
            <a:endParaRPr kumimoji="0" lang="en-US" sz="1400" b="1" i="0" u="none" strike="noStrike" kern="1200" cap="none" spc="0" normalizeH="0" baseline="0" noProof="0" dirty="0">
              <a:ln>
                <a:noFill/>
              </a:ln>
              <a:solidFill>
                <a:prstClr val="black"/>
              </a:solidFill>
              <a:effectLst/>
              <a:uLnTx/>
              <a:uFillTx/>
              <a:latin typeface="Calibri"/>
              <a:ea typeface="+mn-ea"/>
              <a:cs typeface="+mn-cs"/>
            </a:endParaRPr>
          </a:p>
          <a:p>
            <a:pPr marL="285750" marR="0" lvl="0" indent="-285750" algn="l" defTabSz="457200" rtl="0" eaLnBrk="1" fontAlgn="auto" latinLnBrk="0" hangingPunct="1">
              <a:lnSpc>
                <a:spcPct val="100000"/>
              </a:lnSpc>
              <a:spcBef>
                <a:spcPts val="0"/>
              </a:spcBef>
              <a:spcAft>
                <a:spcPts val="600"/>
              </a:spcAft>
              <a:buClrTx/>
              <a:buSzTx/>
              <a:buFont typeface="Arial" panose="020B0604020202020204" pitchFamily="34" charset="0"/>
              <a:buChar char="•"/>
              <a:tabLst/>
              <a:defRPr/>
            </a:pPr>
            <a:endParaRPr kumimoji="0" lang="en-GB"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10" name="Rectangle 9">
            <a:extLst>
              <a:ext uri="{FF2B5EF4-FFF2-40B4-BE49-F238E27FC236}">
                <a16:creationId xmlns:a16="http://schemas.microsoft.com/office/drawing/2014/main" id="{2D55100B-9277-4123-A371-5A0A6B8D5188}"/>
              </a:ext>
            </a:extLst>
          </p:cNvPr>
          <p:cNvSpPr/>
          <p:nvPr/>
        </p:nvSpPr>
        <p:spPr>
          <a:xfrm>
            <a:off x="417901" y="3578515"/>
            <a:ext cx="3586976" cy="1267215"/>
          </a:xfrm>
          <a:prstGeom prst="rect">
            <a:avLst/>
          </a:prstGeom>
          <a:solidFill>
            <a:schemeClr val="accent1">
              <a:lumMod val="9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t"/>
          <a:lstStyle/>
          <a:p>
            <a:pPr marL="0" marR="0" lvl="0" indent="0" algn="l" defTabSz="457200" rtl="0" eaLnBrk="1" fontAlgn="auto" latinLnBrk="0" hangingPunct="1">
              <a:lnSpc>
                <a:spcPct val="100000"/>
              </a:lnSpc>
              <a:spcBef>
                <a:spcPts val="0"/>
              </a:spcBef>
              <a:spcAft>
                <a:spcPts val="60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Calibri"/>
              <a:ea typeface="+mn-ea"/>
              <a:cs typeface="+mn-cs"/>
            </a:endParaRPr>
          </a:p>
        </p:txBody>
      </p:sp>
      <p:sp>
        <p:nvSpPr>
          <p:cNvPr id="11" name="Rectangle 10">
            <a:extLst>
              <a:ext uri="{FF2B5EF4-FFF2-40B4-BE49-F238E27FC236}">
                <a16:creationId xmlns:a16="http://schemas.microsoft.com/office/drawing/2014/main" id="{E344BD1C-CEAF-4842-BC20-CCCF564DACEF}"/>
              </a:ext>
            </a:extLst>
          </p:cNvPr>
          <p:cNvSpPr/>
          <p:nvPr/>
        </p:nvSpPr>
        <p:spPr>
          <a:xfrm>
            <a:off x="417901" y="4969976"/>
            <a:ext cx="3586976" cy="1267215"/>
          </a:xfrm>
          <a:prstGeom prst="rect">
            <a:avLst/>
          </a:prstGeom>
          <a:solidFill>
            <a:schemeClr val="accent1">
              <a:lumMod val="9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t"/>
          <a:lstStyle/>
          <a:p>
            <a:pPr marL="0" marR="0" lvl="0" indent="0" algn="l" defTabSz="457200" rtl="0" eaLnBrk="1" fontAlgn="auto" latinLnBrk="0" hangingPunct="1">
              <a:lnSpc>
                <a:spcPct val="100000"/>
              </a:lnSpc>
              <a:spcBef>
                <a:spcPts val="0"/>
              </a:spcBef>
              <a:spcAft>
                <a:spcPts val="60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Calibri"/>
              <a:ea typeface="+mn-ea"/>
              <a:cs typeface="+mn-cs"/>
            </a:endParaRPr>
          </a:p>
        </p:txBody>
      </p:sp>
      <p:sp>
        <p:nvSpPr>
          <p:cNvPr id="12" name="Rectangle 11">
            <a:extLst>
              <a:ext uri="{FF2B5EF4-FFF2-40B4-BE49-F238E27FC236}">
                <a16:creationId xmlns:a16="http://schemas.microsoft.com/office/drawing/2014/main" id="{53A025FC-66CC-432F-9E41-9AB11565B57C}"/>
              </a:ext>
            </a:extLst>
          </p:cNvPr>
          <p:cNvSpPr/>
          <p:nvPr/>
        </p:nvSpPr>
        <p:spPr>
          <a:xfrm>
            <a:off x="7911819" y="2197564"/>
            <a:ext cx="3586976" cy="1267215"/>
          </a:xfrm>
          <a:prstGeom prst="rect">
            <a:avLst/>
          </a:prstGeom>
          <a:solidFill>
            <a:schemeClr val="accent1">
              <a:lumMod val="9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t"/>
          <a:lstStyle/>
          <a:p>
            <a:pPr marL="0" marR="0" lvl="0" indent="0" algn="l" defTabSz="457200" rtl="0" eaLnBrk="1" fontAlgn="auto" latinLnBrk="0" hangingPunct="1">
              <a:lnSpc>
                <a:spcPct val="100000"/>
              </a:lnSpc>
              <a:spcBef>
                <a:spcPts val="0"/>
              </a:spcBef>
              <a:spcAft>
                <a:spcPts val="600"/>
              </a:spcAft>
              <a:buClrTx/>
              <a:buSzTx/>
              <a:buFontTx/>
              <a:buNone/>
              <a:tabLst/>
              <a:defRPr/>
            </a:pPr>
            <a:endParaRPr kumimoji="0" lang="en-US" sz="1400" b="1" i="0" u="none" strike="noStrike" kern="1200" cap="none" spc="0" normalizeH="0" baseline="0" noProof="0" dirty="0">
              <a:ln>
                <a:noFill/>
              </a:ln>
              <a:solidFill>
                <a:prstClr val="black"/>
              </a:solidFill>
              <a:effectLst/>
              <a:uLnTx/>
              <a:uFillTx/>
              <a:latin typeface="Calibri"/>
              <a:ea typeface="+mn-ea"/>
              <a:cs typeface="+mn-cs"/>
            </a:endParaRPr>
          </a:p>
          <a:p>
            <a:pPr marL="285750" marR="0" lvl="0" indent="-285750" algn="l" defTabSz="457200" rtl="0" eaLnBrk="1" fontAlgn="auto" latinLnBrk="0" hangingPunct="1">
              <a:lnSpc>
                <a:spcPct val="100000"/>
              </a:lnSpc>
              <a:spcBef>
                <a:spcPts val="0"/>
              </a:spcBef>
              <a:spcAft>
                <a:spcPts val="600"/>
              </a:spcAft>
              <a:buClrTx/>
              <a:buSzTx/>
              <a:buFont typeface="Arial" panose="020B0604020202020204" pitchFamily="34" charset="0"/>
              <a:buChar char="•"/>
              <a:tabLst/>
              <a:defRPr/>
            </a:pPr>
            <a:endParaRPr kumimoji="0" lang="en-GB"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13" name="Rectangle 12">
            <a:extLst>
              <a:ext uri="{FF2B5EF4-FFF2-40B4-BE49-F238E27FC236}">
                <a16:creationId xmlns:a16="http://schemas.microsoft.com/office/drawing/2014/main" id="{5BA2B357-A497-459F-AF72-0A76265912BD}"/>
              </a:ext>
            </a:extLst>
          </p:cNvPr>
          <p:cNvSpPr/>
          <p:nvPr/>
        </p:nvSpPr>
        <p:spPr>
          <a:xfrm>
            <a:off x="7911819" y="3578515"/>
            <a:ext cx="3586976" cy="1267215"/>
          </a:xfrm>
          <a:prstGeom prst="rect">
            <a:avLst/>
          </a:prstGeom>
          <a:solidFill>
            <a:schemeClr val="accent1">
              <a:lumMod val="9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t"/>
          <a:lstStyle/>
          <a:p>
            <a:pPr marL="0" marR="0" lvl="0" indent="0" algn="l" defTabSz="457200" rtl="0" eaLnBrk="1" fontAlgn="auto" latinLnBrk="0" hangingPunct="1">
              <a:lnSpc>
                <a:spcPct val="100000"/>
              </a:lnSpc>
              <a:spcBef>
                <a:spcPts val="0"/>
              </a:spcBef>
              <a:spcAft>
                <a:spcPts val="60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Calibri"/>
              <a:ea typeface="+mn-ea"/>
              <a:cs typeface="+mn-cs"/>
            </a:endParaRPr>
          </a:p>
        </p:txBody>
      </p:sp>
      <p:sp>
        <p:nvSpPr>
          <p:cNvPr id="14" name="Rectangle 13">
            <a:extLst>
              <a:ext uri="{FF2B5EF4-FFF2-40B4-BE49-F238E27FC236}">
                <a16:creationId xmlns:a16="http://schemas.microsoft.com/office/drawing/2014/main" id="{2C4D7E6A-F6B1-45E9-8A04-F0491A55A497}"/>
              </a:ext>
            </a:extLst>
          </p:cNvPr>
          <p:cNvSpPr/>
          <p:nvPr/>
        </p:nvSpPr>
        <p:spPr>
          <a:xfrm>
            <a:off x="7911819" y="4969976"/>
            <a:ext cx="3586976" cy="1267215"/>
          </a:xfrm>
          <a:prstGeom prst="rect">
            <a:avLst/>
          </a:prstGeom>
          <a:solidFill>
            <a:schemeClr val="accent1">
              <a:lumMod val="9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t"/>
          <a:lstStyle/>
          <a:p>
            <a:pPr marL="0" marR="0" lvl="0" indent="0" algn="l" defTabSz="457200" rtl="0" eaLnBrk="1" fontAlgn="auto" latinLnBrk="0" hangingPunct="1">
              <a:lnSpc>
                <a:spcPct val="100000"/>
              </a:lnSpc>
              <a:spcBef>
                <a:spcPts val="0"/>
              </a:spcBef>
              <a:spcAft>
                <a:spcPts val="60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Calibri"/>
              <a:ea typeface="+mn-ea"/>
              <a:cs typeface="+mn-cs"/>
            </a:endParaRPr>
          </a:p>
        </p:txBody>
      </p:sp>
      <p:sp>
        <p:nvSpPr>
          <p:cNvPr id="15" name="Rectangle 14">
            <a:extLst>
              <a:ext uri="{FF2B5EF4-FFF2-40B4-BE49-F238E27FC236}">
                <a16:creationId xmlns:a16="http://schemas.microsoft.com/office/drawing/2014/main" id="{5705EF21-6940-4B5C-A978-5AA66B52222D}"/>
              </a:ext>
            </a:extLst>
          </p:cNvPr>
          <p:cNvSpPr/>
          <p:nvPr/>
        </p:nvSpPr>
        <p:spPr>
          <a:xfrm>
            <a:off x="4169373" y="2197564"/>
            <a:ext cx="3586976" cy="1267215"/>
          </a:xfrm>
          <a:prstGeom prst="rect">
            <a:avLst/>
          </a:prstGeom>
          <a:solidFill>
            <a:schemeClr val="accent1">
              <a:lumMod val="9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t"/>
          <a:lstStyle/>
          <a:p>
            <a:pPr marL="0" marR="0" lvl="0" indent="0" algn="l" defTabSz="457200" rtl="0" eaLnBrk="1" fontAlgn="auto" latinLnBrk="0" hangingPunct="1">
              <a:lnSpc>
                <a:spcPct val="100000"/>
              </a:lnSpc>
              <a:spcBef>
                <a:spcPts val="0"/>
              </a:spcBef>
              <a:spcAft>
                <a:spcPts val="600"/>
              </a:spcAft>
              <a:buClrTx/>
              <a:buSzTx/>
              <a:buFontTx/>
              <a:buNone/>
              <a:tabLst/>
              <a:defRPr/>
            </a:pPr>
            <a:endParaRPr kumimoji="0" lang="en-US" sz="1400" b="1" i="0" u="none" strike="noStrike" kern="1200" cap="none" spc="0" normalizeH="0" baseline="0" noProof="0" dirty="0">
              <a:ln>
                <a:noFill/>
              </a:ln>
              <a:solidFill>
                <a:prstClr val="black"/>
              </a:solidFill>
              <a:effectLst/>
              <a:uLnTx/>
              <a:uFillTx/>
              <a:latin typeface="Calibri"/>
              <a:ea typeface="+mn-ea"/>
              <a:cs typeface="+mn-cs"/>
            </a:endParaRPr>
          </a:p>
          <a:p>
            <a:pPr marL="285750" marR="0" lvl="0" indent="-285750" algn="l" defTabSz="457200" rtl="0" eaLnBrk="1" fontAlgn="auto" latinLnBrk="0" hangingPunct="1">
              <a:lnSpc>
                <a:spcPct val="100000"/>
              </a:lnSpc>
              <a:spcBef>
                <a:spcPts val="0"/>
              </a:spcBef>
              <a:spcAft>
                <a:spcPts val="600"/>
              </a:spcAft>
              <a:buClrTx/>
              <a:buSzTx/>
              <a:buFont typeface="Arial" panose="020B0604020202020204" pitchFamily="34" charset="0"/>
              <a:buChar char="•"/>
              <a:tabLst/>
              <a:defRPr/>
            </a:pPr>
            <a:endParaRPr kumimoji="0" lang="en-GB"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16" name="Rectangle 15">
            <a:extLst>
              <a:ext uri="{FF2B5EF4-FFF2-40B4-BE49-F238E27FC236}">
                <a16:creationId xmlns:a16="http://schemas.microsoft.com/office/drawing/2014/main" id="{BEAE520D-2F49-4D00-ACEB-197731EC0040}"/>
              </a:ext>
            </a:extLst>
          </p:cNvPr>
          <p:cNvSpPr/>
          <p:nvPr/>
        </p:nvSpPr>
        <p:spPr>
          <a:xfrm>
            <a:off x="4169373" y="3578515"/>
            <a:ext cx="3586976" cy="1267215"/>
          </a:xfrm>
          <a:prstGeom prst="rect">
            <a:avLst/>
          </a:prstGeom>
          <a:solidFill>
            <a:schemeClr val="accent1">
              <a:lumMod val="9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t"/>
          <a:lstStyle/>
          <a:p>
            <a:pPr marL="0" marR="0" lvl="0" indent="0" algn="l" defTabSz="457200" rtl="0" eaLnBrk="1" fontAlgn="auto" latinLnBrk="0" hangingPunct="1">
              <a:lnSpc>
                <a:spcPct val="100000"/>
              </a:lnSpc>
              <a:spcBef>
                <a:spcPts val="0"/>
              </a:spcBef>
              <a:spcAft>
                <a:spcPts val="60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Calibri"/>
              <a:ea typeface="+mn-ea"/>
              <a:cs typeface="+mn-cs"/>
            </a:endParaRPr>
          </a:p>
        </p:txBody>
      </p:sp>
      <p:sp>
        <p:nvSpPr>
          <p:cNvPr id="17" name="Rectangle 16">
            <a:extLst>
              <a:ext uri="{FF2B5EF4-FFF2-40B4-BE49-F238E27FC236}">
                <a16:creationId xmlns:a16="http://schemas.microsoft.com/office/drawing/2014/main" id="{C70C56DF-8FCB-406F-BFE7-4739016C9A92}"/>
              </a:ext>
            </a:extLst>
          </p:cNvPr>
          <p:cNvSpPr/>
          <p:nvPr/>
        </p:nvSpPr>
        <p:spPr>
          <a:xfrm>
            <a:off x="4169373" y="4969976"/>
            <a:ext cx="3586976" cy="1267215"/>
          </a:xfrm>
          <a:prstGeom prst="rect">
            <a:avLst/>
          </a:prstGeom>
          <a:solidFill>
            <a:schemeClr val="accent1">
              <a:lumMod val="9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t"/>
          <a:lstStyle/>
          <a:p>
            <a:pPr marL="0" marR="0" lvl="0" indent="0" algn="l" defTabSz="457200" rtl="0" eaLnBrk="1" fontAlgn="auto" latinLnBrk="0" hangingPunct="1">
              <a:lnSpc>
                <a:spcPct val="100000"/>
              </a:lnSpc>
              <a:spcBef>
                <a:spcPts val="0"/>
              </a:spcBef>
              <a:spcAft>
                <a:spcPts val="60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Calibri"/>
              <a:ea typeface="+mn-ea"/>
              <a:cs typeface="+mn-cs"/>
            </a:endParaRPr>
          </a:p>
        </p:txBody>
      </p:sp>
      <p:sp>
        <p:nvSpPr>
          <p:cNvPr id="18" name="TextBox 17">
            <a:extLst>
              <a:ext uri="{FF2B5EF4-FFF2-40B4-BE49-F238E27FC236}">
                <a16:creationId xmlns:a16="http://schemas.microsoft.com/office/drawing/2014/main" id="{15CB4456-E761-47EF-952D-B04F5342D00B}"/>
              </a:ext>
            </a:extLst>
          </p:cNvPr>
          <p:cNvSpPr txBox="1"/>
          <p:nvPr/>
        </p:nvSpPr>
        <p:spPr>
          <a:xfrm>
            <a:off x="371296" y="2170258"/>
            <a:ext cx="317235"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dirty="0">
                <a:ln>
                  <a:noFill/>
                </a:ln>
                <a:solidFill>
                  <a:srgbClr val="490E6F"/>
                </a:solidFill>
                <a:effectLst/>
                <a:uLnTx/>
                <a:uFillTx/>
                <a:latin typeface="Calibri"/>
                <a:ea typeface="+mn-ea"/>
                <a:cs typeface="+mn-cs"/>
              </a:rPr>
              <a:t>1</a:t>
            </a:r>
            <a:endParaRPr kumimoji="0" lang="en-US" sz="1800" b="1" i="0" u="none" strike="noStrike" kern="1200" cap="none" spc="0" normalizeH="0" baseline="0" noProof="0" dirty="0">
              <a:ln>
                <a:noFill/>
              </a:ln>
              <a:solidFill>
                <a:srgbClr val="490E6F"/>
              </a:solidFill>
              <a:effectLst/>
              <a:uLnTx/>
              <a:uFillTx/>
              <a:latin typeface="Calibri"/>
              <a:ea typeface="+mn-ea"/>
              <a:cs typeface="+mn-cs"/>
            </a:endParaRPr>
          </a:p>
        </p:txBody>
      </p:sp>
      <p:sp>
        <p:nvSpPr>
          <p:cNvPr id="19" name="TextBox 18">
            <a:extLst>
              <a:ext uri="{FF2B5EF4-FFF2-40B4-BE49-F238E27FC236}">
                <a16:creationId xmlns:a16="http://schemas.microsoft.com/office/drawing/2014/main" id="{B5426BDD-CDD3-41D6-BDD7-7A68FE1118D2}"/>
              </a:ext>
            </a:extLst>
          </p:cNvPr>
          <p:cNvSpPr txBox="1"/>
          <p:nvPr/>
        </p:nvSpPr>
        <p:spPr>
          <a:xfrm>
            <a:off x="371296" y="3539386"/>
            <a:ext cx="317235"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490E6F"/>
                </a:solidFill>
                <a:effectLst/>
                <a:uLnTx/>
                <a:uFillTx/>
                <a:latin typeface="Calibri"/>
                <a:ea typeface="+mn-ea"/>
                <a:cs typeface="+mn-cs"/>
              </a:rPr>
              <a:t>2</a:t>
            </a:r>
          </a:p>
        </p:txBody>
      </p:sp>
      <p:sp>
        <p:nvSpPr>
          <p:cNvPr id="20" name="TextBox 19">
            <a:extLst>
              <a:ext uri="{FF2B5EF4-FFF2-40B4-BE49-F238E27FC236}">
                <a16:creationId xmlns:a16="http://schemas.microsoft.com/office/drawing/2014/main" id="{911337BD-A6A1-4051-9318-3661D81EABAF}"/>
              </a:ext>
            </a:extLst>
          </p:cNvPr>
          <p:cNvSpPr txBox="1"/>
          <p:nvPr/>
        </p:nvSpPr>
        <p:spPr>
          <a:xfrm>
            <a:off x="371296" y="4928893"/>
            <a:ext cx="317235"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490E6F"/>
                </a:solidFill>
                <a:effectLst/>
                <a:uLnTx/>
                <a:uFillTx/>
                <a:latin typeface="Calibri"/>
                <a:ea typeface="+mn-ea"/>
                <a:cs typeface="+mn-cs"/>
              </a:rPr>
              <a:t>3</a:t>
            </a:r>
          </a:p>
        </p:txBody>
      </p:sp>
      <p:sp>
        <p:nvSpPr>
          <p:cNvPr id="21" name="TextBox 20">
            <a:extLst>
              <a:ext uri="{FF2B5EF4-FFF2-40B4-BE49-F238E27FC236}">
                <a16:creationId xmlns:a16="http://schemas.microsoft.com/office/drawing/2014/main" id="{393AF2F9-FEF5-4B7D-B201-16376C885D3A}"/>
              </a:ext>
            </a:extLst>
          </p:cNvPr>
          <p:cNvSpPr txBox="1"/>
          <p:nvPr/>
        </p:nvSpPr>
        <p:spPr>
          <a:xfrm>
            <a:off x="4130406" y="2170258"/>
            <a:ext cx="317235"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490E6F"/>
                </a:solidFill>
                <a:effectLst/>
                <a:uLnTx/>
                <a:uFillTx/>
                <a:latin typeface="Calibri"/>
                <a:ea typeface="+mn-ea"/>
                <a:cs typeface="+mn-cs"/>
              </a:rPr>
              <a:t>4</a:t>
            </a:r>
          </a:p>
        </p:txBody>
      </p:sp>
      <p:sp>
        <p:nvSpPr>
          <p:cNvPr id="22" name="TextBox 21">
            <a:extLst>
              <a:ext uri="{FF2B5EF4-FFF2-40B4-BE49-F238E27FC236}">
                <a16:creationId xmlns:a16="http://schemas.microsoft.com/office/drawing/2014/main" id="{5B773F05-698C-4962-93AB-0F744B5482AC}"/>
              </a:ext>
            </a:extLst>
          </p:cNvPr>
          <p:cNvSpPr txBox="1"/>
          <p:nvPr/>
        </p:nvSpPr>
        <p:spPr>
          <a:xfrm>
            <a:off x="4130406" y="3539386"/>
            <a:ext cx="317235"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490E6F"/>
                </a:solidFill>
                <a:effectLst/>
                <a:uLnTx/>
                <a:uFillTx/>
                <a:latin typeface="Calibri"/>
                <a:ea typeface="+mn-ea"/>
                <a:cs typeface="+mn-cs"/>
              </a:rPr>
              <a:t>5</a:t>
            </a:r>
          </a:p>
        </p:txBody>
      </p:sp>
      <p:sp>
        <p:nvSpPr>
          <p:cNvPr id="23" name="TextBox 22">
            <a:extLst>
              <a:ext uri="{FF2B5EF4-FFF2-40B4-BE49-F238E27FC236}">
                <a16:creationId xmlns:a16="http://schemas.microsoft.com/office/drawing/2014/main" id="{2CAAAE6F-8AEE-4B28-B64C-CE5D93EE9B5D}"/>
              </a:ext>
            </a:extLst>
          </p:cNvPr>
          <p:cNvSpPr txBox="1"/>
          <p:nvPr/>
        </p:nvSpPr>
        <p:spPr>
          <a:xfrm>
            <a:off x="4130406" y="4928893"/>
            <a:ext cx="317235"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490E6F"/>
                </a:solidFill>
                <a:effectLst/>
                <a:uLnTx/>
                <a:uFillTx/>
                <a:latin typeface="Calibri"/>
                <a:ea typeface="+mn-ea"/>
                <a:cs typeface="+mn-cs"/>
              </a:rPr>
              <a:t>6</a:t>
            </a:r>
          </a:p>
        </p:txBody>
      </p:sp>
      <p:sp>
        <p:nvSpPr>
          <p:cNvPr id="24" name="TextBox 23">
            <a:extLst>
              <a:ext uri="{FF2B5EF4-FFF2-40B4-BE49-F238E27FC236}">
                <a16:creationId xmlns:a16="http://schemas.microsoft.com/office/drawing/2014/main" id="{DD05D0C8-8978-40CD-BD5D-7A8F8147EE91}"/>
              </a:ext>
            </a:extLst>
          </p:cNvPr>
          <p:cNvSpPr txBox="1"/>
          <p:nvPr/>
        </p:nvSpPr>
        <p:spPr>
          <a:xfrm>
            <a:off x="7887159" y="2170258"/>
            <a:ext cx="317235"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490E6F"/>
                </a:solidFill>
                <a:effectLst/>
                <a:uLnTx/>
                <a:uFillTx/>
                <a:latin typeface="Calibri"/>
                <a:ea typeface="+mn-ea"/>
                <a:cs typeface="+mn-cs"/>
              </a:rPr>
              <a:t>7</a:t>
            </a:r>
          </a:p>
        </p:txBody>
      </p:sp>
      <p:sp>
        <p:nvSpPr>
          <p:cNvPr id="25" name="TextBox 24">
            <a:extLst>
              <a:ext uri="{FF2B5EF4-FFF2-40B4-BE49-F238E27FC236}">
                <a16:creationId xmlns:a16="http://schemas.microsoft.com/office/drawing/2014/main" id="{12291C01-3BC9-4A99-8E3D-DAEBC57289F5}"/>
              </a:ext>
            </a:extLst>
          </p:cNvPr>
          <p:cNvSpPr txBox="1"/>
          <p:nvPr/>
        </p:nvSpPr>
        <p:spPr>
          <a:xfrm>
            <a:off x="7887159" y="3539386"/>
            <a:ext cx="317235"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490E6F"/>
                </a:solidFill>
                <a:effectLst/>
                <a:uLnTx/>
                <a:uFillTx/>
                <a:latin typeface="Calibri"/>
                <a:ea typeface="+mn-ea"/>
                <a:cs typeface="+mn-cs"/>
              </a:rPr>
              <a:t>8</a:t>
            </a:r>
          </a:p>
        </p:txBody>
      </p:sp>
      <p:sp>
        <p:nvSpPr>
          <p:cNvPr id="26" name="TextBox 25">
            <a:extLst>
              <a:ext uri="{FF2B5EF4-FFF2-40B4-BE49-F238E27FC236}">
                <a16:creationId xmlns:a16="http://schemas.microsoft.com/office/drawing/2014/main" id="{1DD2AF53-463D-41BA-9BDE-6A793BDA3119}"/>
              </a:ext>
            </a:extLst>
          </p:cNvPr>
          <p:cNvSpPr txBox="1"/>
          <p:nvPr/>
        </p:nvSpPr>
        <p:spPr>
          <a:xfrm>
            <a:off x="7887159" y="4928893"/>
            <a:ext cx="317235"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490E6F"/>
                </a:solidFill>
                <a:effectLst/>
                <a:uLnTx/>
                <a:uFillTx/>
                <a:latin typeface="Calibri"/>
                <a:ea typeface="+mn-ea"/>
                <a:cs typeface="+mn-cs"/>
              </a:rPr>
              <a:t>9</a:t>
            </a:r>
          </a:p>
        </p:txBody>
      </p:sp>
      <p:sp>
        <p:nvSpPr>
          <p:cNvPr id="27" name="TextBox 26">
            <a:extLst>
              <a:ext uri="{FF2B5EF4-FFF2-40B4-BE49-F238E27FC236}">
                <a16:creationId xmlns:a16="http://schemas.microsoft.com/office/drawing/2014/main" id="{856432CE-D10C-4507-9420-7AEDF0EFAE44}"/>
              </a:ext>
            </a:extLst>
          </p:cNvPr>
          <p:cNvSpPr txBox="1"/>
          <p:nvPr/>
        </p:nvSpPr>
        <p:spPr>
          <a:xfrm>
            <a:off x="712334" y="2199887"/>
            <a:ext cx="3085942" cy="307777"/>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300"/>
              </a:spcAft>
              <a:buClrTx/>
              <a:buSzTx/>
              <a:buFontTx/>
              <a:buNone/>
              <a:tabLst/>
              <a:defRPr/>
            </a:pPr>
            <a:r>
              <a:rPr kumimoji="0" lang="en-GB" sz="1400" b="1" i="0" u="none" strike="noStrike" kern="1200" cap="none" spc="0" normalizeH="0" baseline="0" noProof="0" dirty="0">
                <a:ln>
                  <a:noFill/>
                </a:ln>
                <a:solidFill>
                  <a:prstClr val="black"/>
                </a:solidFill>
                <a:effectLst/>
                <a:uLnTx/>
                <a:uFillTx/>
                <a:latin typeface="Calibri"/>
                <a:ea typeface="+mn-ea"/>
                <a:cs typeface="+mn-cs"/>
              </a:rPr>
              <a:t>A Green New Deal</a:t>
            </a:r>
          </a:p>
        </p:txBody>
      </p:sp>
      <p:sp>
        <p:nvSpPr>
          <p:cNvPr id="28" name="TextBox 27">
            <a:extLst>
              <a:ext uri="{FF2B5EF4-FFF2-40B4-BE49-F238E27FC236}">
                <a16:creationId xmlns:a16="http://schemas.microsoft.com/office/drawing/2014/main" id="{C48ED71D-641E-44BF-AD2D-A304E7EC7C89}"/>
              </a:ext>
            </a:extLst>
          </p:cNvPr>
          <p:cNvSpPr txBox="1"/>
          <p:nvPr/>
        </p:nvSpPr>
        <p:spPr>
          <a:xfrm>
            <a:off x="412315" y="2529721"/>
            <a:ext cx="3626247" cy="913070"/>
          </a:xfrm>
          <a:prstGeom prst="rect">
            <a:avLst/>
          </a:prstGeom>
          <a:noFill/>
        </p:spPr>
        <p:txBody>
          <a:bodyPr wrap="square" rtlCol="0">
            <a:spAutoFit/>
          </a:bodyPr>
          <a:lstStyle/>
          <a:p>
            <a:pPr marL="108000" marR="0" lvl="0" indent="-108000" algn="l" defTabSz="457200" rtl="0" eaLnBrk="1" fontAlgn="auto" latinLnBrk="0" hangingPunct="1">
              <a:lnSpc>
                <a:spcPct val="100000"/>
              </a:lnSpc>
              <a:spcBef>
                <a:spcPts val="0"/>
              </a:spcBef>
              <a:spcAft>
                <a:spcPts val="100"/>
              </a:spcAft>
              <a:buClrTx/>
              <a:buSzTx/>
              <a:buFont typeface="Arial" panose="020B0604020202020204" pitchFamily="34" charset="0"/>
              <a:buChar char="•"/>
              <a:tabLst/>
              <a:defRPr/>
            </a:pPr>
            <a:r>
              <a:rPr kumimoji="0" lang="en-US" sz="1050" b="0" i="0" u="none" strike="noStrike" kern="1200" cap="none" spc="0" normalizeH="0" baseline="0" noProof="0" dirty="0">
                <a:ln>
                  <a:noFill/>
                </a:ln>
                <a:solidFill>
                  <a:prstClr val="black"/>
                </a:solidFill>
                <a:effectLst/>
                <a:uLnTx/>
                <a:uFillTx/>
                <a:latin typeface="Calibri"/>
                <a:ea typeface="+mn-ea"/>
                <a:cs typeface="+mn-cs"/>
              </a:rPr>
              <a:t>Tackle climate and ecological emergencies by doubling the size of London’s green economy by 2030.</a:t>
            </a:r>
          </a:p>
          <a:p>
            <a:pPr marL="108000" marR="0" lvl="0" indent="-108000" algn="l" defTabSz="457200" rtl="0" eaLnBrk="1" fontAlgn="auto" latinLnBrk="0" hangingPunct="1">
              <a:lnSpc>
                <a:spcPct val="100000"/>
              </a:lnSpc>
              <a:spcBef>
                <a:spcPts val="0"/>
              </a:spcBef>
              <a:spcAft>
                <a:spcPts val="100"/>
              </a:spcAft>
              <a:buClrTx/>
              <a:buSzTx/>
              <a:buFont typeface="Arial" panose="020B0604020202020204" pitchFamily="34" charset="0"/>
              <a:buChar char="•"/>
              <a:tabLst/>
              <a:defRPr/>
            </a:pPr>
            <a:r>
              <a:rPr kumimoji="0" lang="en-US" sz="1050" b="0" i="0" u="none" strike="noStrike" kern="1200" cap="none" spc="0" normalizeH="0" baseline="0" noProof="0" dirty="0">
                <a:ln>
                  <a:noFill/>
                </a:ln>
                <a:solidFill>
                  <a:prstClr val="black"/>
                </a:solidFill>
                <a:effectLst/>
                <a:uLnTx/>
                <a:uFillTx/>
                <a:latin typeface="Calibri"/>
                <a:ea typeface="+mn-ea"/>
                <a:cs typeface="+mn-cs"/>
              </a:rPr>
              <a:t>Modernise public transport, get building emissions to net 0 and grow London’s burgeoning £40bn ‘low carbon goods and services’ sector to create more green jobs.</a:t>
            </a:r>
            <a:endParaRPr kumimoji="0" lang="en-GB" sz="1200" b="0" i="0" u="none" strike="noStrike" kern="1200" cap="none" spc="0" normalizeH="0" baseline="0" noProof="0" dirty="0">
              <a:ln>
                <a:noFill/>
              </a:ln>
              <a:solidFill>
                <a:prstClr val="black"/>
              </a:solidFill>
              <a:effectLst/>
              <a:uLnTx/>
              <a:uFillTx/>
              <a:latin typeface="Calibri"/>
              <a:ea typeface="+mn-ea"/>
              <a:cs typeface="+mn-cs"/>
            </a:endParaRPr>
          </a:p>
        </p:txBody>
      </p:sp>
      <p:sp>
        <p:nvSpPr>
          <p:cNvPr id="29" name="TextBox 28">
            <a:extLst>
              <a:ext uri="{FF2B5EF4-FFF2-40B4-BE49-F238E27FC236}">
                <a16:creationId xmlns:a16="http://schemas.microsoft.com/office/drawing/2014/main" id="{00317FD7-07BD-42CF-8292-78C938C829AB}"/>
              </a:ext>
            </a:extLst>
          </p:cNvPr>
          <p:cNvSpPr txBox="1"/>
          <p:nvPr/>
        </p:nvSpPr>
        <p:spPr>
          <a:xfrm>
            <a:off x="712334" y="3596197"/>
            <a:ext cx="3298128" cy="307777"/>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300"/>
              </a:spcAft>
              <a:buClrTx/>
              <a:buSzTx/>
              <a:buFontTx/>
              <a:buNone/>
              <a:tabLst/>
              <a:defRPr/>
            </a:pPr>
            <a:r>
              <a:rPr kumimoji="0" lang="en-GB" sz="1400" b="1" i="0" u="none" strike="noStrike" kern="1200" cap="none" spc="0" normalizeH="0" baseline="0" noProof="0" dirty="0">
                <a:ln>
                  <a:noFill/>
                </a:ln>
                <a:solidFill>
                  <a:prstClr val="black"/>
                </a:solidFill>
                <a:effectLst/>
                <a:uLnTx/>
                <a:uFillTx/>
                <a:latin typeface="Calibri"/>
                <a:ea typeface="+mn-ea"/>
                <a:cs typeface="+mn-cs"/>
              </a:rPr>
              <a:t>A Robust Safety Net</a:t>
            </a:r>
          </a:p>
        </p:txBody>
      </p:sp>
      <p:sp>
        <p:nvSpPr>
          <p:cNvPr id="30" name="TextBox 29">
            <a:extLst>
              <a:ext uri="{FF2B5EF4-FFF2-40B4-BE49-F238E27FC236}">
                <a16:creationId xmlns:a16="http://schemas.microsoft.com/office/drawing/2014/main" id="{89605746-1F00-49B9-9A93-B9DF18487E24}"/>
              </a:ext>
            </a:extLst>
          </p:cNvPr>
          <p:cNvSpPr txBox="1"/>
          <p:nvPr/>
        </p:nvSpPr>
        <p:spPr>
          <a:xfrm>
            <a:off x="412315" y="3894501"/>
            <a:ext cx="3626247" cy="925894"/>
          </a:xfrm>
          <a:prstGeom prst="rect">
            <a:avLst/>
          </a:prstGeom>
          <a:noFill/>
        </p:spPr>
        <p:txBody>
          <a:bodyPr wrap="square" rtlCol="0">
            <a:spAutoFit/>
          </a:bodyPr>
          <a:lstStyle/>
          <a:p>
            <a:pPr marL="108000" marR="0" lvl="0" indent="-108000" algn="l" defTabSz="457200" rtl="0" eaLnBrk="1" fontAlgn="auto" latinLnBrk="0" hangingPunct="1">
              <a:lnSpc>
                <a:spcPct val="100000"/>
              </a:lnSpc>
              <a:spcBef>
                <a:spcPts val="0"/>
              </a:spcBef>
              <a:spcAft>
                <a:spcPts val="100"/>
              </a:spcAft>
              <a:buClrTx/>
              <a:buSzTx/>
              <a:buFont typeface="Arial" panose="020B0604020202020204" pitchFamily="34" charset="0"/>
              <a:buChar char="•"/>
              <a:tabLst/>
              <a:defRPr/>
            </a:pPr>
            <a:r>
              <a:rPr kumimoji="0" lang="en-US" sz="1050" b="0" i="0" u="none" strike="noStrike" kern="1200" cap="none" spc="0" normalizeH="0" baseline="0" noProof="0" dirty="0">
                <a:ln>
                  <a:noFill/>
                </a:ln>
                <a:solidFill>
                  <a:prstClr val="black"/>
                </a:solidFill>
                <a:effectLst/>
                <a:uLnTx/>
                <a:uFillTx/>
                <a:latin typeface="Calibri"/>
                <a:ea typeface="+mn-ea"/>
                <a:cs typeface="+mn-cs"/>
              </a:rPr>
              <a:t>By 2025, every Londoner is able to access the support they need to prevent financial hardship.</a:t>
            </a:r>
          </a:p>
          <a:p>
            <a:pPr marL="108000" marR="0" lvl="0" indent="-108000" algn="l" defTabSz="457200" rtl="0" eaLnBrk="1" fontAlgn="auto" latinLnBrk="0" hangingPunct="1">
              <a:lnSpc>
                <a:spcPct val="100000"/>
              </a:lnSpc>
              <a:spcBef>
                <a:spcPts val="0"/>
              </a:spcBef>
              <a:spcAft>
                <a:spcPts val="100"/>
              </a:spcAft>
              <a:buClrTx/>
              <a:buSzTx/>
              <a:buFont typeface="Arial" panose="020B0604020202020204" pitchFamily="34" charset="0"/>
              <a:buChar char="•"/>
              <a:tabLst/>
              <a:defRPr/>
            </a:pPr>
            <a:r>
              <a:rPr kumimoji="0" lang="en-US" sz="1050" b="0" i="0" u="none" strike="noStrike" kern="1200" cap="none" spc="0" normalizeH="0" baseline="0" noProof="0" dirty="0">
                <a:ln>
                  <a:noFill/>
                </a:ln>
                <a:solidFill>
                  <a:prstClr val="black"/>
                </a:solidFill>
                <a:effectLst/>
                <a:uLnTx/>
                <a:uFillTx/>
                <a:latin typeface="Calibri"/>
                <a:ea typeface="+mn-ea"/>
                <a:cs typeface="+mn-cs"/>
              </a:rPr>
              <a:t>One point of access for advice services and crisis support.</a:t>
            </a:r>
          </a:p>
          <a:p>
            <a:pPr marL="108000" marR="0" lvl="0" indent="-108000" algn="l" defTabSz="457200" rtl="0" eaLnBrk="1" fontAlgn="auto" latinLnBrk="0" hangingPunct="1">
              <a:lnSpc>
                <a:spcPct val="100000"/>
              </a:lnSpc>
              <a:spcBef>
                <a:spcPts val="0"/>
              </a:spcBef>
              <a:spcAft>
                <a:spcPts val="100"/>
              </a:spcAft>
              <a:buClrTx/>
              <a:buSzTx/>
              <a:buFont typeface="Arial" panose="020B0604020202020204" pitchFamily="34" charset="0"/>
              <a:buChar char="•"/>
              <a:tabLst/>
              <a:defRPr/>
            </a:pPr>
            <a:r>
              <a:rPr kumimoji="0" lang="en-US" sz="1050" b="0" i="0" u="none" strike="noStrike" kern="1200" cap="none" spc="0" normalizeH="0" baseline="0" noProof="0" dirty="0">
                <a:ln>
                  <a:noFill/>
                </a:ln>
                <a:solidFill>
                  <a:prstClr val="black"/>
                </a:solidFill>
                <a:effectLst/>
                <a:uLnTx/>
                <a:uFillTx/>
                <a:latin typeface="Calibri"/>
                <a:ea typeface="+mn-ea"/>
                <a:cs typeface="+mn-cs"/>
              </a:rPr>
              <a:t>Improve access by embedding council-run, charitable and other relevant services in community settings.</a:t>
            </a:r>
          </a:p>
        </p:txBody>
      </p:sp>
      <p:sp>
        <p:nvSpPr>
          <p:cNvPr id="31" name="TextBox 30">
            <a:extLst>
              <a:ext uri="{FF2B5EF4-FFF2-40B4-BE49-F238E27FC236}">
                <a16:creationId xmlns:a16="http://schemas.microsoft.com/office/drawing/2014/main" id="{39F80B4B-138D-48D3-B9B8-17FDD5577A9A}"/>
              </a:ext>
            </a:extLst>
          </p:cNvPr>
          <p:cNvSpPr txBox="1"/>
          <p:nvPr/>
        </p:nvSpPr>
        <p:spPr>
          <a:xfrm>
            <a:off x="715157" y="4990186"/>
            <a:ext cx="3298128" cy="307777"/>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300"/>
              </a:spcAft>
              <a:buClrTx/>
              <a:buSzTx/>
              <a:buFontTx/>
              <a:buNone/>
              <a:tabLst/>
              <a:defRPr/>
            </a:pPr>
            <a:r>
              <a:rPr kumimoji="0" lang="en-GB" sz="1400" b="1" i="0" u="none" strike="noStrike" kern="1200" cap="none" spc="0" normalizeH="0" baseline="0" noProof="0" dirty="0">
                <a:ln>
                  <a:noFill/>
                </a:ln>
                <a:solidFill>
                  <a:prstClr val="black"/>
                </a:solidFill>
                <a:effectLst/>
                <a:uLnTx/>
                <a:uFillTx/>
                <a:latin typeface="Calibri"/>
                <a:ea typeface="+mn-ea"/>
                <a:cs typeface="+mn-cs"/>
              </a:rPr>
              <a:t>High Streets for All</a:t>
            </a:r>
          </a:p>
        </p:txBody>
      </p:sp>
      <p:sp>
        <p:nvSpPr>
          <p:cNvPr id="32" name="TextBox 31">
            <a:extLst>
              <a:ext uri="{FF2B5EF4-FFF2-40B4-BE49-F238E27FC236}">
                <a16:creationId xmlns:a16="http://schemas.microsoft.com/office/drawing/2014/main" id="{D8C478DD-00E5-4660-BA02-D299D31CCE58}"/>
              </a:ext>
            </a:extLst>
          </p:cNvPr>
          <p:cNvSpPr txBox="1"/>
          <p:nvPr/>
        </p:nvSpPr>
        <p:spPr>
          <a:xfrm>
            <a:off x="415138" y="5287277"/>
            <a:ext cx="3626247" cy="913070"/>
          </a:xfrm>
          <a:prstGeom prst="rect">
            <a:avLst/>
          </a:prstGeom>
          <a:noFill/>
        </p:spPr>
        <p:txBody>
          <a:bodyPr wrap="square" rtlCol="0">
            <a:spAutoFit/>
          </a:bodyPr>
          <a:lstStyle/>
          <a:p>
            <a:pPr marL="108000" marR="0" lvl="0" indent="-108000" algn="l" defTabSz="457200" rtl="0" eaLnBrk="1" fontAlgn="auto" latinLnBrk="0" hangingPunct="1">
              <a:lnSpc>
                <a:spcPct val="100000"/>
              </a:lnSpc>
              <a:spcBef>
                <a:spcPts val="0"/>
              </a:spcBef>
              <a:spcAft>
                <a:spcPts val="100"/>
              </a:spcAft>
              <a:buClrTx/>
              <a:buSzTx/>
              <a:buFont typeface="Arial" panose="020B0604020202020204" pitchFamily="34" charset="0"/>
              <a:buChar char="•"/>
              <a:tabLst/>
              <a:defRPr/>
            </a:pPr>
            <a:r>
              <a:rPr kumimoji="0" lang="en-US" sz="1050" b="0" i="0" u="none" strike="noStrike" kern="1200" cap="none" spc="0" normalizeH="0" baseline="0" noProof="0" dirty="0">
                <a:ln>
                  <a:noFill/>
                </a:ln>
                <a:solidFill>
                  <a:prstClr val="black"/>
                </a:solidFill>
                <a:effectLst/>
                <a:uLnTx/>
                <a:uFillTx/>
                <a:latin typeface="Calibri"/>
                <a:ea typeface="+mn-ea"/>
                <a:cs typeface="+mn-cs"/>
              </a:rPr>
              <a:t>Deliver enhanced public spaces and exciting new uses for underused high street buildings in every Borough by 2025, working with London’s diverse communities.</a:t>
            </a:r>
          </a:p>
          <a:p>
            <a:pPr marL="108000" marR="0" lvl="0" indent="-108000" algn="l" defTabSz="457200" rtl="0" eaLnBrk="1" fontAlgn="auto" latinLnBrk="0" hangingPunct="1">
              <a:lnSpc>
                <a:spcPct val="100000"/>
              </a:lnSpc>
              <a:spcBef>
                <a:spcPts val="0"/>
              </a:spcBef>
              <a:spcAft>
                <a:spcPts val="100"/>
              </a:spcAft>
              <a:buClrTx/>
              <a:buSzTx/>
              <a:buFont typeface="Arial" panose="020B0604020202020204" pitchFamily="34" charset="0"/>
              <a:buChar char="•"/>
              <a:tabLst/>
              <a:defRPr/>
            </a:pPr>
            <a:r>
              <a:rPr kumimoji="0" lang="en-US" sz="1050" b="0" i="0" u="none" strike="noStrike" kern="1200" cap="none" spc="0" normalizeH="0" baseline="0" noProof="0" dirty="0">
                <a:ln>
                  <a:noFill/>
                </a:ln>
                <a:solidFill>
                  <a:prstClr val="black"/>
                </a:solidFill>
                <a:effectLst/>
                <a:uLnTx/>
                <a:uFillTx/>
                <a:latin typeface="Calibri"/>
                <a:ea typeface="+mn-ea"/>
                <a:cs typeface="+mn-cs"/>
              </a:rPr>
              <a:t>Develop the capacity of local authorities and town centre partnerships, and pilot high street Innovation Zones.</a:t>
            </a:r>
          </a:p>
        </p:txBody>
      </p:sp>
      <p:sp>
        <p:nvSpPr>
          <p:cNvPr id="33" name="TextBox 32">
            <a:extLst>
              <a:ext uri="{FF2B5EF4-FFF2-40B4-BE49-F238E27FC236}">
                <a16:creationId xmlns:a16="http://schemas.microsoft.com/office/drawing/2014/main" id="{D96553FC-A987-4F47-B860-0E12A6347183}"/>
              </a:ext>
            </a:extLst>
          </p:cNvPr>
          <p:cNvSpPr txBox="1"/>
          <p:nvPr/>
        </p:nvSpPr>
        <p:spPr>
          <a:xfrm>
            <a:off x="4478006" y="2199887"/>
            <a:ext cx="3298128" cy="307777"/>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300"/>
              </a:spcAft>
              <a:buClrTx/>
              <a:buSzTx/>
              <a:buFontTx/>
              <a:buNone/>
              <a:tabLst/>
              <a:defRPr/>
            </a:pPr>
            <a:r>
              <a:rPr kumimoji="0" lang="en-US" sz="1400" b="1" i="0" u="none" strike="noStrike" kern="1200" cap="none" spc="0" normalizeH="0" baseline="0" noProof="0" dirty="0">
                <a:ln>
                  <a:noFill/>
                </a:ln>
                <a:solidFill>
                  <a:prstClr val="black"/>
                </a:solidFill>
                <a:effectLst/>
                <a:uLnTx/>
                <a:uFillTx/>
                <a:latin typeface="Calibri"/>
                <a:ea typeface="+mn-ea"/>
                <a:cs typeface="+mn-cs"/>
              </a:rPr>
              <a:t>A New Deal for Young People</a:t>
            </a:r>
            <a:endParaRPr kumimoji="0" lang="en-GB" sz="1400" b="1" i="0" u="none" strike="noStrike" kern="1200" cap="none" spc="0" normalizeH="0" baseline="0" noProof="0" dirty="0">
              <a:ln>
                <a:noFill/>
              </a:ln>
              <a:solidFill>
                <a:prstClr val="black"/>
              </a:solidFill>
              <a:effectLst/>
              <a:uLnTx/>
              <a:uFillTx/>
              <a:latin typeface="Calibri"/>
              <a:ea typeface="+mn-ea"/>
              <a:cs typeface="+mn-cs"/>
            </a:endParaRPr>
          </a:p>
        </p:txBody>
      </p:sp>
      <p:sp>
        <p:nvSpPr>
          <p:cNvPr id="34" name="TextBox 33">
            <a:extLst>
              <a:ext uri="{FF2B5EF4-FFF2-40B4-BE49-F238E27FC236}">
                <a16:creationId xmlns:a16="http://schemas.microsoft.com/office/drawing/2014/main" id="{1F2C76A3-740F-4036-BBBF-6849D11B6DD2}"/>
              </a:ext>
            </a:extLst>
          </p:cNvPr>
          <p:cNvSpPr txBox="1"/>
          <p:nvPr/>
        </p:nvSpPr>
        <p:spPr>
          <a:xfrm>
            <a:off x="4177987" y="2529721"/>
            <a:ext cx="3626247" cy="913070"/>
          </a:xfrm>
          <a:prstGeom prst="rect">
            <a:avLst/>
          </a:prstGeom>
          <a:noFill/>
        </p:spPr>
        <p:txBody>
          <a:bodyPr wrap="square" rtlCol="0">
            <a:spAutoFit/>
          </a:bodyPr>
          <a:lstStyle/>
          <a:p>
            <a:pPr marL="108000" marR="0" lvl="0" indent="-108000" algn="l" defTabSz="457200" rtl="0" eaLnBrk="1" fontAlgn="auto" latinLnBrk="0" hangingPunct="1">
              <a:lnSpc>
                <a:spcPct val="100000"/>
              </a:lnSpc>
              <a:spcBef>
                <a:spcPts val="0"/>
              </a:spcBef>
              <a:spcAft>
                <a:spcPts val="100"/>
              </a:spcAft>
              <a:buClrTx/>
              <a:buSzTx/>
              <a:buFont typeface="Arial" panose="020B0604020202020204" pitchFamily="34" charset="0"/>
              <a:buChar char="•"/>
              <a:tabLst/>
              <a:defRPr/>
            </a:pPr>
            <a:r>
              <a:rPr kumimoji="0" lang="en-US" sz="1050" b="0" i="0" u="none" strike="noStrike" kern="1200" cap="none" spc="0" normalizeH="0" baseline="0" noProof="0" dirty="0">
                <a:ln>
                  <a:noFill/>
                </a:ln>
                <a:solidFill>
                  <a:prstClr val="black"/>
                </a:solidFill>
                <a:effectLst/>
                <a:uLnTx/>
                <a:uFillTx/>
                <a:latin typeface="Calibri"/>
                <a:ea typeface="+mn-ea"/>
                <a:cs typeface="+mn-cs"/>
              </a:rPr>
              <a:t>By 2024 all young people in need are entitled to a personal mentor and all young Londoners have access to quality local youth activities.</a:t>
            </a:r>
          </a:p>
          <a:p>
            <a:pPr marL="108000" marR="0" lvl="0" indent="-108000" algn="l" defTabSz="457200" rtl="0" eaLnBrk="1" fontAlgn="auto" latinLnBrk="0" hangingPunct="1">
              <a:lnSpc>
                <a:spcPct val="100000"/>
              </a:lnSpc>
              <a:spcBef>
                <a:spcPts val="0"/>
              </a:spcBef>
              <a:spcAft>
                <a:spcPts val="100"/>
              </a:spcAft>
              <a:buClrTx/>
              <a:buSzTx/>
              <a:buFont typeface="Arial" panose="020B0604020202020204" pitchFamily="34" charset="0"/>
              <a:buChar char="•"/>
              <a:tabLst/>
              <a:defRPr/>
            </a:pPr>
            <a:r>
              <a:rPr kumimoji="0" lang="en-US" sz="1050" b="0" i="0" u="none" strike="noStrike" kern="1200" cap="none" spc="0" normalizeH="0" baseline="0" noProof="0" dirty="0">
                <a:ln>
                  <a:noFill/>
                </a:ln>
                <a:solidFill>
                  <a:prstClr val="black"/>
                </a:solidFill>
                <a:effectLst/>
                <a:uLnTx/>
                <a:uFillTx/>
                <a:latin typeface="Calibri"/>
                <a:ea typeface="+mn-ea"/>
                <a:cs typeface="+mn-cs"/>
              </a:rPr>
              <a:t>Develop mentoring schemes, endorse professional youth work, fund place-based youth provision.</a:t>
            </a:r>
            <a:endParaRPr kumimoji="0" lang="en-GB" sz="1050" b="0" i="0" u="none" strike="noStrike" kern="1200" cap="none" spc="0" normalizeH="0" baseline="0" noProof="0" dirty="0">
              <a:ln>
                <a:noFill/>
              </a:ln>
              <a:solidFill>
                <a:prstClr val="black"/>
              </a:solidFill>
              <a:effectLst/>
              <a:uLnTx/>
              <a:uFillTx/>
              <a:latin typeface="Calibri"/>
              <a:ea typeface="+mn-ea"/>
              <a:cs typeface="+mn-cs"/>
            </a:endParaRPr>
          </a:p>
        </p:txBody>
      </p:sp>
      <p:sp>
        <p:nvSpPr>
          <p:cNvPr id="35" name="TextBox 34">
            <a:extLst>
              <a:ext uri="{FF2B5EF4-FFF2-40B4-BE49-F238E27FC236}">
                <a16:creationId xmlns:a16="http://schemas.microsoft.com/office/drawing/2014/main" id="{F37D96FB-AAC9-46D3-B6B1-4DAB34EEB694}"/>
              </a:ext>
            </a:extLst>
          </p:cNvPr>
          <p:cNvSpPr txBox="1"/>
          <p:nvPr/>
        </p:nvSpPr>
        <p:spPr>
          <a:xfrm>
            <a:off x="4478006" y="3596197"/>
            <a:ext cx="3298128" cy="307777"/>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300"/>
              </a:spcAft>
              <a:buClrTx/>
              <a:buSzTx/>
              <a:buFontTx/>
              <a:buNone/>
              <a:tabLst/>
              <a:defRPr/>
            </a:pPr>
            <a:r>
              <a:rPr kumimoji="0" lang="en-US" sz="1400" b="1" i="0" u="none" strike="noStrike" kern="1200" cap="none" spc="0" normalizeH="0" baseline="0" noProof="0" dirty="0">
                <a:ln>
                  <a:noFill/>
                </a:ln>
                <a:solidFill>
                  <a:prstClr val="black"/>
                </a:solidFill>
                <a:effectLst/>
                <a:uLnTx/>
                <a:uFillTx/>
                <a:latin typeface="Calibri"/>
                <a:ea typeface="+mn-ea"/>
                <a:cs typeface="+mn-cs"/>
              </a:rPr>
              <a:t>Helping Londoners into Good Work</a:t>
            </a:r>
          </a:p>
        </p:txBody>
      </p:sp>
      <p:sp>
        <p:nvSpPr>
          <p:cNvPr id="36" name="TextBox 35">
            <a:extLst>
              <a:ext uri="{FF2B5EF4-FFF2-40B4-BE49-F238E27FC236}">
                <a16:creationId xmlns:a16="http://schemas.microsoft.com/office/drawing/2014/main" id="{3CC51111-5279-4578-A449-814EA42FDC11}"/>
              </a:ext>
            </a:extLst>
          </p:cNvPr>
          <p:cNvSpPr txBox="1"/>
          <p:nvPr/>
        </p:nvSpPr>
        <p:spPr>
          <a:xfrm>
            <a:off x="4177987" y="3905011"/>
            <a:ext cx="3626247" cy="925894"/>
          </a:xfrm>
          <a:prstGeom prst="rect">
            <a:avLst/>
          </a:prstGeom>
          <a:noFill/>
        </p:spPr>
        <p:txBody>
          <a:bodyPr wrap="square" rtlCol="0">
            <a:spAutoFit/>
          </a:bodyPr>
          <a:lstStyle/>
          <a:p>
            <a:pPr marL="108000" marR="0" lvl="0" indent="-108000" algn="l" defTabSz="457200" rtl="0" eaLnBrk="1" fontAlgn="auto" latinLnBrk="0" hangingPunct="1">
              <a:lnSpc>
                <a:spcPct val="100000"/>
              </a:lnSpc>
              <a:spcBef>
                <a:spcPts val="0"/>
              </a:spcBef>
              <a:spcAft>
                <a:spcPts val="100"/>
              </a:spcAft>
              <a:buClrTx/>
              <a:buSzTx/>
              <a:buFont typeface="Arial" panose="020B0604020202020204" pitchFamily="34" charset="0"/>
              <a:buChar char="•"/>
              <a:tabLst/>
              <a:defRPr/>
            </a:pPr>
            <a:r>
              <a:rPr kumimoji="0" lang="en-US" sz="1050" b="0" i="0" u="none" strike="noStrike" kern="1200" cap="none" spc="0" normalizeH="0" baseline="0" noProof="0" dirty="0">
                <a:ln>
                  <a:noFill/>
                </a:ln>
                <a:solidFill>
                  <a:prstClr val="black"/>
                </a:solidFill>
                <a:effectLst/>
                <a:uLnTx/>
                <a:uFillTx/>
                <a:latin typeface="Calibri"/>
                <a:ea typeface="+mn-ea"/>
                <a:cs typeface="+mn-cs"/>
              </a:rPr>
              <a:t>Support Londoners into good jobs with a focus on sectors key to London’s recovery.</a:t>
            </a:r>
          </a:p>
          <a:p>
            <a:pPr marL="108000" marR="0" lvl="0" indent="-108000" algn="l" defTabSz="457200" rtl="0" eaLnBrk="1" fontAlgn="auto" latinLnBrk="0" hangingPunct="1">
              <a:lnSpc>
                <a:spcPct val="100000"/>
              </a:lnSpc>
              <a:spcBef>
                <a:spcPts val="0"/>
              </a:spcBef>
              <a:spcAft>
                <a:spcPts val="100"/>
              </a:spcAft>
              <a:buClrTx/>
              <a:buSzTx/>
              <a:buFont typeface="Arial" panose="020B0604020202020204" pitchFamily="34" charset="0"/>
              <a:buChar char="•"/>
              <a:tabLst/>
              <a:defRPr/>
            </a:pPr>
            <a:r>
              <a:rPr kumimoji="0" lang="en-US" sz="1050" b="0" i="0" u="none" strike="noStrike" kern="1200" cap="none" spc="0" normalizeH="0" baseline="0" noProof="0" dirty="0">
                <a:ln>
                  <a:noFill/>
                </a:ln>
                <a:solidFill>
                  <a:prstClr val="black"/>
                </a:solidFill>
                <a:effectLst/>
                <a:uLnTx/>
                <a:uFillTx/>
                <a:latin typeface="Calibri"/>
                <a:ea typeface="+mn-ea"/>
                <a:cs typeface="+mn-cs"/>
              </a:rPr>
              <a:t>Support those hardest hit by the pandemic (young people, carers, those with complex needs).</a:t>
            </a:r>
          </a:p>
          <a:p>
            <a:pPr marL="108000" marR="0" lvl="0" indent="-108000" algn="l" defTabSz="457200" rtl="0" eaLnBrk="1" fontAlgn="auto" latinLnBrk="0" hangingPunct="1">
              <a:lnSpc>
                <a:spcPct val="100000"/>
              </a:lnSpc>
              <a:spcBef>
                <a:spcPts val="0"/>
              </a:spcBef>
              <a:spcAft>
                <a:spcPts val="100"/>
              </a:spcAft>
              <a:buClrTx/>
              <a:buSzTx/>
              <a:buFont typeface="Arial" panose="020B0604020202020204" pitchFamily="34" charset="0"/>
              <a:buChar char="•"/>
              <a:tabLst/>
              <a:defRPr/>
            </a:pPr>
            <a:r>
              <a:rPr kumimoji="0" lang="en-US" sz="1050" b="0" i="0" u="none" strike="noStrike" kern="1200" cap="none" spc="0" normalizeH="0" baseline="0" noProof="0" dirty="0">
                <a:ln>
                  <a:noFill/>
                </a:ln>
                <a:solidFill>
                  <a:prstClr val="black"/>
                </a:solidFill>
                <a:effectLst/>
                <a:uLnTx/>
                <a:uFillTx/>
                <a:latin typeface="Calibri"/>
                <a:ea typeface="+mn-ea"/>
                <a:cs typeface="+mn-cs"/>
              </a:rPr>
              <a:t>No wrong door for skills and careers support.</a:t>
            </a:r>
          </a:p>
        </p:txBody>
      </p:sp>
      <p:sp>
        <p:nvSpPr>
          <p:cNvPr id="37" name="TextBox 36">
            <a:extLst>
              <a:ext uri="{FF2B5EF4-FFF2-40B4-BE49-F238E27FC236}">
                <a16:creationId xmlns:a16="http://schemas.microsoft.com/office/drawing/2014/main" id="{559BFA7F-5658-4433-B1AC-8F4DFA702E4B}"/>
              </a:ext>
            </a:extLst>
          </p:cNvPr>
          <p:cNvSpPr txBox="1"/>
          <p:nvPr/>
        </p:nvSpPr>
        <p:spPr>
          <a:xfrm>
            <a:off x="4480829" y="4990186"/>
            <a:ext cx="3298128" cy="307777"/>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300"/>
              </a:spcAft>
              <a:buClrTx/>
              <a:buSzTx/>
              <a:buFontTx/>
              <a:buNone/>
              <a:tabLst/>
              <a:defRPr/>
            </a:pPr>
            <a:r>
              <a:rPr kumimoji="0" lang="en-GB" sz="1400" b="1" i="0" u="none" strike="noStrike" kern="1200" cap="none" spc="0" normalizeH="0" baseline="0" noProof="0" dirty="0">
                <a:ln>
                  <a:noFill/>
                </a:ln>
                <a:solidFill>
                  <a:prstClr val="black"/>
                </a:solidFill>
                <a:effectLst/>
                <a:uLnTx/>
                <a:uFillTx/>
                <a:latin typeface="Calibri"/>
                <a:ea typeface="+mn-ea"/>
                <a:cs typeface="+mn-cs"/>
              </a:rPr>
              <a:t>Mental Health &amp; Wellbeing</a:t>
            </a:r>
          </a:p>
        </p:txBody>
      </p:sp>
      <p:sp>
        <p:nvSpPr>
          <p:cNvPr id="38" name="TextBox 37">
            <a:extLst>
              <a:ext uri="{FF2B5EF4-FFF2-40B4-BE49-F238E27FC236}">
                <a16:creationId xmlns:a16="http://schemas.microsoft.com/office/drawing/2014/main" id="{6E0CE9DB-DC0D-456A-9E43-916DA3B28AD0}"/>
              </a:ext>
            </a:extLst>
          </p:cNvPr>
          <p:cNvSpPr txBox="1"/>
          <p:nvPr/>
        </p:nvSpPr>
        <p:spPr>
          <a:xfrm>
            <a:off x="4180810" y="5287277"/>
            <a:ext cx="3626247" cy="913070"/>
          </a:xfrm>
          <a:prstGeom prst="rect">
            <a:avLst/>
          </a:prstGeom>
          <a:noFill/>
        </p:spPr>
        <p:txBody>
          <a:bodyPr wrap="square" rtlCol="0">
            <a:spAutoFit/>
          </a:bodyPr>
          <a:lstStyle/>
          <a:p>
            <a:pPr marL="108000" marR="0" lvl="0" indent="-108000" algn="l" defTabSz="457200" rtl="0" eaLnBrk="1" fontAlgn="auto" latinLnBrk="0" hangingPunct="1">
              <a:lnSpc>
                <a:spcPct val="100000"/>
              </a:lnSpc>
              <a:spcBef>
                <a:spcPts val="0"/>
              </a:spcBef>
              <a:spcAft>
                <a:spcPts val="100"/>
              </a:spcAft>
              <a:buClrTx/>
              <a:buSzTx/>
              <a:buFont typeface="Arial" panose="020B0604020202020204" pitchFamily="34" charset="0"/>
              <a:buChar char="•"/>
              <a:tabLst/>
              <a:defRPr/>
            </a:pPr>
            <a:r>
              <a:rPr kumimoji="0" lang="en-US" sz="1050" b="0" i="0" u="none" strike="noStrike" kern="1200" cap="none" spc="0" normalizeH="0" baseline="0" noProof="0" dirty="0">
                <a:ln>
                  <a:noFill/>
                </a:ln>
                <a:solidFill>
                  <a:prstClr val="black"/>
                </a:solidFill>
                <a:effectLst/>
                <a:uLnTx/>
                <a:uFillTx/>
                <a:latin typeface="Calibri"/>
                <a:ea typeface="+mn-ea"/>
                <a:cs typeface="+mn-cs"/>
              </a:rPr>
              <a:t>By 2025 London will have a quarter of a million wellbeing ambassadors, supporting Londoners where they live, work and play.</a:t>
            </a:r>
          </a:p>
          <a:p>
            <a:pPr marL="108000" marR="0" lvl="0" indent="-108000" algn="l" defTabSz="457200" rtl="0" eaLnBrk="1" fontAlgn="auto" latinLnBrk="0" hangingPunct="1">
              <a:lnSpc>
                <a:spcPct val="100000"/>
              </a:lnSpc>
              <a:spcBef>
                <a:spcPts val="0"/>
              </a:spcBef>
              <a:spcAft>
                <a:spcPts val="100"/>
              </a:spcAft>
              <a:buClrTx/>
              <a:buSzTx/>
              <a:buFont typeface="Arial" panose="020B0604020202020204" pitchFamily="34" charset="0"/>
              <a:buChar char="•"/>
              <a:tabLst/>
              <a:defRPr/>
            </a:pPr>
            <a:r>
              <a:rPr kumimoji="0" lang="en-US" sz="1050" b="0" i="0" u="none" strike="noStrike" kern="1200" cap="none" spc="0" normalizeH="0" baseline="0" noProof="0" dirty="0">
                <a:ln>
                  <a:noFill/>
                </a:ln>
                <a:solidFill>
                  <a:prstClr val="black"/>
                </a:solidFill>
                <a:effectLst/>
                <a:uLnTx/>
                <a:uFillTx/>
                <a:latin typeface="Calibri"/>
                <a:ea typeface="+mn-ea"/>
                <a:cs typeface="+mn-cs"/>
              </a:rPr>
              <a:t>Co-design wellbeing ambassador positions with communities, ensure all support is culturally appropriate.</a:t>
            </a:r>
          </a:p>
        </p:txBody>
      </p:sp>
      <p:sp>
        <p:nvSpPr>
          <p:cNvPr id="39" name="TextBox 38">
            <a:extLst>
              <a:ext uri="{FF2B5EF4-FFF2-40B4-BE49-F238E27FC236}">
                <a16:creationId xmlns:a16="http://schemas.microsoft.com/office/drawing/2014/main" id="{9DC11749-BE55-415A-8A4C-76707A6A1A8D}"/>
              </a:ext>
            </a:extLst>
          </p:cNvPr>
          <p:cNvSpPr txBox="1"/>
          <p:nvPr/>
        </p:nvSpPr>
        <p:spPr>
          <a:xfrm>
            <a:off x="8231622" y="2199887"/>
            <a:ext cx="3298128" cy="307777"/>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300"/>
              </a:spcAft>
              <a:buClrTx/>
              <a:buSzTx/>
              <a:buFontTx/>
              <a:buNone/>
              <a:tabLst/>
              <a:defRPr/>
            </a:pPr>
            <a:r>
              <a:rPr kumimoji="0" lang="en-GB" sz="1400" b="1" i="0" u="none" strike="noStrike" kern="1200" cap="none" spc="0" normalizeH="0" baseline="0" noProof="0" dirty="0">
                <a:ln>
                  <a:noFill/>
                </a:ln>
                <a:solidFill>
                  <a:prstClr val="black"/>
                </a:solidFill>
                <a:effectLst/>
                <a:uLnTx/>
                <a:uFillTx/>
                <a:latin typeface="Calibri"/>
                <a:ea typeface="+mn-ea"/>
                <a:cs typeface="+mn-cs"/>
              </a:rPr>
              <a:t>Digital Access for All</a:t>
            </a:r>
          </a:p>
        </p:txBody>
      </p:sp>
      <p:sp>
        <p:nvSpPr>
          <p:cNvPr id="40" name="TextBox 39">
            <a:extLst>
              <a:ext uri="{FF2B5EF4-FFF2-40B4-BE49-F238E27FC236}">
                <a16:creationId xmlns:a16="http://schemas.microsoft.com/office/drawing/2014/main" id="{0443977D-BF97-44BE-9CF2-B2A34871BFB8}"/>
              </a:ext>
            </a:extLst>
          </p:cNvPr>
          <p:cNvSpPr txBox="1"/>
          <p:nvPr/>
        </p:nvSpPr>
        <p:spPr>
          <a:xfrm>
            <a:off x="7931603" y="2529721"/>
            <a:ext cx="3626247" cy="913070"/>
          </a:xfrm>
          <a:prstGeom prst="rect">
            <a:avLst/>
          </a:prstGeom>
          <a:noFill/>
        </p:spPr>
        <p:txBody>
          <a:bodyPr wrap="square" rtlCol="0">
            <a:spAutoFit/>
          </a:bodyPr>
          <a:lstStyle/>
          <a:p>
            <a:pPr marL="108000" marR="0" lvl="0" indent="-108000" algn="l" defTabSz="457200" rtl="0" eaLnBrk="1" fontAlgn="auto" latinLnBrk="0" hangingPunct="1">
              <a:lnSpc>
                <a:spcPct val="100000"/>
              </a:lnSpc>
              <a:spcBef>
                <a:spcPts val="0"/>
              </a:spcBef>
              <a:spcAft>
                <a:spcPts val="100"/>
              </a:spcAft>
              <a:buClrTx/>
              <a:buSzTx/>
              <a:buFont typeface="Arial" panose="020B0604020202020204" pitchFamily="34" charset="0"/>
              <a:buChar char="•"/>
              <a:tabLst/>
              <a:defRPr/>
            </a:pPr>
            <a:r>
              <a:rPr kumimoji="0" lang="en-US" sz="1050" b="0" i="0" u="none" strike="noStrike" kern="1200" cap="none" spc="0" normalizeH="0" baseline="0" noProof="0" dirty="0">
                <a:ln>
                  <a:noFill/>
                </a:ln>
                <a:solidFill>
                  <a:prstClr val="black"/>
                </a:solidFill>
                <a:effectLst/>
                <a:uLnTx/>
                <a:uFillTx/>
                <a:latin typeface="Calibri"/>
                <a:ea typeface="+mn-ea"/>
                <a:cs typeface="+mn-cs"/>
              </a:rPr>
              <a:t>Every Londoner to have access to good connectivity, basic digital skills and the device or support they need to be online by 2025. </a:t>
            </a:r>
          </a:p>
          <a:p>
            <a:pPr marL="108000" marR="0" lvl="0" indent="-108000" algn="l" defTabSz="457200" rtl="0" eaLnBrk="1" fontAlgn="auto" latinLnBrk="0" hangingPunct="1">
              <a:lnSpc>
                <a:spcPct val="100000"/>
              </a:lnSpc>
              <a:spcBef>
                <a:spcPts val="0"/>
              </a:spcBef>
              <a:spcAft>
                <a:spcPts val="100"/>
              </a:spcAft>
              <a:buClrTx/>
              <a:buSzTx/>
              <a:buFont typeface="Arial" panose="020B0604020202020204" pitchFamily="34" charset="0"/>
              <a:buChar char="•"/>
              <a:tabLst/>
              <a:defRPr/>
            </a:pPr>
            <a:r>
              <a:rPr kumimoji="0" lang="en-US" sz="1050" b="0" i="0" u="none" strike="noStrike" kern="1200" cap="none" spc="0" normalizeH="0" baseline="0" noProof="0" dirty="0">
                <a:ln>
                  <a:noFill/>
                </a:ln>
                <a:solidFill>
                  <a:prstClr val="black"/>
                </a:solidFill>
                <a:effectLst/>
                <a:uLnTx/>
                <a:uFillTx/>
                <a:latin typeface="Calibri"/>
                <a:ea typeface="+mn-ea"/>
                <a:cs typeface="+mn-cs"/>
              </a:rPr>
              <a:t>Understand how digital exclusion affected Londoners during the pandemic, train all adults in basic digital skills.</a:t>
            </a:r>
          </a:p>
        </p:txBody>
      </p:sp>
      <p:sp>
        <p:nvSpPr>
          <p:cNvPr id="41" name="TextBox 40">
            <a:extLst>
              <a:ext uri="{FF2B5EF4-FFF2-40B4-BE49-F238E27FC236}">
                <a16:creationId xmlns:a16="http://schemas.microsoft.com/office/drawing/2014/main" id="{41075B60-63BB-4761-B0A4-5D989D332364}"/>
              </a:ext>
            </a:extLst>
          </p:cNvPr>
          <p:cNvSpPr txBox="1"/>
          <p:nvPr/>
        </p:nvSpPr>
        <p:spPr>
          <a:xfrm>
            <a:off x="8231622" y="3596197"/>
            <a:ext cx="3298128" cy="307777"/>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300"/>
              </a:spcAft>
              <a:buClrTx/>
              <a:buSzTx/>
              <a:buFontTx/>
              <a:buNone/>
              <a:tabLst/>
              <a:defRPr/>
            </a:pPr>
            <a:r>
              <a:rPr kumimoji="0" lang="en-GB" sz="1400" b="1" i="0" u="none" strike="noStrike" kern="1200" cap="none" spc="0" normalizeH="0" baseline="0" noProof="0" dirty="0">
                <a:ln>
                  <a:noFill/>
                </a:ln>
                <a:solidFill>
                  <a:prstClr val="black"/>
                </a:solidFill>
                <a:effectLst/>
                <a:uLnTx/>
                <a:uFillTx/>
                <a:latin typeface="Calibri"/>
                <a:ea typeface="+mn-ea"/>
                <a:cs typeface="+mn-cs"/>
              </a:rPr>
              <a:t>Healthy Food, Healthy Weight</a:t>
            </a:r>
          </a:p>
        </p:txBody>
      </p:sp>
      <p:sp>
        <p:nvSpPr>
          <p:cNvPr id="42" name="TextBox 41">
            <a:extLst>
              <a:ext uri="{FF2B5EF4-FFF2-40B4-BE49-F238E27FC236}">
                <a16:creationId xmlns:a16="http://schemas.microsoft.com/office/drawing/2014/main" id="{8CC881E9-BC78-4F7C-9005-B3B46F52324B}"/>
              </a:ext>
            </a:extLst>
          </p:cNvPr>
          <p:cNvSpPr txBox="1"/>
          <p:nvPr/>
        </p:nvSpPr>
        <p:spPr>
          <a:xfrm>
            <a:off x="7931603" y="3905011"/>
            <a:ext cx="3626247" cy="913070"/>
          </a:xfrm>
          <a:prstGeom prst="rect">
            <a:avLst/>
          </a:prstGeom>
          <a:noFill/>
        </p:spPr>
        <p:txBody>
          <a:bodyPr wrap="square" rtlCol="0">
            <a:spAutoFit/>
          </a:bodyPr>
          <a:lstStyle/>
          <a:p>
            <a:pPr marL="108000" marR="0" lvl="0" indent="-108000" algn="l" defTabSz="457200" rtl="0" eaLnBrk="1" fontAlgn="auto" latinLnBrk="0" hangingPunct="1">
              <a:lnSpc>
                <a:spcPct val="100000"/>
              </a:lnSpc>
              <a:spcBef>
                <a:spcPts val="0"/>
              </a:spcBef>
              <a:spcAft>
                <a:spcPts val="100"/>
              </a:spcAft>
              <a:buClrTx/>
              <a:buSzTx/>
              <a:buFont typeface="Arial" panose="020B0604020202020204" pitchFamily="34" charset="0"/>
              <a:buChar char="•"/>
              <a:tabLst/>
              <a:defRPr/>
            </a:pPr>
            <a:r>
              <a:rPr kumimoji="0" lang="en-US" sz="1050" b="0" i="0" u="none" strike="noStrike" kern="1200" cap="none" spc="0" normalizeH="0" baseline="0" noProof="0" dirty="0">
                <a:ln>
                  <a:noFill/>
                </a:ln>
                <a:solidFill>
                  <a:prstClr val="black"/>
                </a:solidFill>
                <a:effectLst/>
                <a:uLnTx/>
                <a:uFillTx/>
                <a:latin typeface="Calibri"/>
                <a:ea typeface="+mn-ea"/>
                <a:cs typeface="+mn-cs"/>
              </a:rPr>
              <a:t>By 2025 every Londoner lives in a healthy food neighbourhood whose characteristics will be designed with partners and citizens (e.g., water fountains, green space, places for breastfeeding, healthy food options).</a:t>
            </a:r>
          </a:p>
          <a:p>
            <a:pPr marL="108000" marR="0" lvl="0" indent="-108000" algn="l" defTabSz="457200" rtl="0" eaLnBrk="1" fontAlgn="auto" latinLnBrk="0" hangingPunct="1">
              <a:lnSpc>
                <a:spcPct val="100000"/>
              </a:lnSpc>
              <a:spcBef>
                <a:spcPts val="0"/>
              </a:spcBef>
              <a:spcAft>
                <a:spcPts val="100"/>
              </a:spcAft>
              <a:buClrTx/>
              <a:buSzTx/>
              <a:buFont typeface="Arial" panose="020B0604020202020204" pitchFamily="34" charset="0"/>
              <a:buChar char="•"/>
              <a:tabLst/>
              <a:defRPr/>
            </a:pPr>
            <a:r>
              <a:rPr kumimoji="0" lang="en-US" sz="1050" b="0" i="0" u="none" strike="noStrike" kern="1200" cap="none" spc="0" normalizeH="0" baseline="0" noProof="0" dirty="0">
                <a:ln>
                  <a:noFill/>
                </a:ln>
                <a:solidFill>
                  <a:prstClr val="black"/>
                </a:solidFill>
                <a:effectLst/>
                <a:uLnTx/>
                <a:uFillTx/>
                <a:latin typeface="Calibri"/>
                <a:ea typeface="+mn-ea"/>
                <a:cs typeface="+mn-cs"/>
              </a:rPr>
              <a:t>Expand the School Superzones programme.</a:t>
            </a:r>
          </a:p>
        </p:txBody>
      </p:sp>
      <p:sp>
        <p:nvSpPr>
          <p:cNvPr id="43" name="TextBox 42">
            <a:extLst>
              <a:ext uri="{FF2B5EF4-FFF2-40B4-BE49-F238E27FC236}">
                <a16:creationId xmlns:a16="http://schemas.microsoft.com/office/drawing/2014/main" id="{53FD18BB-8430-4D1B-9752-6AEE0A94362F}"/>
              </a:ext>
            </a:extLst>
          </p:cNvPr>
          <p:cNvSpPr txBox="1"/>
          <p:nvPr/>
        </p:nvSpPr>
        <p:spPr>
          <a:xfrm>
            <a:off x="8234445" y="4990186"/>
            <a:ext cx="3298128" cy="307777"/>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300"/>
              </a:spcAft>
              <a:buClrTx/>
              <a:buSzTx/>
              <a:buFontTx/>
              <a:buNone/>
              <a:tabLst/>
              <a:defRPr/>
            </a:pPr>
            <a:r>
              <a:rPr kumimoji="0" lang="en-GB" sz="1400" b="1" i="0" u="none" strike="noStrike" kern="1200" cap="none" spc="0" normalizeH="0" baseline="0" noProof="0" dirty="0">
                <a:ln>
                  <a:noFill/>
                </a:ln>
                <a:solidFill>
                  <a:prstClr val="black"/>
                </a:solidFill>
                <a:effectLst/>
                <a:uLnTx/>
                <a:uFillTx/>
                <a:latin typeface="Calibri"/>
                <a:ea typeface="+mn-ea"/>
                <a:cs typeface="+mn-cs"/>
              </a:rPr>
              <a:t>Building Strong Communities</a:t>
            </a:r>
          </a:p>
        </p:txBody>
      </p:sp>
      <p:sp>
        <p:nvSpPr>
          <p:cNvPr id="44" name="TextBox 43">
            <a:extLst>
              <a:ext uri="{FF2B5EF4-FFF2-40B4-BE49-F238E27FC236}">
                <a16:creationId xmlns:a16="http://schemas.microsoft.com/office/drawing/2014/main" id="{D50AB29E-54E4-490E-BB32-6D57615B0A1D}"/>
              </a:ext>
            </a:extLst>
          </p:cNvPr>
          <p:cNvSpPr txBox="1"/>
          <p:nvPr/>
        </p:nvSpPr>
        <p:spPr>
          <a:xfrm>
            <a:off x="7934426" y="5287277"/>
            <a:ext cx="3626247" cy="913070"/>
          </a:xfrm>
          <a:prstGeom prst="rect">
            <a:avLst/>
          </a:prstGeom>
          <a:noFill/>
        </p:spPr>
        <p:txBody>
          <a:bodyPr wrap="square" rtlCol="0">
            <a:spAutoFit/>
          </a:bodyPr>
          <a:lstStyle/>
          <a:p>
            <a:pPr marL="108000" marR="0" lvl="0" indent="-108000" algn="l" defTabSz="457200" rtl="0" eaLnBrk="1" fontAlgn="auto" latinLnBrk="0" hangingPunct="1">
              <a:lnSpc>
                <a:spcPct val="100000"/>
              </a:lnSpc>
              <a:spcBef>
                <a:spcPts val="0"/>
              </a:spcBef>
              <a:spcAft>
                <a:spcPts val="100"/>
              </a:spcAft>
              <a:buClrTx/>
              <a:buSzTx/>
              <a:buFont typeface="Arial" panose="020B0604020202020204" pitchFamily="34" charset="0"/>
              <a:buChar char="•"/>
              <a:tabLst/>
              <a:defRPr/>
            </a:pPr>
            <a:r>
              <a:rPr kumimoji="0" lang="en-US" sz="1050" b="0" i="0" u="none" strike="noStrike" kern="1200" cap="none" spc="0" normalizeH="0" baseline="0" noProof="0" dirty="0">
                <a:ln>
                  <a:noFill/>
                </a:ln>
                <a:solidFill>
                  <a:prstClr val="black"/>
                </a:solidFill>
                <a:effectLst/>
                <a:uLnTx/>
                <a:uFillTx/>
                <a:latin typeface="Calibri"/>
                <a:ea typeface="+mn-ea"/>
                <a:cs typeface="+mn-cs"/>
              </a:rPr>
              <a:t>By 2025, all Londoners will have access to a community hub ensuring they can volunteer, get support and build strong community networks.</a:t>
            </a:r>
          </a:p>
          <a:p>
            <a:pPr marL="108000" marR="0" lvl="0" indent="-108000" algn="l" defTabSz="457200" rtl="0" eaLnBrk="1" fontAlgn="auto" latinLnBrk="0" hangingPunct="1">
              <a:lnSpc>
                <a:spcPct val="100000"/>
              </a:lnSpc>
              <a:spcBef>
                <a:spcPts val="0"/>
              </a:spcBef>
              <a:spcAft>
                <a:spcPts val="100"/>
              </a:spcAft>
              <a:buClrTx/>
              <a:buSzTx/>
              <a:buFont typeface="Arial" panose="020B0604020202020204" pitchFamily="34" charset="0"/>
              <a:buChar char="•"/>
              <a:tabLst/>
              <a:defRPr/>
            </a:pPr>
            <a:r>
              <a:rPr kumimoji="0" lang="en-US" sz="1050" b="0" i="0" u="none" strike="noStrike" kern="1200" cap="none" spc="0" normalizeH="0" baseline="0" noProof="0" dirty="0">
                <a:ln>
                  <a:noFill/>
                </a:ln>
                <a:solidFill>
                  <a:prstClr val="black"/>
                </a:solidFill>
                <a:effectLst/>
                <a:uLnTx/>
                <a:uFillTx/>
                <a:latin typeface="Calibri"/>
                <a:ea typeface="+mn-ea"/>
                <a:cs typeface="+mn-cs"/>
              </a:rPr>
              <a:t>Support Londoners to lead the recovery in their own communities, amplify unheard Londoners’ voices.</a:t>
            </a:r>
          </a:p>
        </p:txBody>
      </p:sp>
      <p:sp>
        <p:nvSpPr>
          <p:cNvPr id="45" name="TextBox 44">
            <a:extLst>
              <a:ext uri="{FF2B5EF4-FFF2-40B4-BE49-F238E27FC236}">
                <a16:creationId xmlns:a16="http://schemas.microsoft.com/office/drawing/2014/main" id="{C2B35B47-572B-43C9-8A15-8D79B61B8CD2}"/>
              </a:ext>
            </a:extLst>
          </p:cNvPr>
          <p:cNvSpPr txBox="1"/>
          <p:nvPr/>
        </p:nvSpPr>
        <p:spPr>
          <a:xfrm>
            <a:off x="377315" y="6327450"/>
            <a:ext cx="11547566" cy="215444"/>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800" b="0" i="1" u="none" strike="noStrike" kern="1200" cap="none" spc="0" normalizeH="0" baseline="0" noProof="0" dirty="0">
                <a:ln>
                  <a:noFill/>
                </a:ln>
                <a:solidFill>
                  <a:prstClr val="black"/>
                </a:solidFill>
                <a:effectLst/>
                <a:uLnTx/>
                <a:uFillTx/>
                <a:latin typeface="Calibri"/>
                <a:ea typeface="+mn-ea"/>
                <a:cs typeface="+mn-cs"/>
              </a:rPr>
              <a:t>Sources: </a:t>
            </a:r>
            <a:r>
              <a:rPr kumimoji="0" lang="en-US" sz="800" b="0" i="1" u="none" strike="noStrike" kern="1200" cap="none" spc="0" normalizeH="0" baseline="0" noProof="0" dirty="0">
                <a:ln>
                  <a:noFill/>
                </a:ln>
                <a:solidFill>
                  <a:prstClr val="black"/>
                </a:solidFill>
                <a:effectLst/>
                <a:uLnTx/>
                <a:uFillTx/>
                <a:latin typeface="Calibri"/>
                <a:ea typeface="+mn-ea"/>
                <a:cs typeface="Times New Roman" panose="02020603050405020304" pitchFamily="18" charset="0"/>
              </a:rPr>
              <a:t>London Recovery Programme Overview (2020</a:t>
            </a:r>
            <a:r>
              <a:rPr kumimoji="0" lang="en-US" sz="800" b="0" i="1" u="none" strike="noStrike" kern="1200" cap="none" spc="0" normalizeH="0" baseline="0" noProof="0" dirty="0">
                <a:ln>
                  <a:noFill/>
                </a:ln>
                <a:solidFill>
                  <a:srgbClr val="000000"/>
                </a:solidFill>
                <a:effectLst/>
                <a:uLnTx/>
                <a:uFillTx/>
                <a:latin typeface="Calibri"/>
                <a:ea typeface="+mn-ea"/>
                <a:cs typeface="+mn-cs"/>
              </a:rPr>
              <a:t>)</a:t>
            </a:r>
            <a:endParaRPr kumimoji="0" lang="en-GB" sz="800" b="0" i="1" u="none" strike="noStrike" kern="1200" cap="none" spc="0" normalizeH="0" baseline="0" noProof="0" dirty="0">
              <a:ln>
                <a:noFill/>
              </a:ln>
              <a:solidFill>
                <a:prstClr val="black"/>
              </a:solidFill>
              <a:effectLst/>
              <a:uLnTx/>
              <a:uFillTx/>
              <a:latin typeface="Calibri"/>
              <a:ea typeface="+mn-ea"/>
              <a:cs typeface="+mn-cs"/>
            </a:endParaRPr>
          </a:p>
        </p:txBody>
      </p:sp>
      <p:sp>
        <p:nvSpPr>
          <p:cNvPr id="46" name="Rectangle 45">
            <a:extLst>
              <a:ext uri="{FF2B5EF4-FFF2-40B4-BE49-F238E27FC236}">
                <a16:creationId xmlns:a16="http://schemas.microsoft.com/office/drawing/2014/main" id="{9B361787-2B12-4CCB-8CB6-F4FF713829CF}"/>
              </a:ext>
            </a:extLst>
          </p:cNvPr>
          <p:cNvSpPr/>
          <p:nvPr/>
        </p:nvSpPr>
        <p:spPr>
          <a:xfrm>
            <a:off x="341800" y="1386290"/>
            <a:ext cx="11745154" cy="656063"/>
          </a:xfrm>
          <a:prstGeom prst="rect">
            <a:avLst/>
          </a:prstGeom>
          <a:noFill/>
          <a:ln w="12700">
            <a:noFill/>
          </a:ln>
        </p:spPr>
        <p:style>
          <a:lnRef idx="2">
            <a:schemeClr val="dk1"/>
          </a:lnRef>
          <a:fillRef idx="1">
            <a:schemeClr val="lt1"/>
          </a:fillRef>
          <a:effectRef idx="0">
            <a:schemeClr val="dk1"/>
          </a:effectRef>
          <a:fontRef idx="minor">
            <a:schemeClr val="dk1"/>
          </a:fontRef>
        </p:style>
        <p:txBody>
          <a:bodyPr rtlCol="0" anchor="t"/>
          <a:lstStyle/>
          <a:p>
            <a:pPr marL="0" marR="0" lvl="0" indent="0" algn="l" defTabSz="457200" rtl="0" eaLnBrk="1" fontAlgn="auto" latinLnBrk="0" hangingPunct="1">
              <a:lnSpc>
                <a:spcPct val="107000"/>
              </a:lnSpc>
              <a:spcBef>
                <a:spcPts val="0"/>
              </a:spcBef>
              <a:spcAft>
                <a:spcPts val="600"/>
              </a:spcAft>
              <a:buClrTx/>
              <a:buSzTx/>
              <a:buFontTx/>
              <a:buNone/>
              <a:tabLst>
                <a:tab pos="457200" algn="l"/>
              </a:tabLst>
              <a:defRPr/>
            </a:pPr>
            <a:r>
              <a:rPr kumimoji="0" lang="en-US" sz="1100" b="1" u="none" strike="noStrike" kern="1200" cap="none" spc="0" normalizeH="0" baseline="0" noProof="0" dirty="0">
                <a:ln>
                  <a:noFill/>
                </a:ln>
                <a:solidFill>
                  <a:schemeClr val="tx1"/>
                </a:solidFill>
                <a:effectLst/>
                <a:uLnTx/>
                <a:uFillTx/>
                <a:latin typeface="Calibri"/>
                <a:ea typeface="Calibri" panose="020F0502020204030204" pitchFamily="34" charset="0"/>
                <a:cs typeface="Times New Roman" panose="02020603050405020304" pitchFamily="18" charset="0"/>
              </a:rPr>
              <a:t>Building on closer partnership working between the Mayor’s office and London’s 32 boroughs, City Hall and London Councils formed the London Recovery Board with 'leaders of London’s anchor institutions’ to plan and oversee the capital’s wider long-term social and economic recovery, developing 9 missions aimed at reshaping London into a fairer, more equal, greener and more resilient city than it was before the pandemic. The board first met on 4</a:t>
            </a:r>
            <a:r>
              <a:rPr kumimoji="0" lang="en-US" sz="1100" b="1" u="none" strike="noStrike" kern="1200" cap="none" spc="0" normalizeH="0" baseline="30000" noProof="0" dirty="0">
                <a:ln>
                  <a:noFill/>
                </a:ln>
                <a:solidFill>
                  <a:schemeClr val="tx1"/>
                </a:solidFill>
                <a:effectLst/>
                <a:uLnTx/>
                <a:uFillTx/>
                <a:latin typeface="Calibri"/>
                <a:ea typeface="Calibri" panose="020F0502020204030204" pitchFamily="34" charset="0"/>
                <a:cs typeface="Times New Roman" panose="02020603050405020304" pitchFamily="18" charset="0"/>
              </a:rPr>
              <a:t>th</a:t>
            </a:r>
            <a:r>
              <a:rPr kumimoji="0" lang="en-US" sz="1100" b="1" u="none" strike="noStrike" kern="1200" cap="none" spc="0" normalizeH="0" baseline="0" noProof="0" dirty="0">
                <a:ln>
                  <a:noFill/>
                </a:ln>
                <a:solidFill>
                  <a:schemeClr val="tx1"/>
                </a:solidFill>
                <a:effectLst/>
                <a:uLnTx/>
                <a:uFillTx/>
                <a:latin typeface="Calibri"/>
                <a:ea typeface="Calibri" panose="020F0502020204030204" pitchFamily="34" charset="0"/>
                <a:cs typeface="Times New Roman" panose="02020603050405020304" pitchFamily="18" charset="0"/>
              </a:rPr>
              <a:t> June 2020.</a:t>
            </a:r>
          </a:p>
        </p:txBody>
      </p:sp>
    </p:spTree>
    <p:extLst>
      <p:ext uri="{BB962C8B-B14F-4D97-AF65-F5344CB8AC3E}">
        <p14:creationId xmlns:p14="http://schemas.microsoft.com/office/powerpoint/2010/main" val="3368706039"/>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 name="Title 1">
            <a:extLst>
              <a:ext uri="{FF2B5EF4-FFF2-40B4-BE49-F238E27FC236}">
                <a16:creationId xmlns:a16="http://schemas.microsoft.com/office/drawing/2014/main" id="{1599133F-CB92-4F7E-BF9C-048114E51E04}"/>
              </a:ext>
            </a:extLst>
          </p:cNvPr>
          <p:cNvSpPr txBox="1">
            <a:spLocks/>
          </p:cNvSpPr>
          <p:nvPr/>
        </p:nvSpPr>
        <p:spPr>
          <a:xfrm>
            <a:off x="290196" y="371866"/>
            <a:ext cx="11345330" cy="942196"/>
          </a:xfrm>
          <a:prstGeom prst="rect">
            <a:avLst/>
          </a:prstGeom>
        </p:spPr>
        <p:txBody>
          <a:bodyPr>
            <a:noAutofit/>
          </a:bodyPr>
          <a:lstStyle>
            <a:lvl1pPr algn="l" defTabSz="914400" rtl="0" eaLnBrk="1" latinLnBrk="0" hangingPunct="1">
              <a:lnSpc>
                <a:spcPct val="80000"/>
              </a:lnSpc>
              <a:spcBef>
                <a:spcPct val="0"/>
              </a:spcBef>
              <a:buNone/>
              <a:defRPr sz="2400" b="1" i="0" kern="1200" cap="none" baseline="0">
                <a:solidFill>
                  <a:schemeClr val="tx1"/>
                </a:solidFill>
                <a:latin typeface="Calibri" panose="020F0502020204030204" pitchFamily="34" charset="0"/>
                <a:ea typeface="Calibri" panose="020F0502020204030204" pitchFamily="34" charset="0"/>
                <a:cs typeface="Calibri" panose="020F0502020204030204" pitchFamily="34" charset="0"/>
              </a:defRPr>
            </a:lvl1pPr>
          </a:lstStyle>
          <a:p>
            <a:r>
              <a:rPr lang="en-US" sz="2700" b="0" dirty="0">
                <a:latin typeface="+mn-lt"/>
              </a:rPr>
              <a:t>Ensuring London’s systems are resilient in future outbreaks will require greater investment in London’s staff, estates, system collaboration and places</a:t>
            </a:r>
          </a:p>
        </p:txBody>
      </p:sp>
      <p:sp>
        <p:nvSpPr>
          <p:cNvPr id="48" name="Rectangle 47">
            <a:extLst>
              <a:ext uri="{FF2B5EF4-FFF2-40B4-BE49-F238E27FC236}">
                <a16:creationId xmlns:a16="http://schemas.microsoft.com/office/drawing/2014/main" id="{64839DC9-6481-471C-9BF4-25B0675056D0}"/>
              </a:ext>
            </a:extLst>
          </p:cNvPr>
          <p:cNvSpPr/>
          <p:nvPr/>
        </p:nvSpPr>
        <p:spPr>
          <a:xfrm>
            <a:off x="290196" y="1383431"/>
            <a:ext cx="11745154" cy="4384725"/>
          </a:xfrm>
          <a:prstGeom prst="rect">
            <a:avLst/>
          </a:prstGeom>
          <a:noFill/>
          <a:ln w="12700">
            <a:noFill/>
          </a:ln>
        </p:spPr>
        <p:style>
          <a:lnRef idx="2">
            <a:schemeClr val="dk1"/>
          </a:lnRef>
          <a:fillRef idx="1">
            <a:schemeClr val="lt1"/>
          </a:fillRef>
          <a:effectRef idx="0">
            <a:schemeClr val="dk1"/>
          </a:effectRef>
          <a:fontRef idx="minor">
            <a:schemeClr val="dk1"/>
          </a:fontRef>
        </p:style>
        <p:txBody>
          <a:bodyPr rtlCol="0" anchor="t"/>
          <a:lstStyle/>
          <a:p>
            <a:pPr marL="0" marR="0" lvl="0" indent="0" algn="l" defTabSz="457200" rtl="0" eaLnBrk="1" fontAlgn="auto" latinLnBrk="0" hangingPunct="1">
              <a:lnSpc>
                <a:spcPct val="107000"/>
              </a:lnSpc>
              <a:spcBef>
                <a:spcPts val="0"/>
              </a:spcBef>
              <a:spcAft>
                <a:spcPts val="800"/>
              </a:spcAft>
              <a:buClrTx/>
              <a:buSzTx/>
              <a:buFontTx/>
              <a:buNone/>
              <a:tabLst>
                <a:tab pos="457200" algn="l"/>
              </a:tabLst>
              <a:defRPr/>
            </a:pPr>
            <a:r>
              <a:rPr kumimoji="0" lang="en-US" sz="1050" b="1" i="0" u="none" strike="noStrike" kern="1200" cap="none" spc="0" normalizeH="0" baseline="0" noProof="0" dirty="0">
                <a:ln>
                  <a:noFill/>
                </a:ln>
                <a:solidFill>
                  <a:schemeClr val="tx1"/>
                </a:solidFill>
                <a:effectLst/>
                <a:uLnTx/>
                <a:uFillTx/>
                <a:latin typeface="Calibri"/>
                <a:ea typeface="Calibri" panose="020F0502020204030204" pitchFamily="34" charset="0"/>
                <a:cs typeface="Times New Roman" panose="02020603050405020304" pitchFamily="18" charset="0"/>
              </a:rPr>
              <a:t>Key to London successfully recovering from the pandemic is being seen to be ‘building back’ a health and care system that is more resilient to future pandemics, including new variants of COVID-19. </a:t>
            </a:r>
          </a:p>
          <a:p>
            <a:pPr marL="0" marR="0" lvl="0" indent="0" algn="l" defTabSz="457200" rtl="0" eaLnBrk="1" fontAlgn="auto" latinLnBrk="0" hangingPunct="1">
              <a:lnSpc>
                <a:spcPct val="107000"/>
              </a:lnSpc>
              <a:spcBef>
                <a:spcPts val="0"/>
              </a:spcBef>
              <a:spcAft>
                <a:spcPts val="800"/>
              </a:spcAft>
              <a:buClrTx/>
              <a:buSzTx/>
              <a:buFontTx/>
              <a:buNone/>
              <a:tabLst>
                <a:tab pos="457200" algn="l"/>
              </a:tabLst>
              <a:defRPr/>
            </a:pPr>
            <a:r>
              <a:rPr kumimoji="0" lang="en-US" sz="1050" b="1" i="0" u="none" strike="noStrike" kern="1200" cap="none" spc="0" normalizeH="0" baseline="0" noProof="0" dirty="0">
                <a:ln>
                  <a:noFill/>
                </a:ln>
                <a:solidFill>
                  <a:schemeClr val="tx1"/>
                </a:solidFill>
                <a:effectLst/>
                <a:uLnTx/>
                <a:uFillTx/>
                <a:latin typeface="Calibri"/>
                <a:ea typeface="Calibri" panose="020F0502020204030204" pitchFamily="34" charset="0"/>
                <a:cs typeface="Times New Roman" panose="02020603050405020304" pitchFamily="18" charset="0"/>
              </a:rPr>
              <a:t>Actions mentioned as those required to make London’s health and care system more resilient:</a:t>
            </a:r>
          </a:p>
          <a:p>
            <a:pPr marL="171450" marR="0" lvl="0" indent="-171450" algn="l" defTabSz="457200" rtl="0" eaLnBrk="1" fontAlgn="auto" latinLnBrk="0" hangingPunct="1">
              <a:lnSpc>
                <a:spcPct val="107000"/>
              </a:lnSpc>
              <a:spcBef>
                <a:spcPts val="0"/>
              </a:spcBef>
              <a:spcAft>
                <a:spcPts val="800"/>
              </a:spcAft>
              <a:buClrTx/>
              <a:buSzTx/>
              <a:buFont typeface="Arial" panose="020B0604020202020204" pitchFamily="34" charset="0"/>
              <a:buChar char="•"/>
              <a:tabLst>
                <a:tab pos="457200" algn="l"/>
              </a:tabLst>
              <a:defRPr/>
            </a:pPr>
            <a:r>
              <a:rPr kumimoji="0" lang="en-US" sz="1050" b="0" i="0" u="sng" strike="noStrike" kern="1200" cap="none" spc="0" normalizeH="0" baseline="0" noProof="0" dirty="0">
                <a:ln>
                  <a:noFill/>
                </a:ln>
                <a:solidFill>
                  <a:schemeClr val="tx1"/>
                </a:solidFill>
                <a:effectLst/>
                <a:uLnTx/>
                <a:uFillTx/>
                <a:latin typeface="Calibri"/>
                <a:ea typeface="Calibri" panose="020F0502020204030204" pitchFamily="34" charset="0"/>
                <a:cs typeface="Times New Roman" panose="02020603050405020304" pitchFamily="18" charset="0"/>
              </a:rPr>
              <a:t>Enhancing prevention and infection control </a:t>
            </a:r>
            <a:r>
              <a:rPr kumimoji="0" lang="en-US" sz="1050" b="0" i="0" u="none" strike="noStrike" kern="1200" cap="none" spc="0" normalizeH="0" baseline="0" noProof="0" dirty="0">
                <a:ln>
                  <a:noFill/>
                </a:ln>
                <a:solidFill>
                  <a:schemeClr val="tx1"/>
                </a:solidFill>
                <a:effectLst/>
                <a:uLnTx/>
                <a:uFillTx/>
                <a:latin typeface="Calibri"/>
                <a:ea typeface="Calibri" panose="020F0502020204030204" pitchFamily="34" charset="0"/>
                <a:cs typeface="Times New Roman" panose="02020603050405020304" pitchFamily="18" charset="0"/>
              </a:rPr>
              <a:t>measures, in line with National Guidance.</a:t>
            </a:r>
          </a:p>
          <a:p>
            <a:pPr marL="171450" marR="0" lvl="0" indent="-171450" algn="l" defTabSz="457200" rtl="0" eaLnBrk="1" fontAlgn="auto" latinLnBrk="0" hangingPunct="1">
              <a:lnSpc>
                <a:spcPct val="107000"/>
              </a:lnSpc>
              <a:spcBef>
                <a:spcPts val="0"/>
              </a:spcBef>
              <a:spcAft>
                <a:spcPts val="800"/>
              </a:spcAft>
              <a:buClrTx/>
              <a:buSzTx/>
              <a:buFont typeface="Arial" panose="020B0604020202020204" pitchFamily="34" charset="0"/>
              <a:buChar char="•"/>
              <a:tabLst>
                <a:tab pos="457200" algn="l"/>
              </a:tabLst>
              <a:defRPr/>
            </a:pPr>
            <a:r>
              <a:rPr kumimoji="0" lang="en-US" sz="1050" b="0" i="0" u="sng" strike="noStrike" kern="1200" cap="none" spc="0" normalizeH="0" baseline="0" noProof="0" dirty="0">
                <a:ln>
                  <a:noFill/>
                </a:ln>
                <a:solidFill>
                  <a:schemeClr val="tx1"/>
                </a:solidFill>
                <a:effectLst/>
                <a:uLnTx/>
                <a:uFillTx/>
                <a:latin typeface="Calibri"/>
                <a:ea typeface="Calibri" panose="020F0502020204030204" pitchFamily="34" charset="0"/>
                <a:cs typeface="Times New Roman" panose="02020603050405020304" pitchFamily="18" charset="0"/>
              </a:rPr>
              <a:t>Increasing capacity</a:t>
            </a:r>
            <a:r>
              <a:rPr kumimoji="0" lang="en-US" sz="1050" b="0" i="0" u="none" strike="noStrike" kern="1200" cap="none" spc="0" normalizeH="0" baseline="0" noProof="0" dirty="0">
                <a:ln>
                  <a:noFill/>
                </a:ln>
                <a:solidFill>
                  <a:schemeClr val="tx1"/>
                </a:solidFill>
                <a:effectLst/>
                <a:uLnTx/>
                <a:uFillTx/>
                <a:latin typeface="Calibri"/>
                <a:ea typeface="Calibri" panose="020F0502020204030204" pitchFamily="34" charset="0"/>
                <a:cs typeface="Times New Roman" panose="02020603050405020304" pitchFamily="18" charset="0"/>
              </a:rPr>
              <a:t> to prepare for future surges by expanding critical care, the 111-service and models for mobilising additional capacity (e.g., volunteers, social prescribers and care navigator link workers).</a:t>
            </a:r>
          </a:p>
          <a:p>
            <a:pPr marL="171450" marR="0" lvl="0" indent="-171450" algn="l" defTabSz="457200" rtl="0" eaLnBrk="1" fontAlgn="auto" latinLnBrk="0" hangingPunct="1">
              <a:lnSpc>
                <a:spcPct val="107000"/>
              </a:lnSpc>
              <a:spcBef>
                <a:spcPts val="0"/>
              </a:spcBef>
              <a:spcAft>
                <a:spcPts val="800"/>
              </a:spcAft>
              <a:buClrTx/>
              <a:buSzTx/>
              <a:buFont typeface="Arial" panose="020B0604020202020204" pitchFamily="34" charset="0"/>
              <a:buChar char="•"/>
              <a:tabLst>
                <a:tab pos="457200" algn="l"/>
              </a:tabLst>
              <a:defRPr/>
            </a:pPr>
            <a:r>
              <a:rPr kumimoji="0" lang="en-US" sz="1050" b="0" i="0" u="sng" strike="noStrike" kern="1200" cap="none" spc="0" normalizeH="0" baseline="0" noProof="0" dirty="0">
                <a:ln>
                  <a:noFill/>
                </a:ln>
                <a:solidFill>
                  <a:schemeClr val="tx1"/>
                </a:solidFill>
                <a:effectLst/>
                <a:uLnTx/>
                <a:uFillTx/>
                <a:latin typeface="Calibri"/>
                <a:ea typeface="Calibri" panose="020F0502020204030204" pitchFamily="34" charset="0"/>
                <a:cs typeface="Times New Roman" panose="02020603050405020304" pitchFamily="18" charset="0"/>
              </a:rPr>
              <a:t>Upskilling staff</a:t>
            </a:r>
            <a:r>
              <a:rPr kumimoji="0" lang="en-US" sz="1050" b="0" i="0" u="none" strike="noStrike" kern="1200" cap="none" spc="0" normalizeH="0" baseline="0" noProof="0" dirty="0">
                <a:ln>
                  <a:noFill/>
                </a:ln>
                <a:solidFill>
                  <a:schemeClr val="tx1"/>
                </a:solidFill>
                <a:effectLst/>
                <a:uLnTx/>
                <a:uFillTx/>
                <a:latin typeface="Calibri"/>
                <a:ea typeface="Calibri" panose="020F0502020204030204" pitchFamily="34" charset="0"/>
                <a:cs typeface="Times New Roman" panose="02020603050405020304" pitchFamily="18" charset="0"/>
              </a:rPr>
              <a:t> to work in different areas (including new and virtual multidisciplinary teams working across organisational boundaries) and specialties.</a:t>
            </a:r>
          </a:p>
          <a:p>
            <a:pPr marL="171450" marR="0" lvl="0" indent="-171450" algn="l" defTabSz="457200" rtl="0" eaLnBrk="1" fontAlgn="auto" latinLnBrk="0" hangingPunct="1">
              <a:lnSpc>
                <a:spcPct val="107000"/>
              </a:lnSpc>
              <a:spcBef>
                <a:spcPts val="0"/>
              </a:spcBef>
              <a:spcAft>
                <a:spcPts val="800"/>
              </a:spcAft>
              <a:buClrTx/>
              <a:buSzTx/>
              <a:buFont typeface="Arial" panose="020B0604020202020204" pitchFamily="34" charset="0"/>
              <a:buChar char="•"/>
              <a:tabLst>
                <a:tab pos="457200" algn="l"/>
              </a:tabLst>
              <a:defRPr/>
            </a:pPr>
            <a:r>
              <a:rPr kumimoji="0" lang="en-US" sz="1050" b="0" i="0" u="sng" strike="noStrike" kern="1200" cap="none" spc="0" normalizeH="0" baseline="0" noProof="0" dirty="0">
                <a:ln>
                  <a:noFill/>
                </a:ln>
                <a:solidFill>
                  <a:schemeClr val="tx1"/>
                </a:solidFill>
                <a:effectLst/>
                <a:uLnTx/>
                <a:uFillTx/>
                <a:latin typeface="Calibri"/>
                <a:ea typeface="Calibri" panose="020F0502020204030204" pitchFamily="34" charset="0"/>
                <a:cs typeface="Times New Roman" panose="02020603050405020304" pitchFamily="18" charset="0"/>
              </a:rPr>
              <a:t>Ensuring ICS estates are resilient and adaptable </a:t>
            </a:r>
            <a:r>
              <a:rPr kumimoji="0" lang="en-US" sz="1050" b="0" i="0" u="none" strike="noStrike" kern="1200" cap="none" spc="0" normalizeH="0" baseline="0" noProof="0" dirty="0">
                <a:ln>
                  <a:noFill/>
                </a:ln>
                <a:solidFill>
                  <a:schemeClr val="tx1"/>
                </a:solidFill>
                <a:effectLst/>
                <a:uLnTx/>
                <a:uFillTx/>
                <a:latin typeface="Calibri"/>
                <a:ea typeface="Calibri" panose="020F0502020204030204" pitchFamily="34" charset="0"/>
                <a:cs typeface="Times New Roman" panose="02020603050405020304" pitchFamily="18" charset="0"/>
              </a:rPr>
              <a:t>and therefore better able to meet the needs of local people, the workforce and infection prevention measures (e.g., segregation).</a:t>
            </a:r>
          </a:p>
          <a:p>
            <a:pPr marL="171450" marR="0" lvl="0" indent="-171450" algn="l" defTabSz="457200" rtl="0" eaLnBrk="1" fontAlgn="auto" latinLnBrk="0" hangingPunct="1">
              <a:lnSpc>
                <a:spcPct val="107000"/>
              </a:lnSpc>
              <a:spcBef>
                <a:spcPts val="0"/>
              </a:spcBef>
              <a:spcAft>
                <a:spcPts val="800"/>
              </a:spcAft>
              <a:buClrTx/>
              <a:buSzTx/>
              <a:buFont typeface="Arial" panose="020B0604020202020204" pitchFamily="34" charset="0"/>
              <a:buChar char="•"/>
              <a:tabLst>
                <a:tab pos="457200" algn="l"/>
              </a:tabLst>
              <a:defRPr/>
            </a:pPr>
            <a:r>
              <a:rPr kumimoji="0" lang="en-US" sz="1050" b="0" i="0" u="sng" strike="noStrike" kern="1200" cap="none" spc="0" normalizeH="0" baseline="0" noProof="0" dirty="0">
                <a:ln>
                  <a:noFill/>
                </a:ln>
                <a:solidFill>
                  <a:schemeClr val="tx1"/>
                </a:solidFill>
                <a:effectLst/>
                <a:uLnTx/>
                <a:uFillTx/>
                <a:latin typeface="Calibri"/>
                <a:ea typeface="Calibri" panose="020F0502020204030204" pitchFamily="34" charset="0"/>
                <a:cs typeface="Times New Roman" panose="02020603050405020304" pitchFamily="18" charset="0"/>
              </a:rPr>
              <a:t>Developing effective partnerships </a:t>
            </a:r>
            <a:r>
              <a:rPr kumimoji="0" lang="en-US" sz="1050" b="0" i="0" u="none" strike="noStrike" kern="1200" cap="none" spc="0" normalizeH="0" baseline="0" noProof="0" dirty="0">
                <a:ln>
                  <a:noFill/>
                </a:ln>
                <a:solidFill>
                  <a:schemeClr val="tx1"/>
                </a:solidFill>
                <a:effectLst/>
                <a:uLnTx/>
                <a:uFillTx/>
                <a:latin typeface="Calibri"/>
                <a:ea typeface="Calibri" panose="020F0502020204030204" pitchFamily="34" charset="0"/>
                <a:cs typeface="Times New Roman" panose="02020603050405020304" pitchFamily="18" charset="0"/>
              </a:rPr>
              <a:t>between different services and providers.</a:t>
            </a:r>
          </a:p>
          <a:p>
            <a:pPr marL="171450" marR="0" lvl="0" indent="-171450" algn="l" defTabSz="457200" rtl="0" eaLnBrk="1" fontAlgn="auto" latinLnBrk="0" hangingPunct="1">
              <a:lnSpc>
                <a:spcPct val="107000"/>
              </a:lnSpc>
              <a:spcBef>
                <a:spcPts val="0"/>
              </a:spcBef>
              <a:spcAft>
                <a:spcPts val="800"/>
              </a:spcAft>
              <a:buClrTx/>
              <a:buSzTx/>
              <a:buFont typeface="Arial" panose="020B0604020202020204" pitchFamily="34" charset="0"/>
              <a:buChar char="•"/>
              <a:tabLst>
                <a:tab pos="457200" algn="l"/>
              </a:tabLst>
              <a:defRPr/>
            </a:pPr>
            <a:r>
              <a:rPr kumimoji="0" lang="en-US" sz="1050" b="0" i="0" u="sng" strike="noStrike" kern="1200" cap="none" spc="0" normalizeH="0" baseline="0" noProof="0" dirty="0">
                <a:ln>
                  <a:noFill/>
                </a:ln>
                <a:solidFill>
                  <a:schemeClr val="tx1"/>
                </a:solidFill>
                <a:effectLst/>
                <a:uLnTx/>
                <a:uFillTx/>
                <a:latin typeface="Calibri"/>
                <a:ea typeface="Calibri" panose="020F0502020204030204" pitchFamily="34" charset="0"/>
                <a:cs typeface="Times New Roman" panose="02020603050405020304" pitchFamily="18" charset="0"/>
              </a:rPr>
              <a:t>Developing testing services </a:t>
            </a:r>
            <a:r>
              <a:rPr kumimoji="0" lang="en-US" sz="1050" b="0" i="0" u="none" strike="noStrike" kern="1200" cap="none" spc="0" normalizeH="0" baseline="0" noProof="0" dirty="0">
                <a:ln>
                  <a:noFill/>
                </a:ln>
                <a:solidFill>
                  <a:schemeClr val="tx1"/>
                </a:solidFill>
                <a:effectLst/>
                <a:uLnTx/>
                <a:uFillTx/>
                <a:latin typeface="Calibri"/>
                <a:ea typeface="Calibri" panose="020F0502020204030204" pitchFamily="34" charset="0"/>
                <a:cs typeface="Times New Roman" panose="02020603050405020304" pitchFamily="18" charset="0"/>
              </a:rPr>
              <a:t>to meet the needs of the whole population and adapting and retaining best working practices.</a:t>
            </a:r>
          </a:p>
          <a:p>
            <a:pPr marL="171450" marR="0" lvl="0" indent="-171450" algn="l" defTabSz="457200" rtl="0" eaLnBrk="1" fontAlgn="auto" latinLnBrk="0" hangingPunct="1">
              <a:lnSpc>
                <a:spcPct val="107000"/>
              </a:lnSpc>
              <a:spcBef>
                <a:spcPts val="0"/>
              </a:spcBef>
              <a:spcAft>
                <a:spcPts val="800"/>
              </a:spcAft>
              <a:buClrTx/>
              <a:buSzTx/>
              <a:buFont typeface="Arial" panose="020B0604020202020204" pitchFamily="34" charset="0"/>
              <a:buChar char="•"/>
              <a:tabLst>
                <a:tab pos="457200" algn="l"/>
              </a:tabLst>
              <a:defRPr/>
            </a:pPr>
            <a:r>
              <a:rPr kumimoji="0" lang="en-US" sz="1050" b="0" i="0" u="none" strike="noStrike" kern="1200" cap="none" spc="0" normalizeH="0" baseline="0" noProof="0" dirty="0">
                <a:ln>
                  <a:noFill/>
                </a:ln>
                <a:solidFill>
                  <a:schemeClr val="tx1"/>
                </a:solidFill>
                <a:effectLst/>
                <a:uLnTx/>
                <a:uFillTx/>
                <a:latin typeface="Calibri"/>
                <a:ea typeface="Calibri" panose="020F0502020204030204" pitchFamily="34" charset="0"/>
                <a:cs typeface="Times New Roman" panose="02020603050405020304" pitchFamily="18" charset="0"/>
              </a:rPr>
              <a:t>In addition to expanding services and increasing capacity, NHS England and the DHSC share the view that </a:t>
            </a:r>
            <a:r>
              <a:rPr kumimoji="0" lang="en-US" sz="1050" b="0" i="0" u="sng" strike="noStrike" kern="1200" cap="none" spc="0" normalizeH="0" baseline="0" noProof="0" dirty="0">
                <a:ln>
                  <a:noFill/>
                </a:ln>
                <a:solidFill>
                  <a:schemeClr val="tx1"/>
                </a:solidFill>
                <a:effectLst/>
                <a:uLnTx/>
                <a:uFillTx/>
                <a:latin typeface="Calibri"/>
                <a:ea typeface="Calibri" panose="020F0502020204030204" pitchFamily="34" charset="0"/>
                <a:cs typeface="Times New Roman" panose="02020603050405020304" pitchFamily="18" charset="0"/>
              </a:rPr>
              <a:t>systems need to work at ‘place’ level to tackle the wider determinants of health</a:t>
            </a:r>
            <a:r>
              <a:rPr kumimoji="0" lang="en-US" sz="1050" b="0" i="0" u="none" strike="noStrike" kern="1200" cap="none" spc="0" normalizeH="0" baseline="0" noProof="0" dirty="0">
                <a:ln>
                  <a:noFill/>
                </a:ln>
                <a:solidFill>
                  <a:schemeClr val="tx1"/>
                </a:solidFill>
                <a:effectLst/>
                <a:uLnTx/>
                <a:uFillTx/>
                <a:latin typeface="Calibri"/>
                <a:ea typeface="Calibri" panose="020F0502020204030204" pitchFamily="34" charset="0"/>
                <a:cs typeface="Times New Roman" panose="02020603050405020304" pitchFamily="18" charset="0"/>
              </a:rPr>
              <a:t> and connect socio-economic recovery with London’s workforce challenge. Several ICSs reference in their recovery related plans for investing in prevention. </a:t>
            </a:r>
          </a:p>
          <a:p>
            <a:pPr marL="0" marR="0" lvl="0" indent="0" algn="l" defTabSz="457200" rtl="0" eaLnBrk="1" fontAlgn="auto" latinLnBrk="0" hangingPunct="1">
              <a:lnSpc>
                <a:spcPct val="107000"/>
              </a:lnSpc>
              <a:spcBef>
                <a:spcPts val="0"/>
              </a:spcBef>
              <a:spcAft>
                <a:spcPts val="800"/>
              </a:spcAft>
              <a:buClrTx/>
              <a:buSzTx/>
              <a:buFontTx/>
              <a:buNone/>
              <a:tabLst>
                <a:tab pos="457200" algn="l"/>
              </a:tabLst>
              <a:defRPr/>
            </a:pPr>
            <a:r>
              <a:rPr kumimoji="0" lang="en-US" sz="1050" b="1" i="0" u="none" strike="noStrike" kern="1200" cap="none" spc="0" normalizeH="0" baseline="0" noProof="0" dirty="0">
                <a:ln>
                  <a:noFill/>
                </a:ln>
                <a:solidFill>
                  <a:schemeClr val="tx1"/>
                </a:solidFill>
                <a:effectLst/>
                <a:uLnTx/>
                <a:uFillTx/>
                <a:latin typeface="Calibri"/>
                <a:ea typeface="Calibri" panose="020F0502020204030204" pitchFamily="34" charset="0"/>
                <a:cs typeface="Times New Roman" panose="02020603050405020304" pitchFamily="18" charset="0"/>
              </a:rPr>
              <a:t>Increased emphasis on patient engagement</a:t>
            </a:r>
          </a:p>
          <a:p>
            <a:pPr marL="171450" marR="0" lvl="0" indent="-171450" algn="l" defTabSz="457200" rtl="0" eaLnBrk="1" fontAlgn="auto" latinLnBrk="0" hangingPunct="1">
              <a:lnSpc>
                <a:spcPct val="107000"/>
              </a:lnSpc>
              <a:spcBef>
                <a:spcPts val="0"/>
              </a:spcBef>
              <a:spcAft>
                <a:spcPts val="800"/>
              </a:spcAft>
              <a:buClrTx/>
              <a:buSzTx/>
              <a:buFont typeface="Arial" panose="020B0604020202020204" pitchFamily="34" charset="0"/>
              <a:buChar char="•"/>
              <a:tabLst>
                <a:tab pos="457200" algn="l"/>
              </a:tabLst>
              <a:defRPr/>
            </a:pPr>
            <a:r>
              <a:rPr kumimoji="0" lang="en-US" sz="1050" b="0" i="0" u="none" strike="noStrike" kern="1200" cap="none" spc="0" normalizeH="0" baseline="0" noProof="0" dirty="0">
                <a:ln>
                  <a:noFill/>
                </a:ln>
                <a:solidFill>
                  <a:schemeClr val="tx1"/>
                </a:solidFill>
                <a:effectLst/>
                <a:uLnTx/>
                <a:uFillTx/>
                <a:latin typeface="Calibri"/>
                <a:ea typeface="Calibri" panose="020F0502020204030204" pitchFamily="34" charset="0"/>
                <a:cs typeface="Times New Roman" panose="02020603050405020304" pitchFamily="18" charset="0"/>
              </a:rPr>
              <a:t>Both NHS England and ICSs prioritise patient engagement and an appreciation of the ‘patient experience’ in future planned. As one ICS notes, London needs to take the opportunity to really engage patients and </a:t>
            </a:r>
            <a:r>
              <a:rPr kumimoji="0" lang="en-US" sz="1050" b="0" i="0" u="sng" strike="noStrike" kern="1200" cap="none" spc="0" normalizeH="0" baseline="0" noProof="0" dirty="0">
                <a:ln>
                  <a:noFill/>
                </a:ln>
                <a:solidFill>
                  <a:schemeClr val="tx1"/>
                </a:solidFill>
                <a:effectLst/>
                <a:uLnTx/>
                <a:uFillTx/>
                <a:latin typeface="Calibri"/>
                <a:ea typeface="Calibri" panose="020F0502020204030204" pitchFamily="34" charset="0"/>
                <a:cs typeface="Times New Roman" panose="02020603050405020304" pitchFamily="18" charset="0"/>
              </a:rPr>
              <a:t>build a new social contract </a:t>
            </a:r>
            <a:r>
              <a:rPr kumimoji="0" lang="en-US" sz="1050" b="0" i="0" u="none" strike="noStrike" kern="1200" cap="none" spc="0" normalizeH="0" baseline="0" noProof="0" dirty="0">
                <a:ln>
                  <a:noFill/>
                </a:ln>
                <a:solidFill>
                  <a:schemeClr val="tx1"/>
                </a:solidFill>
                <a:effectLst/>
                <a:uLnTx/>
                <a:uFillTx/>
                <a:latin typeface="Calibri"/>
                <a:ea typeface="Calibri" panose="020F0502020204030204" pitchFamily="34" charset="0"/>
                <a:cs typeface="Times New Roman" panose="02020603050405020304" pitchFamily="18" charset="0"/>
              </a:rPr>
              <a:t>with its communities.</a:t>
            </a:r>
          </a:p>
          <a:p>
            <a:pPr marL="171450" marR="0" lvl="0" indent="-171450" algn="l" defTabSz="457200" rtl="0" eaLnBrk="1" fontAlgn="auto" latinLnBrk="0" hangingPunct="1">
              <a:lnSpc>
                <a:spcPct val="107000"/>
              </a:lnSpc>
              <a:spcBef>
                <a:spcPts val="0"/>
              </a:spcBef>
              <a:spcAft>
                <a:spcPts val="800"/>
              </a:spcAft>
              <a:buClrTx/>
              <a:buSzTx/>
              <a:buFont typeface="Arial" panose="020B0604020202020204" pitchFamily="34" charset="0"/>
              <a:buChar char="•"/>
              <a:tabLst>
                <a:tab pos="457200" algn="l"/>
              </a:tabLst>
              <a:defRPr/>
            </a:pPr>
            <a:r>
              <a:rPr kumimoji="0" lang="en-US" sz="1050" b="0" i="0" u="none" strike="noStrike" kern="1200" cap="none" spc="0" normalizeH="0" baseline="0" noProof="0" dirty="0">
                <a:ln>
                  <a:noFill/>
                </a:ln>
                <a:solidFill>
                  <a:schemeClr val="tx1"/>
                </a:solidFill>
                <a:effectLst/>
                <a:uLnTx/>
                <a:uFillTx/>
                <a:latin typeface="Calibri"/>
                <a:ea typeface="Calibri" panose="020F0502020204030204" pitchFamily="34" charset="0"/>
                <a:cs typeface="Times New Roman" panose="02020603050405020304" pitchFamily="18" charset="0"/>
              </a:rPr>
              <a:t>While NHS England advise that systems maintain communication with patients and proactively “reach out to those who are clinically vulnerable“ the ICS recovery plans a</a:t>
            </a:r>
            <a:r>
              <a:rPr lang="en-US" sz="1050" dirty="0">
                <a:solidFill>
                  <a:schemeClr val="tx1"/>
                </a:solidFill>
                <a:latin typeface="Calibri"/>
                <a:ea typeface="Calibri" panose="020F0502020204030204" pitchFamily="34" charset="0"/>
                <a:cs typeface="Times New Roman" panose="02020603050405020304" pitchFamily="18" charset="0"/>
              </a:rPr>
              <a:t>lso </a:t>
            </a:r>
            <a:r>
              <a:rPr kumimoji="0" lang="en-US" sz="1050" b="0" i="0" u="none" strike="noStrike" kern="1200" cap="none" spc="0" normalizeH="0" baseline="0" noProof="0" dirty="0">
                <a:ln>
                  <a:noFill/>
                </a:ln>
                <a:solidFill>
                  <a:schemeClr val="tx1"/>
                </a:solidFill>
                <a:effectLst/>
                <a:uLnTx/>
                <a:uFillTx/>
                <a:latin typeface="Calibri"/>
                <a:ea typeface="Calibri" panose="020F0502020204030204" pitchFamily="34" charset="0"/>
                <a:cs typeface="Times New Roman" panose="02020603050405020304" pitchFamily="18" charset="0"/>
              </a:rPr>
              <a:t>recognise that </a:t>
            </a:r>
            <a:r>
              <a:rPr kumimoji="0" lang="en-US" sz="1050" b="0" i="0" u="sng" strike="noStrike" kern="1200" cap="none" spc="0" normalizeH="0" baseline="0" noProof="0" dirty="0">
                <a:ln>
                  <a:noFill/>
                </a:ln>
                <a:solidFill>
                  <a:schemeClr val="tx1"/>
                </a:solidFill>
                <a:effectLst/>
                <a:uLnTx/>
                <a:uFillTx/>
                <a:latin typeface="Calibri"/>
                <a:ea typeface="Calibri" panose="020F0502020204030204" pitchFamily="34" charset="0"/>
                <a:cs typeface="Times New Roman" panose="02020603050405020304" pitchFamily="18" charset="0"/>
              </a:rPr>
              <a:t>understanding the patient experience of the pandemic </a:t>
            </a:r>
            <a:r>
              <a:rPr kumimoji="0" lang="en-US" sz="1050" b="0" i="0" u="none" strike="noStrike" kern="1200" cap="none" spc="0" normalizeH="0" baseline="0" noProof="0" dirty="0">
                <a:ln>
                  <a:noFill/>
                </a:ln>
                <a:solidFill>
                  <a:schemeClr val="tx1"/>
                </a:solidFill>
                <a:effectLst/>
                <a:uLnTx/>
                <a:uFillTx/>
                <a:latin typeface="Calibri"/>
                <a:ea typeface="Calibri" panose="020F0502020204030204" pitchFamily="34" charset="0"/>
                <a:cs typeface="Times New Roman" panose="02020603050405020304" pitchFamily="18" charset="0"/>
              </a:rPr>
              <a:t>is important for the design of new models of care.  This includes commitments to “continue to inform, engage, and involve patients” by developing new best practice approaches to working with local people and local Healthwatch organisations. </a:t>
            </a:r>
          </a:p>
          <a:p>
            <a:pPr marL="171450" marR="0" lvl="0" indent="-171450" algn="l" defTabSz="457200" rtl="0" eaLnBrk="1" fontAlgn="auto" latinLnBrk="0" hangingPunct="1">
              <a:lnSpc>
                <a:spcPct val="107000"/>
              </a:lnSpc>
              <a:spcBef>
                <a:spcPts val="0"/>
              </a:spcBef>
              <a:spcAft>
                <a:spcPts val="800"/>
              </a:spcAft>
              <a:buClrTx/>
              <a:buSzTx/>
              <a:buFont typeface="Arial" panose="020B0604020202020204" pitchFamily="34" charset="0"/>
              <a:buChar char="•"/>
              <a:tabLst>
                <a:tab pos="457200" algn="l"/>
              </a:tabLst>
              <a:defRPr/>
            </a:pPr>
            <a:r>
              <a:rPr kumimoji="0" lang="en-US" sz="1050" b="0" i="0" u="none" strike="noStrike" kern="1200" cap="none" spc="0" normalizeH="0" baseline="0" noProof="0" dirty="0">
                <a:ln>
                  <a:noFill/>
                </a:ln>
                <a:solidFill>
                  <a:schemeClr val="tx1"/>
                </a:solidFill>
                <a:effectLst/>
                <a:uLnTx/>
                <a:uFillTx/>
                <a:latin typeface="Calibri"/>
                <a:ea typeface="Calibri" panose="020F0502020204030204" pitchFamily="34" charset="0"/>
                <a:cs typeface="Times New Roman" panose="02020603050405020304" pitchFamily="18" charset="0"/>
              </a:rPr>
              <a:t>ICSs describe plans to “</a:t>
            </a:r>
            <a:r>
              <a:rPr kumimoji="0" lang="en-US" sz="1050" b="0" i="0" u="sng" strike="noStrike" kern="1200" cap="none" spc="0" normalizeH="0" baseline="0" noProof="0" dirty="0">
                <a:ln>
                  <a:noFill/>
                </a:ln>
                <a:solidFill>
                  <a:schemeClr val="tx1"/>
                </a:solidFill>
                <a:effectLst/>
                <a:uLnTx/>
                <a:uFillTx/>
                <a:latin typeface="Calibri"/>
                <a:ea typeface="Calibri" panose="020F0502020204030204" pitchFamily="34" charset="0"/>
                <a:cs typeface="Times New Roman" panose="02020603050405020304" pitchFamily="18" charset="0"/>
              </a:rPr>
              <a:t>build engagement activities through partnerships</a:t>
            </a:r>
            <a:r>
              <a:rPr kumimoji="0" lang="en-US" sz="1050" b="0" i="0" u="none" strike="noStrike" kern="1200" cap="none" spc="0" normalizeH="0" baseline="0" noProof="0" dirty="0">
                <a:ln>
                  <a:noFill/>
                </a:ln>
                <a:solidFill>
                  <a:schemeClr val="tx1"/>
                </a:solidFill>
                <a:effectLst/>
                <a:uLnTx/>
                <a:uFillTx/>
                <a:latin typeface="Calibri"/>
                <a:ea typeface="Calibri" panose="020F0502020204030204" pitchFamily="34" charset="0"/>
                <a:cs typeface="Times New Roman" panose="02020603050405020304" pitchFamily="18" charset="0"/>
              </a:rPr>
              <a:t>”, utilise digital platforms to “understand the patient perspective of using services differently”, and to use the “inequalities exposed by the pandemic” to engage with communities. </a:t>
            </a:r>
          </a:p>
          <a:p>
            <a:pPr marL="171450" marR="0" lvl="0" indent="-171450" algn="l" defTabSz="457200" rtl="0" eaLnBrk="1" fontAlgn="auto" latinLnBrk="0" hangingPunct="1">
              <a:lnSpc>
                <a:spcPct val="107000"/>
              </a:lnSpc>
              <a:spcBef>
                <a:spcPts val="0"/>
              </a:spcBef>
              <a:spcAft>
                <a:spcPts val="800"/>
              </a:spcAft>
              <a:buClrTx/>
              <a:buSzTx/>
              <a:buFont typeface="Arial" panose="020B0604020202020204" pitchFamily="34" charset="0"/>
              <a:buChar char="•"/>
              <a:tabLst>
                <a:tab pos="457200" algn="l"/>
              </a:tabLst>
              <a:defRPr/>
            </a:pPr>
            <a:endParaRPr kumimoji="0" lang="en-US" sz="1050" b="0" i="0" u="none" strike="noStrike" kern="1200" cap="none" spc="0" normalizeH="0" baseline="0" noProof="0" dirty="0">
              <a:ln>
                <a:noFill/>
              </a:ln>
              <a:solidFill>
                <a:schemeClr val="tx1"/>
              </a:solidFill>
              <a:effectLst/>
              <a:uLnTx/>
              <a:uFillTx/>
              <a:latin typeface="Calibri"/>
              <a:ea typeface="Calibri" panose="020F0502020204030204" pitchFamily="34" charset="0"/>
              <a:cs typeface="Times New Roman" panose="02020603050405020304" pitchFamily="18" charset="0"/>
            </a:endParaRPr>
          </a:p>
          <a:p>
            <a:pPr marL="0" marR="0" lvl="0" indent="0" algn="l" defTabSz="457200" rtl="0" eaLnBrk="1" fontAlgn="auto" latinLnBrk="0" hangingPunct="1">
              <a:lnSpc>
                <a:spcPct val="107000"/>
              </a:lnSpc>
              <a:spcBef>
                <a:spcPts val="0"/>
              </a:spcBef>
              <a:spcAft>
                <a:spcPts val="800"/>
              </a:spcAft>
              <a:buClrTx/>
              <a:buSzTx/>
              <a:buFontTx/>
              <a:buNone/>
              <a:tabLst>
                <a:tab pos="457200" algn="l"/>
              </a:tabLst>
              <a:defRPr/>
            </a:pPr>
            <a:endParaRPr kumimoji="0" lang="en-US" sz="1050" b="0" i="0" u="none" strike="noStrike" kern="1200" cap="none" spc="0" normalizeH="0" baseline="0" noProof="0" dirty="0">
              <a:ln>
                <a:noFill/>
              </a:ln>
              <a:solidFill>
                <a:schemeClr val="tx1"/>
              </a:solidFill>
              <a:effectLst/>
              <a:uLnTx/>
              <a:uFillTx/>
              <a:latin typeface="Calibri"/>
              <a:ea typeface="Calibri" panose="020F0502020204030204" pitchFamily="34" charset="0"/>
              <a:cs typeface="Times New Roman" panose="02020603050405020304" pitchFamily="18" charset="0"/>
            </a:endParaRPr>
          </a:p>
        </p:txBody>
      </p:sp>
      <p:sp>
        <p:nvSpPr>
          <p:cNvPr id="49" name="TextBox 48">
            <a:extLst>
              <a:ext uri="{FF2B5EF4-FFF2-40B4-BE49-F238E27FC236}">
                <a16:creationId xmlns:a16="http://schemas.microsoft.com/office/drawing/2014/main" id="{B3C5A260-F741-4998-8F2D-6C015F3EBB46}"/>
              </a:ext>
            </a:extLst>
          </p:cNvPr>
          <p:cNvSpPr txBox="1"/>
          <p:nvPr/>
        </p:nvSpPr>
        <p:spPr>
          <a:xfrm>
            <a:off x="198768" y="6034170"/>
            <a:ext cx="11836582" cy="338554"/>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800" b="0" i="1" u="none" strike="noStrike" kern="1200" cap="none" spc="0" normalizeH="0" baseline="0" noProof="0" dirty="0">
                <a:ln>
                  <a:noFill/>
                </a:ln>
                <a:effectLst/>
                <a:uLnTx/>
                <a:uFillTx/>
                <a:latin typeface="Calibri"/>
                <a:ea typeface="+mn-ea"/>
                <a:cs typeface="+mn-cs"/>
              </a:rPr>
              <a:t>Sources: </a:t>
            </a:r>
            <a:r>
              <a:rPr kumimoji="0" lang="en-US" sz="800" b="0" i="1" u="none" strike="noStrike" kern="1200" cap="none" spc="0" normalizeH="0" baseline="0" noProof="0" dirty="0">
                <a:ln>
                  <a:noFill/>
                </a:ln>
                <a:effectLst/>
                <a:uLnTx/>
                <a:uFillTx/>
                <a:latin typeface="Calibri"/>
                <a:ea typeface="+mn-ea"/>
                <a:cs typeface="+mn-cs"/>
              </a:rPr>
              <a:t>ICS recovery plans for NW, SE, NE and NC London (2020); Desktop review of London ICP plans to identify local and regional priorities to further integration</a:t>
            </a:r>
            <a:r>
              <a:rPr kumimoji="0" lang="en-GB" sz="800" b="0" i="1" u="none" strike="noStrike" kern="1200" cap="none" spc="0" normalizeH="0" baseline="0" noProof="0" dirty="0">
                <a:ln>
                  <a:noFill/>
                </a:ln>
                <a:effectLst/>
                <a:uLnTx/>
                <a:uFillTx/>
                <a:latin typeface="Calibri"/>
                <a:ea typeface="+mn-ea"/>
                <a:cs typeface="+mn-cs"/>
              </a:rPr>
              <a:t> (2020); </a:t>
            </a:r>
            <a:r>
              <a:rPr kumimoji="0" lang="en-US" sz="800" b="0" i="1" u="none" strike="noStrike" kern="1200" cap="none" spc="0" normalizeH="0" baseline="0" noProof="0" dirty="0">
                <a:ln>
                  <a:noFill/>
                </a:ln>
                <a:effectLst/>
                <a:uLnTx/>
                <a:uFillTx/>
                <a:latin typeface="Calibri"/>
                <a:ea typeface="+mn-ea"/>
                <a:cs typeface="+mn-cs"/>
              </a:rPr>
              <a:t>The Experience of Managing COVID-19 in Social care in London (2020 ); ); Integrating care: Next steps to building strong and effective integrated care systems across England (2020); The Experience of Managing COVID-19 in Social care in London (2020); Integrated care systems in London Challenges and opportunities ahead (2021); NHS Operational Planning and Contracting Guidance (2021).</a:t>
            </a:r>
          </a:p>
        </p:txBody>
      </p:sp>
    </p:spTree>
    <p:extLst>
      <p:ext uri="{BB962C8B-B14F-4D97-AF65-F5344CB8AC3E}">
        <p14:creationId xmlns:p14="http://schemas.microsoft.com/office/powerpoint/2010/main" val="4096919648"/>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FFA62BD1-8F9B-40E5-8D5D-C4684A4EEA79}"/>
              </a:ext>
            </a:extLst>
          </p:cNvPr>
          <p:cNvSpPr txBox="1">
            <a:spLocks/>
          </p:cNvSpPr>
          <p:nvPr/>
        </p:nvSpPr>
        <p:spPr>
          <a:xfrm>
            <a:off x="290197" y="394529"/>
            <a:ext cx="11731806" cy="942196"/>
          </a:xfrm>
          <a:prstGeom prst="rect">
            <a:avLst/>
          </a:prstGeom>
        </p:spPr>
        <p:txBody>
          <a:bodyPr>
            <a:noAutofit/>
          </a:bodyPr>
          <a:lstStyle>
            <a:lvl1pPr algn="l" defTabSz="914400" rtl="0" eaLnBrk="1" latinLnBrk="0" hangingPunct="1">
              <a:lnSpc>
                <a:spcPct val="80000"/>
              </a:lnSpc>
              <a:spcBef>
                <a:spcPct val="0"/>
              </a:spcBef>
              <a:buNone/>
              <a:defRPr sz="2400" b="1" i="0" kern="1200" cap="none" baseline="0">
                <a:solidFill>
                  <a:schemeClr val="tx1"/>
                </a:solidFill>
                <a:latin typeface="Calibri" panose="020F0502020204030204" pitchFamily="34" charset="0"/>
                <a:ea typeface="Calibri" panose="020F0502020204030204" pitchFamily="34" charset="0"/>
                <a:cs typeface="Calibri" panose="020F0502020204030204" pitchFamily="34" charset="0"/>
              </a:defRPr>
            </a:lvl1pPr>
          </a:lstStyle>
          <a:p>
            <a:r>
              <a:rPr lang="en-US" sz="2700" b="0" dirty="0">
                <a:latin typeface="+mn-lt"/>
              </a:rPr>
              <a:t>The pandemic created new challenges but also helped London to achieve greater integration. How can progress be protected from future financial pressures?</a:t>
            </a:r>
          </a:p>
        </p:txBody>
      </p:sp>
      <p:sp>
        <p:nvSpPr>
          <p:cNvPr id="7" name="Rectangle 6">
            <a:extLst>
              <a:ext uri="{FF2B5EF4-FFF2-40B4-BE49-F238E27FC236}">
                <a16:creationId xmlns:a16="http://schemas.microsoft.com/office/drawing/2014/main" id="{55FA0125-FB07-44BD-8F93-39F18C217E00}"/>
              </a:ext>
            </a:extLst>
          </p:cNvPr>
          <p:cNvSpPr/>
          <p:nvPr/>
        </p:nvSpPr>
        <p:spPr>
          <a:xfrm>
            <a:off x="217165" y="1336725"/>
            <a:ext cx="7088203" cy="4894211"/>
          </a:xfrm>
          <a:prstGeom prst="rect">
            <a:avLst/>
          </a:prstGeom>
          <a:noFill/>
          <a:ln w="12700">
            <a:noFill/>
          </a:ln>
        </p:spPr>
        <p:style>
          <a:lnRef idx="2">
            <a:schemeClr val="dk1"/>
          </a:lnRef>
          <a:fillRef idx="1">
            <a:schemeClr val="lt1"/>
          </a:fillRef>
          <a:effectRef idx="0">
            <a:schemeClr val="dk1"/>
          </a:effectRef>
          <a:fontRef idx="minor">
            <a:schemeClr val="dk1"/>
          </a:fontRef>
        </p:style>
        <p:txBody>
          <a:bodyPr rtlCol="0" anchor="t"/>
          <a:lstStyle/>
          <a:p>
            <a:pPr marL="0" marR="0" lvl="0" indent="0" algn="l" defTabSz="457200" rtl="0" eaLnBrk="1" fontAlgn="auto" latinLnBrk="0" hangingPunct="1">
              <a:lnSpc>
                <a:spcPct val="107000"/>
              </a:lnSpc>
              <a:spcBef>
                <a:spcPts val="0"/>
              </a:spcBef>
              <a:spcAft>
                <a:spcPts val="500"/>
              </a:spcAft>
              <a:buClrTx/>
              <a:buSzTx/>
              <a:buFontTx/>
              <a:buNone/>
              <a:tabLst>
                <a:tab pos="457200" algn="l"/>
              </a:tabLst>
              <a:defRPr/>
            </a:pPr>
            <a:r>
              <a:rPr kumimoji="0" lang="en-US" sz="1050" b="1" i="0" u="none" strike="noStrike" kern="1200" cap="none" spc="0" normalizeH="0" baseline="0" noProof="0" dirty="0">
                <a:ln>
                  <a:noFill/>
                </a:ln>
                <a:solidFill>
                  <a:schemeClr val="tx1"/>
                </a:solidFill>
                <a:effectLst/>
                <a:uLnTx/>
                <a:uFillTx/>
                <a:latin typeface="Calibri"/>
                <a:ea typeface="Calibri" panose="020F0502020204030204" pitchFamily="34" charset="0"/>
                <a:cs typeface="Times New Roman" panose="02020603050405020304" pitchFamily="18" charset="0"/>
              </a:rPr>
              <a:t>While the challenge of responding to the pandemic has provided a stimulus for innovation and change, it has also introduced new challenges and barriers that will need to be overcome to make systematic improvements. </a:t>
            </a:r>
          </a:p>
          <a:p>
            <a:pPr marL="0" marR="0" lvl="0" indent="0" algn="l" defTabSz="457200" rtl="0" eaLnBrk="1" fontAlgn="auto" latinLnBrk="0" hangingPunct="1">
              <a:lnSpc>
                <a:spcPct val="107000"/>
              </a:lnSpc>
              <a:spcBef>
                <a:spcPts val="0"/>
              </a:spcBef>
              <a:spcAft>
                <a:spcPts val="500"/>
              </a:spcAft>
              <a:buClrTx/>
              <a:buSzTx/>
              <a:buFontTx/>
              <a:buNone/>
              <a:tabLst>
                <a:tab pos="457200" algn="l"/>
              </a:tabLst>
              <a:defRPr/>
            </a:pPr>
            <a:r>
              <a:rPr kumimoji="0" lang="en-US" sz="1050" b="1" i="0" u="none" strike="noStrike" kern="1200" cap="none" spc="0" normalizeH="0" baseline="0" noProof="0" dirty="0">
                <a:ln>
                  <a:noFill/>
                </a:ln>
                <a:solidFill>
                  <a:schemeClr val="tx1"/>
                </a:solidFill>
                <a:effectLst/>
                <a:uLnTx/>
                <a:uFillTx/>
                <a:latin typeface="Calibri"/>
                <a:ea typeface="Calibri" panose="020F0502020204030204" pitchFamily="34" charset="0"/>
                <a:cs typeface="Times New Roman" panose="02020603050405020304" pitchFamily="18" charset="0"/>
              </a:rPr>
              <a:t>Specific challenges referenced included:</a:t>
            </a:r>
          </a:p>
          <a:p>
            <a:pPr marL="171450" marR="0" lvl="0" indent="-171450" algn="l" defTabSz="457200" rtl="0" eaLnBrk="1" fontAlgn="auto" latinLnBrk="0" hangingPunct="1">
              <a:lnSpc>
                <a:spcPct val="107000"/>
              </a:lnSpc>
              <a:spcBef>
                <a:spcPts val="0"/>
              </a:spcBef>
              <a:spcAft>
                <a:spcPts val="500"/>
              </a:spcAft>
              <a:buClrTx/>
              <a:buSzTx/>
              <a:buFont typeface="Arial" panose="020B0604020202020204" pitchFamily="34" charset="0"/>
              <a:buChar char="•"/>
              <a:tabLst>
                <a:tab pos="457200" algn="l"/>
              </a:tabLst>
              <a:defRPr/>
            </a:pPr>
            <a:r>
              <a:rPr kumimoji="0" lang="en-US" sz="1050" b="0" i="0" u="sng" strike="noStrike" kern="1200" cap="none" spc="0" normalizeH="0" baseline="0" noProof="0" dirty="0">
                <a:ln>
                  <a:noFill/>
                </a:ln>
                <a:solidFill>
                  <a:schemeClr val="tx1"/>
                </a:solidFill>
                <a:effectLst/>
                <a:uLnTx/>
                <a:uFillTx/>
                <a:latin typeface="Calibri"/>
                <a:ea typeface="Calibri" panose="020F0502020204030204" pitchFamily="34" charset="0"/>
                <a:cs typeface="Times New Roman" panose="02020603050405020304" pitchFamily="18" charset="0"/>
              </a:rPr>
              <a:t>Disproportionate impact to some patients who may not have received vital care </a:t>
            </a:r>
            <a:r>
              <a:rPr kumimoji="0" lang="en-US" sz="1050" b="0" i="0" u="none" strike="noStrike" kern="1200" cap="none" spc="0" normalizeH="0" baseline="0" noProof="0" dirty="0">
                <a:ln>
                  <a:noFill/>
                </a:ln>
                <a:solidFill>
                  <a:schemeClr val="tx1"/>
                </a:solidFill>
                <a:effectLst/>
                <a:uLnTx/>
                <a:uFillTx/>
                <a:latin typeface="Calibri"/>
                <a:ea typeface="Calibri" panose="020F0502020204030204" pitchFamily="34" charset="0"/>
                <a:cs typeface="Times New Roman" panose="02020603050405020304" pitchFamily="18" charset="0"/>
              </a:rPr>
              <a:t>on account of changes in the service (including patients with learning disabilities and/or mental health issues). These patients will need to be prioritised.</a:t>
            </a:r>
          </a:p>
          <a:p>
            <a:pPr marL="171450" marR="0" lvl="0" indent="-171450" algn="l" defTabSz="457200" rtl="0" eaLnBrk="1" fontAlgn="auto" latinLnBrk="0" hangingPunct="1">
              <a:lnSpc>
                <a:spcPct val="107000"/>
              </a:lnSpc>
              <a:spcBef>
                <a:spcPts val="0"/>
              </a:spcBef>
              <a:spcAft>
                <a:spcPts val="500"/>
              </a:spcAft>
              <a:buClrTx/>
              <a:buSzTx/>
              <a:buFont typeface="Arial" panose="020B0604020202020204" pitchFamily="34" charset="0"/>
              <a:buChar char="•"/>
              <a:tabLst>
                <a:tab pos="457200" algn="l"/>
              </a:tabLst>
              <a:defRPr/>
            </a:pPr>
            <a:r>
              <a:rPr kumimoji="0" lang="en-US" sz="1050" b="0" i="0" u="sng" strike="noStrike" kern="1200" cap="none" spc="0" normalizeH="0" baseline="0" noProof="0" dirty="0">
                <a:ln>
                  <a:noFill/>
                </a:ln>
                <a:solidFill>
                  <a:schemeClr val="tx1"/>
                </a:solidFill>
                <a:effectLst/>
                <a:uLnTx/>
                <a:uFillTx/>
                <a:latin typeface="Calibri"/>
                <a:ea typeface="Calibri" panose="020F0502020204030204" pitchFamily="34" charset="0"/>
                <a:cs typeface="Times New Roman" panose="02020603050405020304" pitchFamily="18" charset="0"/>
              </a:rPr>
              <a:t>New or increased numbers of patients with mental health conditions</a:t>
            </a:r>
            <a:r>
              <a:rPr kumimoji="0" lang="en-US" sz="1050" b="0" i="0" u="none" strike="noStrike" kern="1200" cap="none" spc="0" normalizeH="0" baseline="0" noProof="0" dirty="0">
                <a:ln>
                  <a:noFill/>
                </a:ln>
                <a:solidFill>
                  <a:schemeClr val="tx1"/>
                </a:solidFill>
                <a:effectLst/>
                <a:uLnTx/>
                <a:uFillTx/>
                <a:latin typeface="Calibri"/>
                <a:ea typeface="Calibri" panose="020F0502020204030204" pitchFamily="34" charset="0"/>
                <a:cs typeface="Times New Roman" panose="02020603050405020304" pitchFamily="18" charset="0"/>
              </a:rPr>
              <a:t>, including post-intensive care COVID-19 patients with PTSD, and anxiety and agoraphobia in those who were required to shield and who will need mental health support to re-integrate into normal life. A new “walk and talk” service is being implemented for those experiencing anxiety leaving their homes.</a:t>
            </a:r>
          </a:p>
          <a:p>
            <a:pPr marL="171450" marR="0" lvl="0" indent="-171450" algn="l" defTabSz="457200" rtl="0" eaLnBrk="1" fontAlgn="auto" latinLnBrk="0" hangingPunct="1">
              <a:lnSpc>
                <a:spcPct val="107000"/>
              </a:lnSpc>
              <a:spcBef>
                <a:spcPts val="0"/>
              </a:spcBef>
              <a:spcAft>
                <a:spcPts val="500"/>
              </a:spcAft>
              <a:buClrTx/>
              <a:buSzTx/>
              <a:buFont typeface="Arial" panose="020B0604020202020204" pitchFamily="34" charset="0"/>
              <a:buChar char="•"/>
              <a:tabLst>
                <a:tab pos="457200" algn="l"/>
              </a:tabLst>
              <a:defRPr/>
            </a:pPr>
            <a:r>
              <a:rPr kumimoji="0" lang="en-US" sz="1050" b="0" i="0" u="sng" strike="noStrike" kern="1200" cap="none" spc="0" normalizeH="0" baseline="0" noProof="0" dirty="0">
                <a:ln>
                  <a:noFill/>
                </a:ln>
                <a:solidFill>
                  <a:schemeClr val="tx1"/>
                </a:solidFill>
                <a:effectLst/>
                <a:uLnTx/>
                <a:uFillTx/>
                <a:latin typeface="Calibri"/>
                <a:ea typeface="Calibri" panose="020F0502020204030204" pitchFamily="34" charset="0"/>
                <a:cs typeface="Times New Roman" panose="02020603050405020304" pitchFamily="18" charset="0"/>
              </a:rPr>
              <a:t>Money management support</a:t>
            </a:r>
            <a:r>
              <a:rPr kumimoji="0" lang="en-US" sz="1050" b="0" i="0" u="none" strike="noStrike" kern="1200" cap="none" spc="0" normalizeH="0" baseline="0" noProof="0" dirty="0">
                <a:ln>
                  <a:noFill/>
                </a:ln>
                <a:solidFill>
                  <a:schemeClr val="tx1"/>
                </a:solidFill>
                <a:effectLst/>
                <a:uLnTx/>
                <a:uFillTx/>
                <a:latin typeface="Calibri"/>
                <a:ea typeface="Calibri" panose="020F0502020204030204" pitchFamily="34" charset="0"/>
                <a:cs typeface="Times New Roman" panose="02020603050405020304" pitchFamily="18" charset="0"/>
              </a:rPr>
              <a:t> required to help prepare members of the community for when the national support stops.</a:t>
            </a:r>
          </a:p>
          <a:p>
            <a:pPr marL="171450" marR="0" lvl="0" indent="-171450" algn="l" defTabSz="457200" rtl="0" eaLnBrk="1" fontAlgn="auto" latinLnBrk="0" hangingPunct="1">
              <a:lnSpc>
                <a:spcPct val="107000"/>
              </a:lnSpc>
              <a:spcBef>
                <a:spcPts val="0"/>
              </a:spcBef>
              <a:spcAft>
                <a:spcPts val="500"/>
              </a:spcAft>
              <a:buClrTx/>
              <a:buSzTx/>
              <a:buFont typeface="Arial" panose="020B0604020202020204" pitchFamily="34" charset="0"/>
              <a:buChar char="•"/>
              <a:tabLst>
                <a:tab pos="457200" algn="l"/>
              </a:tabLst>
              <a:defRPr/>
            </a:pPr>
            <a:r>
              <a:rPr kumimoji="0" lang="en-US" sz="1050" b="0" i="0" u="sng" strike="noStrike" kern="1200" cap="none" spc="0" normalizeH="0" baseline="0" noProof="0" dirty="0">
                <a:ln>
                  <a:noFill/>
                </a:ln>
                <a:solidFill>
                  <a:schemeClr val="tx1"/>
                </a:solidFill>
                <a:effectLst/>
                <a:uLnTx/>
                <a:uFillTx/>
                <a:latin typeface="Calibri"/>
                <a:ea typeface="Calibri" panose="020F0502020204030204" pitchFamily="34" charset="0"/>
                <a:cs typeface="Times New Roman" panose="02020603050405020304" pitchFamily="18" charset="0"/>
              </a:rPr>
              <a:t>Displaced resources</a:t>
            </a:r>
            <a:r>
              <a:rPr kumimoji="0" lang="en-US" sz="1050" b="0" i="0" u="none" strike="noStrike" kern="1200" cap="none" spc="0" normalizeH="0" baseline="0" noProof="0" dirty="0">
                <a:ln>
                  <a:noFill/>
                </a:ln>
                <a:solidFill>
                  <a:schemeClr val="tx1"/>
                </a:solidFill>
                <a:effectLst/>
                <a:uLnTx/>
                <a:uFillTx/>
                <a:latin typeface="Calibri"/>
                <a:ea typeface="Calibri" panose="020F0502020204030204" pitchFamily="34" charset="0"/>
                <a:cs typeface="Times New Roman" panose="02020603050405020304" pitchFamily="18" charset="0"/>
              </a:rPr>
              <a:t> as a consequence of ‘virtual by default’ service consolidations may require redeployment. </a:t>
            </a:r>
          </a:p>
          <a:p>
            <a:pPr marL="171450" marR="0" lvl="0" indent="-171450" algn="l" defTabSz="457200" rtl="0" eaLnBrk="1" fontAlgn="auto" latinLnBrk="0" hangingPunct="1">
              <a:lnSpc>
                <a:spcPct val="107000"/>
              </a:lnSpc>
              <a:spcBef>
                <a:spcPts val="0"/>
              </a:spcBef>
              <a:spcAft>
                <a:spcPts val="500"/>
              </a:spcAft>
              <a:buClrTx/>
              <a:buSzTx/>
              <a:buFont typeface="Arial" panose="020B0604020202020204" pitchFamily="34" charset="0"/>
              <a:buChar char="•"/>
              <a:tabLst>
                <a:tab pos="457200" algn="l"/>
              </a:tabLst>
              <a:defRPr/>
            </a:pPr>
            <a:r>
              <a:rPr kumimoji="0" lang="en-US" sz="1050" b="0" i="0" u="sng" strike="noStrike" kern="1200" cap="none" spc="0" normalizeH="0" baseline="0" noProof="0" dirty="0">
                <a:ln>
                  <a:noFill/>
                </a:ln>
                <a:solidFill>
                  <a:schemeClr val="tx1"/>
                </a:solidFill>
                <a:effectLst/>
                <a:uLnTx/>
                <a:uFillTx/>
                <a:latin typeface="Calibri"/>
                <a:ea typeface="Calibri" panose="020F0502020204030204" pitchFamily="34" charset="0"/>
                <a:cs typeface="Times New Roman" panose="02020603050405020304" pitchFamily="18" charset="0"/>
              </a:rPr>
              <a:t>Significant waiting lists</a:t>
            </a:r>
            <a:r>
              <a:rPr kumimoji="0" lang="en-US" sz="1050" b="0" i="0" u="none" strike="noStrike" kern="1200" cap="none" spc="0" normalizeH="0" baseline="0" noProof="0" dirty="0">
                <a:ln>
                  <a:noFill/>
                </a:ln>
                <a:solidFill>
                  <a:schemeClr val="tx1"/>
                </a:solidFill>
                <a:effectLst/>
                <a:uLnTx/>
                <a:uFillTx/>
                <a:latin typeface="Calibri"/>
                <a:ea typeface="Calibri" panose="020F0502020204030204" pitchFamily="34" charset="0"/>
                <a:cs typeface="Times New Roman" panose="02020603050405020304" pitchFamily="18" charset="0"/>
              </a:rPr>
              <a:t> for elective care services.</a:t>
            </a:r>
          </a:p>
          <a:p>
            <a:pPr marL="171450" marR="0" lvl="0" indent="-171450" algn="l" defTabSz="457200" rtl="0" eaLnBrk="1" fontAlgn="auto" latinLnBrk="0" hangingPunct="1">
              <a:lnSpc>
                <a:spcPct val="107000"/>
              </a:lnSpc>
              <a:spcBef>
                <a:spcPts val="0"/>
              </a:spcBef>
              <a:spcAft>
                <a:spcPts val="500"/>
              </a:spcAft>
              <a:buClrTx/>
              <a:buSzTx/>
              <a:buFont typeface="Arial" panose="020B0604020202020204" pitchFamily="34" charset="0"/>
              <a:buChar char="•"/>
              <a:tabLst>
                <a:tab pos="457200" algn="l"/>
              </a:tabLst>
              <a:defRPr/>
            </a:pPr>
            <a:r>
              <a:rPr kumimoji="0" lang="en-US" sz="1050" b="0" i="0" u="sng" strike="noStrike" kern="1200" cap="none" spc="0" normalizeH="0" baseline="0" noProof="0" dirty="0">
                <a:ln>
                  <a:noFill/>
                </a:ln>
                <a:solidFill>
                  <a:schemeClr val="tx1"/>
                </a:solidFill>
                <a:effectLst/>
                <a:uLnTx/>
                <a:uFillTx/>
                <a:latin typeface="Calibri"/>
                <a:ea typeface="Calibri" panose="020F0502020204030204" pitchFamily="34" charset="0"/>
                <a:cs typeface="Times New Roman" panose="02020603050405020304" pitchFamily="18" charset="0"/>
              </a:rPr>
              <a:t>Workforce fatigue:</a:t>
            </a:r>
            <a:r>
              <a:rPr kumimoji="0" lang="en-US" sz="1050" b="0" i="0" u="none" strike="noStrike" kern="1200" cap="none" spc="0" normalizeH="0" baseline="0" noProof="0" dirty="0">
                <a:ln>
                  <a:noFill/>
                </a:ln>
                <a:solidFill>
                  <a:schemeClr val="tx1"/>
                </a:solidFill>
                <a:effectLst/>
                <a:uLnTx/>
                <a:uFillTx/>
                <a:latin typeface="Calibri"/>
                <a:ea typeface="Calibri" panose="020F0502020204030204" pitchFamily="34" charset="0"/>
                <a:cs typeface="Times New Roman" panose="02020603050405020304" pitchFamily="18" charset="0"/>
              </a:rPr>
              <a:t> London’s workforce are tired, many have experienced loss of patients, colleagues, friends and family. </a:t>
            </a:r>
            <a:endParaRPr kumimoji="0" lang="en-US" sz="1050" b="0" i="0" u="sng" strike="noStrike" kern="1200" cap="none" spc="0" normalizeH="0" baseline="0" noProof="0" dirty="0">
              <a:ln>
                <a:noFill/>
              </a:ln>
              <a:solidFill>
                <a:schemeClr val="tx1"/>
              </a:solidFill>
              <a:effectLst/>
              <a:uLnTx/>
              <a:uFillTx/>
              <a:latin typeface="Calibri"/>
              <a:ea typeface="Calibri" panose="020F0502020204030204" pitchFamily="34" charset="0"/>
              <a:cs typeface="Times New Roman" panose="02020603050405020304" pitchFamily="18" charset="0"/>
            </a:endParaRPr>
          </a:p>
          <a:p>
            <a:pPr marL="0" marR="0" lvl="0" indent="0" algn="just" defTabSz="457200" rtl="0" eaLnBrk="1" fontAlgn="auto" latinLnBrk="0" hangingPunct="1">
              <a:lnSpc>
                <a:spcPct val="107000"/>
              </a:lnSpc>
              <a:spcBef>
                <a:spcPts val="0"/>
              </a:spcBef>
              <a:spcAft>
                <a:spcPts val="500"/>
              </a:spcAft>
              <a:buClrTx/>
              <a:buSzTx/>
              <a:buFontTx/>
              <a:buNone/>
              <a:tabLst>
                <a:tab pos="457200" algn="l"/>
              </a:tabLst>
              <a:defRPr/>
            </a:pPr>
            <a:r>
              <a:rPr kumimoji="0" lang="en-US" sz="1050" b="0" i="0" u="none" strike="noStrike" kern="1200" cap="none" spc="0" normalizeH="0" baseline="0" noProof="0" dirty="0">
                <a:ln>
                  <a:noFill/>
                </a:ln>
                <a:solidFill>
                  <a:schemeClr val="tx1"/>
                </a:solidFill>
                <a:effectLst/>
                <a:uLnTx/>
                <a:uFillTx/>
                <a:latin typeface="Calibri"/>
                <a:ea typeface="Calibri" panose="020F0502020204030204" pitchFamily="34" charset="0"/>
                <a:cs typeface="Times New Roman" panose="02020603050405020304" pitchFamily="18" charset="0"/>
              </a:rPr>
              <a:t>While stakeholders recognise the impact of the pandemic on the mental and physical health of the population, and the financial impact on Londoners, there was less discussion on the long-term financial effects of the pandemic. With temporary funding packages expected to expire, questions are raised:</a:t>
            </a:r>
          </a:p>
          <a:p>
            <a:pPr marL="228600" marR="0" lvl="0" indent="-228600" algn="just" defTabSz="457200" rtl="0" eaLnBrk="1" fontAlgn="auto" latinLnBrk="0" hangingPunct="1">
              <a:lnSpc>
                <a:spcPct val="107000"/>
              </a:lnSpc>
              <a:spcBef>
                <a:spcPts val="0"/>
              </a:spcBef>
              <a:spcAft>
                <a:spcPts val="500"/>
              </a:spcAft>
              <a:buClrTx/>
              <a:buSzTx/>
              <a:buFont typeface="+mj-lt"/>
              <a:buAutoNum type="arabicPeriod"/>
              <a:tabLst>
                <a:tab pos="457200" algn="l"/>
              </a:tabLst>
              <a:defRPr/>
            </a:pPr>
            <a:r>
              <a:rPr kumimoji="0" lang="en-US" sz="1050" b="0" i="0" u="none" strike="noStrike" kern="1200" cap="none" spc="0" normalizeH="0" baseline="0" noProof="0" dirty="0">
                <a:ln>
                  <a:noFill/>
                </a:ln>
                <a:solidFill>
                  <a:schemeClr val="tx1"/>
                </a:solidFill>
                <a:effectLst/>
                <a:uLnTx/>
                <a:uFillTx/>
                <a:latin typeface="Calibri"/>
                <a:ea typeface="Calibri" panose="020F0502020204030204" pitchFamily="34" charset="0"/>
                <a:cs typeface="Times New Roman" panose="02020603050405020304" pitchFamily="18" charset="0"/>
              </a:rPr>
              <a:t>Prior to the pandemic, budgetary pressures, different priorities and workforce shortages were all regarded as barriers to improved integration – will these obstacles reassert themselves? </a:t>
            </a:r>
          </a:p>
          <a:p>
            <a:pPr marL="228600" marR="0" lvl="0" indent="-228600" algn="just" defTabSz="457200" rtl="0" eaLnBrk="1" fontAlgn="auto" latinLnBrk="0" hangingPunct="1">
              <a:lnSpc>
                <a:spcPct val="107000"/>
              </a:lnSpc>
              <a:spcBef>
                <a:spcPts val="0"/>
              </a:spcBef>
              <a:spcAft>
                <a:spcPts val="500"/>
              </a:spcAft>
              <a:buClrTx/>
              <a:buSzTx/>
              <a:buFont typeface="+mj-lt"/>
              <a:buAutoNum type="arabicPeriod"/>
              <a:tabLst>
                <a:tab pos="457200" algn="l"/>
              </a:tabLst>
              <a:defRPr/>
            </a:pPr>
            <a:r>
              <a:rPr kumimoji="0" lang="en-US" sz="1050" b="0" i="0" u="none" strike="noStrike" kern="1200" cap="none" spc="0" normalizeH="0" baseline="0" noProof="0" dirty="0">
                <a:ln>
                  <a:noFill/>
                </a:ln>
                <a:solidFill>
                  <a:schemeClr val="tx1"/>
                </a:solidFill>
                <a:effectLst/>
                <a:uLnTx/>
                <a:uFillTx/>
                <a:latin typeface="Calibri"/>
                <a:ea typeface="Calibri" panose="020F0502020204030204" pitchFamily="34" charset="0"/>
                <a:cs typeface="Times New Roman" panose="02020603050405020304" pitchFamily="18" charset="0"/>
              </a:rPr>
              <a:t>Without additional funds, and recognising the national debt incurred during COVID-19, how can London maintain its momentum towards better integration?</a:t>
            </a:r>
          </a:p>
        </p:txBody>
      </p:sp>
      <p:sp>
        <p:nvSpPr>
          <p:cNvPr id="8" name="Rectangle 7">
            <a:extLst>
              <a:ext uri="{FF2B5EF4-FFF2-40B4-BE49-F238E27FC236}">
                <a16:creationId xmlns:a16="http://schemas.microsoft.com/office/drawing/2014/main" id="{D66D7FE3-4EFC-4785-95CE-C99CC2FCD853}"/>
              </a:ext>
            </a:extLst>
          </p:cNvPr>
          <p:cNvSpPr/>
          <p:nvPr/>
        </p:nvSpPr>
        <p:spPr>
          <a:xfrm>
            <a:off x="7561006" y="1196945"/>
            <a:ext cx="4413829" cy="4894211"/>
          </a:xfrm>
          <a:prstGeom prst="rect">
            <a:avLst/>
          </a:prstGeom>
          <a:noFill/>
          <a:ln w="12700">
            <a:noFill/>
          </a:ln>
        </p:spPr>
        <p:style>
          <a:lnRef idx="2">
            <a:schemeClr val="dk1"/>
          </a:lnRef>
          <a:fillRef idx="1">
            <a:schemeClr val="lt1"/>
          </a:fillRef>
          <a:effectRef idx="0">
            <a:schemeClr val="dk1"/>
          </a:effectRef>
          <a:fontRef idx="minor">
            <a:schemeClr val="dk1"/>
          </a:fontRef>
        </p:style>
        <p:txBody>
          <a:bodyPr lIns="91440" tIns="45720" rIns="91440" bIns="45720" rtlCol="0" anchor="t"/>
          <a:lstStyle/>
          <a:p>
            <a:pPr marL="0" marR="0" lvl="0" indent="0" algn="l" defTabSz="457200" rtl="0" eaLnBrk="1" fontAlgn="auto" latinLnBrk="0" hangingPunct="1">
              <a:lnSpc>
                <a:spcPct val="107000"/>
              </a:lnSpc>
              <a:spcBef>
                <a:spcPts val="0"/>
              </a:spcBef>
              <a:spcAft>
                <a:spcPts val="500"/>
              </a:spcAft>
              <a:buClrTx/>
              <a:buSzTx/>
              <a:buFontTx/>
              <a:buNone/>
              <a:tabLst/>
              <a:defRPr/>
            </a:pPr>
            <a:r>
              <a:rPr kumimoji="0" lang="en-GB" sz="1050" b="1" i="0" u="none" strike="noStrike" kern="1200" cap="none" spc="0" normalizeH="0" baseline="0" noProof="0" dirty="0">
                <a:ln>
                  <a:noFill/>
                </a:ln>
                <a:solidFill>
                  <a:schemeClr val="tx1"/>
                </a:solidFill>
                <a:effectLst/>
                <a:uLnTx/>
                <a:uFillTx/>
                <a:latin typeface="Calibri"/>
                <a:ea typeface="+mn-ea"/>
                <a:cs typeface="Times New Roman" panose="02020603050405020304" pitchFamily="18" charset="0"/>
              </a:rPr>
              <a:t>Finance &amp; Commissioning</a:t>
            </a:r>
          </a:p>
          <a:p>
            <a:pPr marL="171450" marR="0" lvl="0" indent="-171450" algn="l" defTabSz="457200" rtl="0" eaLnBrk="1" fontAlgn="auto" latinLnBrk="0" hangingPunct="1">
              <a:lnSpc>
                <a:spcPct val="107000"/>
              </a:lnSpc>
              <a:spcBef>
                <a:spcPts val="0"/>
              </a:spcBef>
              <a:spcAft>
                <a:spcPts val="500"/>
              </a:spcAft>
              <a:buClrTx/>
              <a:buSzTx/>
              <a:buFont typeface="Arial"/>
              <a:buChar char="•"/>
              <a:tabLst/>
              <a:defRPr/>
            </a:pPr>
            <a:r>
              <a:rPr kumimoji="0" lang="en-US" sz="1050" b="0" i="0" u="none" strike="noStrike" kern="1200" cap="none" spc="0" normalizeH="0" baseline="0" noProof="0" dirty="0">
                <a:ln>
                  <a:noFill/>
                </a:ln>
                <a:solidFill>
                  <a:schemeClr val="tx1"/>
                </a:solidFill>
                <a:effectLst/>
                <a:uLnTx/>
                <a:uFillTx/>
                <a:latin typeface="Calibri"/>
                <a:ea typeface="+mn-ea"/>
                <a:cs typeface="Times New Roman" panose="02020603050405020304" pitchFamily="18" charset="0"/>
              </a:rPr>
              <a:t>According to NHS England, systems will have more say in specialist commissioning moving forwards, but some commissioning functions may be undertaken by provider collaboratives. Within the ICSs, commissioner leadership will decrease as providers assume more responsibility. </a:t>
            </a:r>
          </a:p>
          <a:p>
            <a:pPr marL="171450" marR="0" lvl="0" indent="-171450" algn="l" defTabSz="457200" rtl="0" eaLnBrk="1" fontAlgn="auto" latinLnBrk="0" hangingPunct="1">
              <a:lnSpc>
                <a:spcPct val="107000"/>
              </a:lnSpc>
              <a:spcBef>
                <a:spcPts val="0"/>
              </a:spcBef>
              <a:spcAft>
                <a:spcPts val="500"/>
              </a:spcAft>
              <a:buClrTx/>
              <a:buSzTx/>
              <a:buFont typeface="Arial"/>
              <a:buChar char="•"/>
              <a:tabLst/>
              <a:defRPr/>
            </a:pPr>
            <a:r>
              <a:rPr kumimoji="0" lang="en-US" sz="1050" b="0" i="0" u="none" strike="noStrike" kern="1200" cap="none" spc="0" normalizeH="0" baseline="0" noProof="0" dirty="0">
                <a:ln>
                  <a:noFill/>
                </a:ln>
                <a:solidFill>
                  <a:schemeClr val="tx1"/>
                </a:solidFill>
                <a:effectLst/>
                <a:uLnTx/>
                <a:uFillTx/>
                <a:latin typeface="Calibri"/>
                <a:ea typeface="+mn-ea"/>
                <a:cs typeface="Times New Roman" panose="02020603050405020304" pitchFamily="18" charset="0"/>
              </a:rPr>
              <a:t>NHS England have called for the finances of the NHS to be organised at an ICS level but for allocative decisions to be put in the hands of local leaders. ICS leaders would then, with collaboratives, distribute funds from a centralised ‘pot’, delegating significant budgets to ‘place’.</a:t>
            </a:r>
          </a:p>
          <a:p>
            <a:pPr marL="171450" marR="0" lvl="0" indent="-171450" algn="l" defTabSz="457200" rtl="0" eaLnBrk="1" fontAlgn="auto" latinLnBrk="0" hangingPunct="1">
              <a:lnSpc>
                <a:spcPct val="107000"/>
              </a:lnSpc>
              <a:spcBef>
                <a:spcPts val="0"/>
              </a:spcBef>
              <a:spcAft>
                <a:spcPts val="500"/>
              </a:spcAft>
              <a:buClrTx/>
              <a:buSzTx/>
              <a:buFont typeface="Arial"/>
              <a:buChar char="•"/>
              <a:tabLst/>
              <a:defRPr/>
            </a:pPr>
            <a:r>
              <a:rPr kumimoji="0" lang="en-US" sz="1050" b="0" i="0" u="none" strike="noStrike" kern="1200" cap="none" spc="0" normalizeH="0" baseline="0" noProof="0" dirty="0">
                <a:ln>
                  <a:noFill/>
                </a:ln>
                <a:solidFill>
                  <a:schemeClr val="tx1"/>
                </a:solidFill>
                <a:effectLst/>
                <a:uLnTx/>
                <a:uFillTx/>
                <a:latin typeface="Calibri"/>
                <a:ea typeface="+mn-ea"/>
                <a:cs typeface="Times New Roman"/>
              </a:rPr>
              <a:t>It was noted by one ICS that a speedy recovery and elimination of the backlog will necessitate greater investment.</a:t>
            </a:r>
          </a:p>
          <a:p>
            <a:pPr marL="171450" marR="0" lvl="0" indent="-171450" algn="l" defTabSz="457200" rtl="0" eaLnBrk="1" fontAlgn="auto" latinLnBrk="0" hangingPunct="1">
              <a:lnSpc>
                <a:spcPct val="107000"/>
              </a:lnSpc>
              <a:spcBef>
                <a:spcPts val="0"/>
              </a:spcBef>
              <a:spcAft>
                <a:spcPts val="500"/>
              </a:spcAft>
              <a:buClrTx/>
              <a:buSzTx/>
              <a:buFont typeface="Arial"/>
              <a:buChar char="•"/>
              <a:tabLst/>
              <a:defRPr/>
            </a:pPr>
            <a:r>
              <a:rPr kumimoji="0" lang="en-US" sz="1050" b="0" i="0" u="none" strike="noStrike" kern="1200" cap="none" spc="0" normalizeH="0" baseline="0" noProof="0" dirty="0">
                <a:ln>
                  <a:noFill/>
                </a:ln>
                <a:solidFill>
                  <a:schemeClr val="tx1"/>
                </a:solidFill>
                <a:effectLst/>
                <a:uLnTx/>
                <a:uFillTx/>
                <a:latin typeface="Calibri"/>
                <a:ea typeface="+mn-ea"/>
                <a:cs typeface="Times New Roman"/>
              </a:rPr>
              <a:t>NHS England and ICS stakeholders recognise that progress made on shared financial frameworks must be built upon if truly pooled budgets are to become a reality in the long run.</a:t>
            </a:r>
            <a:endParaRPr kumimoji="0" lang="en-US" sz="1050" b="0" i="0" u="none" strike="noStrike" kern="1200" cap="none" spc="0" normalizeH="0" baseline="0" noProof="0" dirty="0">
              <a:ln>
                <a:noFill/>
              </a:ln>
              <a:solidFill>
                <a:schemeClr val="tx1"/>
              </a:solidFill>
              <a:effectLst/>
              <a:uLnTx/>
              <a:uFillTx/>
              <a:latin typeface="Calibri"/>
              <a:ea typeface="+mn-ea"/>
              <a:cs typeface="Times New Roman" panose="02020603050405020304" pitchFamily="18" charset="0"/>
            </a:endParaRPr>
          </a:p>
          <a:p>
            <a:pPr marL="171450" marR="0" lvl="0" indent="-171450" algn="l" defTabSz="457200" rtl="0" eaLnBrk="1" fontAlgn="auto" latinLnBrk="0" hangingPunct="1">
              <a:lnSpc>
                <a:spcPct val="107000"/>
              </a:lnSpc>
              <a:spcBef>
                <a:spcPts val="0"/>
              </a:spcBef>
              <a:spcAft>
                <a:spcPts val="500"/>
              </a:spcAft>
              <a:buClrTx/>
              <a:buSzTx/>
              <a:buFont typeface="Arial"/>
              <a:buChar char="•"/>
              <a:tabLst/>
              <a:defRPr/>
            </a:pPr>
            <a:r>
              <a:rPr kumimoji="0" lang="en-US" sz="1050" b="0" i="0" u="none" strike="noStrike" kern="1200" cap="none" spc="0" normalizeH="0" baseline="0" noProof="0" dirty="0">
                <a:ln>
                  <a:noFill/>
                </a:ln>
                <a:solidFill>
                  <a:schemeClr val="tx1"/>
                </a:solidFill>
                <a:effectLst/>
                <a:uLnTx/>
                <a:uFillTx/>
                <a:latin typeface="Calibri"/>
                <a:ea typeface="+mn-ea"/>
                <a:cs typeface="Times New Roman"/>
              </a:rPr>
              <a:t>The role of financial arrangements in mitigating inequalities has received increased attention in system and national plans.  ICSs are expected to </a:t>
            </a:r>
            <a:r>
              <a:rPr kumimoji="0" lang="en-US" sz="1050" b="0" i="0" u="none" strike="noStrike" kern="1200" cap="none" spc="0" normalizeH="0" baseline="0" noProof="0" dirty="0">
                <a:ln>
                  <a:noFill/>
                </a:ln>
                <a:solidFill>
                  <a:schemeClr val="tx1"/>
                </a:solidFill>
                <a:effectLst/>
                <a:uLnTx/>
                <a:uFillTx/>
                <a:latin typeface="Calibri"/>
                <a:ea typeface="+mn-lt"/>
                <a:cs typeface="Times New Roman"/>
              </a:rPr>
              <a:t>target resources</a:t>
            </a:r>
            <a:r>
              <a:rPr kumimoji="0" lang="en-US" sz="1050" b="0" i="0" u="none" strike="noStrike" kern="1200" cap="none" spc="0" normalizeH="0" baseline="0" noProof="0" dirty="0">
                <a:ln>
                  <a:noFill/>
                </a:ln>
                <a:solidFill>
                  <a:schemeClr val="tx1"/>
                </a:solidFill>
                <a:effectLst/>
                <a:uLnTx/>
                <a:uFillTx/>
                <a:latin typeface="Calibri"/>
                <a:ea typeface="+mn-lt"/>
                <a:cs typeface="Calibri"/>
              </a:rPr>
              <a:t> to prioritise disadvantaged communities. </a:t>
            </a:r>
          </a:p>
          <a:p>
            <a:pPr marL="171450" marR="0" lvl="0" indent="-171450" algn="l" defTabSz="457200" rtl="0" eaLnBrk="1" fontAlgn="auto" latinLnBrk="0" hangingPunct="1">
              <a:lnSpc>
                <a:spcPct val="107000"/>
              </a:lnSpc>
              <a:spcBef>
                <a:spcPts val="0"/>
              </a:spcBef>
              <a:spcAft>
                <a:spcPts val="500"/>
              </a:spcAft>
              <a:buClrTx/>
              <a:buSzTx/>
              <a:buFont typeface="Arial"/>
              <a:buChar char="•"/>
              <a:tabLst/>
              <a:defRPr/>
            </a:pPr>
            <a:r>
              <a:rPr kumimoji="0" lang="en-US" sz="1050" b="0" i="0" u="none" strike="noStrike" kern="1200" cap="none" spc="0" normalizeH="0" baseline="0" noProof="0" dirty="0">
                <a:ln>
                  <a:noFill/>
                </a:ln>
                <a:solidFill>
                  <a:schemeClr val="tx1"/>
                </a:solidFill>
                <a:effectLst/>
                <a:uLnTx/>
                <a:uFillTx/>
                <a:latin typeface="Calibri"/>
                <a:ea typeface="+mn-lt"/>
                <a:cs typeface="Calibri"/>
              </a:rPr>
              <a:t>Also mentioned in ICS plans: moving away from PbR, blended payments models, prioritising services and re-reviewing investments, risk sharing, decreased productivity/inefficiencies and pooling budgets.</a:t>
            </a:r>
          </a:p>
          <a:p>
            <a:pPr marL="0" marR="0" lvl="0" indent="0" algn="l" defTabSz="457200" rtl="0" eaLnBrk="1" fontAlgn="auto" latinLnBrk="0" hangingPunct="1">
              <a:lnSpc>
                <a:spcPct val="107000"/>
              </a:lnSpc>
              <a:spcBef>
                <a:spcPts val="0"/>
              </a:spcBef>
              <a:spcAft>
                <a:spcPts val="500"/>
              </a:spcAft>
              <a:buClrTx/>
              <a:buSzTx/>
              <a:buFontTx/>
              <a:buNone/>
              <a:tabLst/>
              <a:defRPr/>
            </a:pPr>
            <a:r>
              <a:rPr kumimoji="0" lang="en-US" sz="1050" b="1" i="0" u="none" strike="noStrike" kern="1200" cap="none" spc="0" normalizeH="0" baseline="0" noProof="0" dirty="0">
                <a:ln>
                  <a:noFill/>
                </a:ln>
                <a:solidFill>
                  <a:schemeClr val="tx1"/>
                </a:solidFill>
                <a:effectLst/>
                <a:uLnTx/>
                <a:uFillTx/>
                <a:latin typeface="Calibri"/>
                <a:ea typeface="+mn-ea"/>
                <a:cs typeface="Times New Roman"/>
              </a:rPr>
              <a:t>Further considerations</a:t>
            </a:r>
          </a:p>
          <a:p>
            <a:pPr marL="171450" marR="0" lvl="0" indent="-171450" algn="l" defTabSz="457200" rtl="0" eaLnBrk="1" fontAlgn="auto" latinLnBrk="0" hangingPunct="1">
              <a:lnSpc>
                <a:spcPct val="107000"/>
              </a:lnSpc>
              <a:spcBef>
                <a:spcPts val="0"/>
              </a:spcBef>
              <a:spcAft>
                <a:spcPts val="500"/>
              </a:spcAft>
              <a:buClrTx/>
              <a:buSzTx/>
              <a:buFont typeface="Arial" panose="020B0604020202020204" pitchFamily="34" charset="0"/>
              <a:buChar char="•"/>
              <a:tabLst/>
              <a:defRPr/>
            </a:pPr>
            <a:r>
              <a:rPr kumimoji="0" lang="en-US" sz="1050" b="0" i="0" u="none" strike="noStrike" kern="1200" cap="none" spc="0" normalizeH="0" baseline="0" noProof="0" dirty="0">
                <a:ln>
                  <a:noFill/>
                </a:ln>
                <a:solidFill>
                  <a:schemeClr val="tx1"/>
                </a:solidFill>
                <a:effectLst/>
                <a:uLnTx/>
                <a:uFillTx/>
                <a:latin typeface="Calibri"/>
                <a:ea typeface="+mn-ea"/>
                <a:cs typeface="Times New Roman"/>
              </a:rPr>
              <a:t>Stakeholders reference different means of prioritisation, including calls to prioritise addressing inequalities, backlogs and to increase capacity.</a:t>
            </a:r>
            <a:endParaRPr kumimoji="0" lang="en-US" sz="1050" b="0" i="0" u="none" strike="noStrike" kern="1200" cap="none" spc="0" normalizeH="0" baseline="0" noProof="0" dirty="0">
              <a:ln>
                <a:noFill/>
              </a:ln>
              <a:solidFill>
                <a:schemeClr val="tx1"/>
              </a:solidFill>
              <a:effectLst/>
              <a:uLnTx/>
              <a:uFillTx/>
              <a:latin typeface="Calibri"/>
              <a:ea typeface="+mn-ea"/>
              <a:cs typeface="Times New Roman" panose="02020603050405020304" pitchFamily="18" charset="0"/>
            </a:endParaRPr>
          </a:p>
          <a:p>
            <a:pPr marL="0" marR="0" lvl="0" indent="0" algn="l" defTabSz="457200" rtl="0" eaLnBrk="1" fontAlgn="auto" latinLnBrk="0" hangingPunct="1">
              <a:lnSpc>
                <a:spcPct val="107000"/>
              </a:lnSpc>
              <a:spcBef>
                <a:spcPts val="0"/>
              </a:spcBef>
              <a:spcAft>
                <a:spcPts val="500"/>
              </a:spcAft>
              <a:buClrTx/>
              <a:buSzTx/>
              <a:buFontTx/>
              <a:buNone/>
              <a:tabLst/>
              <a:defRPr/>
            </a:pPr>
            <a:endParaRPr kumimoji="0" lang="en-US" sz="1050" b="0" i="0" u="none" strike="noStrike" kern="1200" cap="none" spc="0" normalizeH="0" baseline="0" noProof="0" dirty="0">
              <a:ln>
                <a:noFill/>
              </a:ln>
              <a:solidFill>
                <a:schemeClr val="tx1"/>
              </a:solidFill>
              <a:effectLst/>
              <a:uLnTx/>
              <a:uFillTx/>
              <a:latin typeface="Calibri"/>
              <a:ea typeface="+mn-ea"/>
              <a:cs typeface="Times New Roman" panose="02020603050405020304" pitchFamily="18" charset="0"/>
            </a:endParaRPr>
          </a:p>
          <a:p>
            <a:pPr marL="0" marR="0" lvl="0" indent="0" algn="l" defTabSz="457200" rtl="0" eaLnBrk="1" fontAlgn="auto" latinLnBrk="0" hangingPunct="1">
              <a:lnSpc>
                <a:spcPct val="107000"/>
              </a:lnSpc>
              <a:spcBef>
                <a:spcPts val="0"/>
              </a:spcBef>
              <a:spcAft>
                <a:spcPts val="500"/>
              </a:spcAft>
              <a:buClrTx/>
              <a:buSzTx/>
              <a:buFontTx/>
              <a:buNone/>
              <a:tabLst/>
              <a:defRPr/>
            </a:pPr>
            <a:endParaRPr kumimoji="0" lang="en-US" sz="1050" b="1" i="0" u="none" strike="noStrike" kern="1200" cap="none" spc="0" normalizeH="0" baseline="0" noProof="0" dirty="0">
              <a:ln>
                <a:noFill/>
              </a:ln>
              <a:solidFill>
                <a:schemeClr val="tx1"/>
              </a:solidFill>
              <a:effectLst/>
              <a:uLnTx/>
              <a:uFillTx/>
              <a:latin typeface="Calibri"/>
              <a:ea typeface="+mn-ea"/>
              <a:cs typeface="Times New Roman" panose="02020603050405020304" pitchFamily="18" charset="0"/>
            </a:endParaRPr>
          </a:p>
          <a:p>
            <a:pPr marL="0" marR="0" lvl="0" indent="0" algn="l" defTabSz="457200" rtl="0" eaLnBrk="1" fontAlgn="auto" latinLnBrk="0" hangingPunct="1">
              <a:lnSpc>
                <a:spcPct val="107000"/>
              </a:lnSpc>
              <a:spcBef>
                <a:spcPts val="0"/>
              </a:spcBef>
              <a:spcAft>
                <a:spcPts val="800"/>
              </a:spcAft>
              <a:buClrTx/>
              <a:buSzTx/>
              <a:buFontTx/>
              <a:buNone/>
              <a:tabLst/>
              <a:defRPr/>
            </a:pPr>
            <a:endParaRPr kumimoji="0" lang="en-US" sz="1050" b="1" i="0" u="none" strike="noStrike" kern="1200" cap="none" spc="0" normalizeH="0" baseline="0" noProof="0" dirty="0">
              <a:ln>
                <a:noFill/>
              </a:ln>
              <a:solidFill>
                <a:schemeClr val="tx1"/>
              </a:solidFill>
              <a:effectLst/>
              <a:uLnTx/>
              <a:uFillTx/>
              <a:latin typeface="Calibri"/>
              <a:ea typeface="+mn-ea"/>
              <a:cs typeface="Times New Roman" panose="02020603050405020304" pitchFamily="18" charset="0"/>
            </a:endParaRPr>
          </a:p>
        </p:txBody>
      </p:sp>
      <p:sp>
        <p:nvSpPr>
          <p:cNvPr id="9" name="TextBox 8">
            <a:extLst>
              <a:ext uri="{FF2B5EF4-FFF2-40B4-BE49-F238E27FC236}">
                <a16:creationId xmlns:a16="http://schemas.microsoft.com/office/drawing/2014/main" id="{11156BC4-818E-4078-9108-39327660BAD0}"/>
              </a:ext>
            </a:extLst>
          </p:cNvPr>
          <p:cNvSpPr txBox="1"/>
          <p:nvPr/>
        </p:nvSpPr>
        <p:spPr>
          <a:xfrm>
            <a:off x="290196" y="5965807"/>
            <a:ext cx="11731807" cy="338554"/>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800" b="0" i="1" u="none" strike="noStrike" kern="1200" cap="none" spc="0" normalizeH="0" baseline="0" noProof="0" dirty="0">
                <a:ln>
                  <a:noFill/>
                </a:ln>
                <a:effectLst/>
                <a:uLnTx/>
                <a:uFillTx/>
                <a:latin typeface="Calibri"/>
                <a:ea typeface="+mn-ea"/>
                <a:cs typeface="+mn-cs"/>
              </a:rPr>
              <a:t>Sources: </a:t>
            </a:r>
            <a:r>
              <a:rPr kumimoji="0" lang="en-US" sz="800" b="0" i="1" u="none" strike="noStrike" kern="1200" cap="none" spc="0" normalizeH="0" baseline="0" noProof="0" dirty="0">
                <a:ln>
                  <a:noFill/>
                </a:ln>
                <a:effectLst/>
                <a:uLnTx/>
                <a:uFillTx/>
                <a:latin typeface="Calibri"/>
                <a:ea typeface="+mn-ea"/>
                <a:cs typeface="+mn-cs"/>
              </a:rPr>
              <a:t>ICS recovery plans for NW, SE, NE and NC London (2020); Desktop review of London ICP plans to identify local and regional priorities to further integration</a:t>
            </a:r>
            <a:r>
              <a:rPr kumimoji="0" lang="en-GB" sz="800" b="0" i="1" u="none" strike="noStrike" kern="1200" cap="none" spc="0" normalizeH="0" baseline="0" noProof="0" dirty="0">
                <a:ln>
                  <a:noFill/>
                </a:ln>
                <a:effectLst/>
                <a:uLnTx/>
                <a:uFillTx/>
                <a:latin typeface="Calibri"/>
                <a:ea typeface="+mn-ea"/>
                <a:cs typeface="+mn-cs"/>
              </a:rPr>
              <a:t> (2020); </a:t>
            </a:r>
            <a:r>
              <a:rPr kumimoji="0" lang="en-US" sz="800" b="0" i="1" u="none" strike="noStrike" kern="1200" cap="none" spc="0" normalizeH="0" baseline="0" noProof="0" dirty="0">
                <a:ln>
                  <a:noFill/>
                </a:ln>
                <a:effectLst/>
                <a:uLnTx/>
                <a:uFillTx/>
                <a:latin typeface="Calibri"/>
                <a:ea typeface="+mn-ea"/>
                <a:cs typeface="+mn-cs"/>
              </a:rPr>
              <a:t>The Experience of Managing COVID-19 in Social care in London (2020); Integrating care: Next steps to building strong and effective integrated care systems across England (2020);; The Experience of Managing COVID-19 in Social care in London (2020); NHS Operational Planning and Contracting Guidance (2021); Integrated care systems in London Challenges and opportunities ahead (2021).</a:t>
            </a:r>
          </a:p>
        </p:txBody>
      </p:sp>
    </p:spTree>
    <p:extLst>
      <p:ext uri="{BB962C8B-B14F-4D97-AF65-F5344CB8AC3E}">
        <p14:creationId xmlns:p14="http://schemas.microsoft.com/office/powerpoint/2010/main" val="194951792"/>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487224CA-534B-419F-BCEB-08531EEA41FB}"/>
              </a:ext>
            </a:extLst>
          </p:cNvPr>
          <p:cNvSpPr txBox="1">
            <a:spLocks/>
          </p:cNvSpPr>
          <p:nvPr/>
        </p:nvSpPr>
        <p:spPr>
          <a:xfrm>
            <a:off x="315727" y="417820"/>
            <a:ext cx="11856609" cy="942196"/>
          </a:xfrm>
          <a:prstGeom prst="rect">
            <a:avLst/>
          </a:prstGeom>
        </p:spPr>
        <p:txBody>
          <a:bodyPr>
            <a:noAutofit/>
          </a:bodyPr>
          <a:lstStyle>
            <a:lvl1pPr algn="l" defTabSz="914400" rtl="0" eaLnBrk="1" latinLnBrk="0" hangingPunct="1">
              <a:lnSpc>
                <a:spcPct val="80000"/>
              </a:lnSpc>
              <a:spcBef>
                <a:spcPct val="0"/>
              </a:spcBef>
              <a:buNone/>
              <a:defRPr sz="2400" b="1" i="0" kern="1200" cap="none" baseline="0">
                <a:solidFill>
                  <a:schemeClr val="tx1"/>
                </a:solidFill>
                <a:latin typeface="Calibri" panose="020F0502020204030204" pitchFamily="34" charset="0"/>
                <a:ea typeface="Calibri" panose="020F0502020204030204" pitchFamily="34" charset="0"/>
                <a:cs typeface="Calibri" panose="020F0502020204030204" pitchFamily="34" charset="0"/>
              </a:defRPr>
            </a:lvl1pPr>
          </a:lstStyle>
          <a:p>
            <a:r>
              <a:rPr lang="en-US" sz="2700" b="0" dirty="0">
                <a:latin typeface="+mn-lt"/>
              </a:rPr>
              <a:t>To “lock in" collaborative working London must continue the "practical approaches" co-developed in the pandemic, "build trust and strengthen relationships”</a:t>
            </a:r>
          </a:p>
        </p:txBody>
      </p:sp>
      <p:sp>
        <p:nvSpPr>
          <p:cNvPr id="10" name="Rectangle 9">
            <a:extLst>
              <a:ext uri="{FF2B5EF4-FFF2-40B4-BE49-F238E27FC236}">
                <a16:creationId xmlns:a16="http://schemas.microsoft.com/office/drawing/2014/main" id="{A2CF1E37-BDF5-45DD-9C7F-F65A12C1297D}"/>
              </a:ext>
            </a:extLst>
          </p:cNvPr>
          <p:cNvSpPr/>
          <p:nvPr/>
        </p:nvSpPr>
        <p:spPr>
          <a:xfrm>
            <a:off x="315727" y="1251861"/>
            <a:ext cx="11745154" cy="4973338"/>
          </a:xfrm>
          <a:prstGeom prst="rect">
            <a:avLst/>
          </a:prstGeom>
          <a:noFill/>
          <a:ln w="12700">
            <a:noFill/>
          </a:ln>
        </p:spPr>
        <p:style>
          <a:lnRef idx="2">
            <a:schemeClr val="dk1"/>
          </a:lnRef>
          <a:fillRef idx="1">
            <a:schemeClr val="lt1"/>
          </a:fillRef>
          <a:effectRef idx="0">
            <a:schemeClr val="dk1"/>
          </a:effectRef>
          <a:fontRef idx="minor">
            <a:schemeClr val="dk1"/>
          </a:fontRef>
        </p:style>
        <p:txBody>
          <a:bodyPr rtlCol="0" anchor="t"/>
          <a:lstStyle/>
          <a:p>
            <a:pPr marL="0" marR="0" lvl="0" indent="0" algn="l" defTabSz="457200" rtl="0" eaLnBrk="1" fontAlgn="auto" latinLnBrk="0" hangingPunct="1">
              <a:lnSpc>
                <a:spcPct val="107000"/>
              </a:lnSpc>
              <a:spcBef>
                <a:spcPts val="0"/>
              </a:spcBef>
              <a:spcAft>
                <a:spcPts val="400"/>
              </a:spcAft>
              <a:buClrTx/>
              <a:buSzTx/>
              <a:buFontTx/>
              <a:buNone/>
              <a:tabLst>
                <a:tab pos="457200" algn="l"/>
              </a:tabLst>
              <a:defRPr/>
            </a:pPr>
            <a:r>
              <a:rPr kumimoji="0" lang="en-US" sz="1050" b="1" i="0" u="none" strike="noStrike" kern="1200" cap="none" spc="0" normalizeH="0" baseline="0" noProof="0" dirty="0">
                <a:ln>
                  <a:noFill/>
                </a:ln>
                <a:solidFill>
                  <a:prstClr val="black"/>
                </a:solidFill>
                <a:effectLst/>
                <a:uLnTx/>
                <a:uFillTx/>
                <a:latin typeface="Calibri"/>
                <a:ea typeface="Calibri" panose="020F0502020204030204" pitchFamily="34" charset="0"/>
                <a:cs typeface="Times New Roman" panose="02020603050405020304" pitchFamily="18" charset="0"/>
              </a:rPr>
              <a:t>Post-pandemic expectations of Regions and ICSs across England </a:t>
            </a:r>
            <a:r>
              <a:rPr kumimoji="0" lang="en-US" sz="1050" b="0" i="0" u="none" strike="noStrike" kern="1200" cap="none" spc="0" normalizeH="0" baseline="0" noProof="0" dirty="0">
                <a:ln>
                  <a:noFill/>
                </a:ln>
                <a:solidFill>
                  <a:prstClr val="black"/>
                </a:solidFill>
                <a:effectLst/>
                <a:uLnTx/>
                <a:uFillTx/>
                <a:latin typeface="Calibri"/>
                <a:ea typeface="Calibri" panose="020F0502020204030204" pitchFamily="34" charset="0"/>
                <a:cs typeface="Times New Roman" panose="02020603050405020304" pitchFamily="18" charset="0"/>
              </a:rPr>
              <a:t>include 1) Enable all </a:t>
            </a:r>
            <a:r>
              <a:rPr kumimoji="0" lang="en-US" sz="1050" b="0" i="0" u="sng" strike="noStrike" kern="1200" cap="none" spc="0" normalizeH="0" baseline="0" noProof="0" dirty="0">
                <a:ln>
                  <a:noFill/>
                </a:ln>
                <a:solidFill>
                  <a:prstClr val="black"/>
                </a:solidFill>
                <a:effectLst/>
                <a:uLnTx/>
                <a:uFillTx/>
                <a:latin typeface="Calibri"/>
                <a:ea typeface="Calibri" panose="020F0502020204030204" pitchFamily="34" charset="0"/>
                <a:cs typeface="Times New Roman" panose="02020603050405020304" pitchFamily="18" charset="0"/>
              </a:rPr>
              <a:t>NHS Led Provider Collaboratives to go live </a:t>
            </a:r>
            <a:r>
              <a:rPr kumimoji="0" lang="en-US" sz="1050" b="0" i="0" u="none" strike="noStrike" kern="1200" cap="none" spc="0" normalizeH="0" baseline="0" noProof="0" dirty="0">
                <a:ln>
                  <a:noFill/>
                </a:ln>
                <a:solidFill>
                  <a:prstClr val="black"/>
                </a:solidFill>
                <a:effectLst/>
                <a:uLnTx/>
                <a:uFillTx/>
                <a:latin typeface="Calibri"/>
                <a:ea typeface="Calibri" panose="020F0502020204030204" pitchFamily="34" charset="0"/>
                <a:cs typeface="Times New Roman" panose="02020603050405020304" pitchFamily="18" charset="0"/>
              </a:rPr>
              <a:t>by 1 July 2021; 2) </a:t>
            </a:r>
            <a:r>
              <a:rPr kumimoji="0" lang="en-US" sz="1050" b="0" i="0" u="sng" strike="noStrike" kern="1200" cap="none" spc="0" normalizeH="0" baseline="0" noProof="0" dirty="0">
                <a:ln>
                  <a:noFill/>
                </a:ln>
                <a:solidFill>
                  <a:prstClr val="black"/>
                </a:solidFill>
                <a:effectLst/>
                <a:uLnTx/>
                <a:uFillTx/>
                <a:latin typeface="Calibri"/>
                <a:ea typeface="Calibri" panose="020F0502020204030204" pitchFamily="34" charset="0"/>
                <a:cs typeface="Times New Roman" panose="02020603050405020304" pitchFamily="18" charset="0"/>
              </a:rPr>
              <a:t>Facilitate delivery of place-based care</a:t>
            </a:r>
            <a:r>
              <a:rPr kumimoji="0" lang="en-US" sz="1050" b="0" i="0" u="none" strike="noStrike" kern="1200" cap="none" spc="0" normalizeH="0" baseline="0" noProof="0" dirty="0">
                <a:ln>
                  <a:noFill/>
                </a:ln>
                <a:solidFill>
                  <a:prstClr val="black"/>
                </a:solidFill>
                <a:effectLst/>
                <a:uLnTx/>
                <a:uFillTx/>
                <a:latin typeface="Calibri"/>
                <a:ea typeface="Calibri" panose="020F0502020204030204" pitchFamily="34" charset="0"/>
                <a:cs typeface="Times New Roman" panose="02020603050405020304" pitchFamily="18" charset="0"/>
              </a:rPr>
              <a:t>; 3) </a:t>
            </a:r>
            <a:r>
              <a:rPr kumimoji="0" lang="en-US" sz="1050" b="0" i="0" u="sng" strike="noStrike" kern="1200" cap="none" spc="0" normalizeH="0" baseline="0" noProof="0" dirty="0">
                <a:ln>
                  <a:noFill/>
                </a:ln>
                <a:solidFill>
                  <a:prstClr val="black"/>
                </a:solidFill>
                <a:effectLst/>
                <a:uLnTx/>
                <a:uFillTx/>
                <a:latin typeface="Calibri"/>
                <a:ea typeface="Calibri" panose="020F0502020204030204" pitchFamily="34" charset="0"/>
                <a:cs typeface="Times New Roman" panose="02020603050405020304" pitchFamily="18" charset="0"/>
              </a:rPr>
              <a:t>Embed clinical leadership</a:t>
            </a:r>
            <a:r>
              <a:rPr kumimoji="0" lang="en-US" sz="1050" b="0" i="0" u="none" strike="noStrike" kern="1200" cap="none" spc="0" normalizeH="0" baseline="0" noProof="0" dirty="0">
                <a:ln>
                  <a:noFill/>
                </a:ln>
                <a:solidFill>
                  <a:prstClr val="black"/>
                </a:solidFill>
                <a:effectLst/>
                <a:uLnTx/>
                <a:uFillTx/>
                <a:latin typeface="Calibri"/>
                <a:ea typeface="Calibri" panose="020F0502020204030204" pitchFamily="34" charset="0"/>
                <a:cs typeface="Times New Roman" panose="02020603050405020304" pitchFamily="18" charset="0"/>
              </a:rPr>
              <a:t>; and 4) Implement the </a:t>
            </a:r>
            <a:r>
              <a:rPr kumimoji="0" lang="en-US" sz="1050" b="0" i="0" u="sng" strike="noStrike" kern="1200" cap="none" spc="0" normalizeH="0" baseline="0" noProof="0" dirty="0">
                <a:ln>
                  <a:noFill/>
                </a:ln>
                <a:solidFill>
                  <a:prstClr val="black"/>
                </a:solidFill>
                <a:effectLst/>
                <a:uLnTx/>
                <a:uFillTx/>
                <a:latin typeface="Calibri"/>
                <a:ea typeface="Calibri" panose="020F0502020204030204" pitchFamily="34" charset="0"/>
                <a:cs typeface="Times New Roman" panose="02020603050405020304" pitchFamily="18" charset="0"/>
              </a:rPr>
              <a:t>NHS Comprehensive Model for Personalised Care</a:t>
            </a:r>
            <a:r>
              <a:rPr kumimoji="0" lang="en-US" sz="1050" b="0" i="0" u="none" strike="noStrike" kern="1200" cap="none" spc="0" normalizeH="0" baseline="0" noProof="0" dirty="0">
                <a:ln>
                  <a:noFill/>
                </a:ln>
                <a:solidFill>
                  <a:prstClr val="black"/>
                </a:solidFill>
                <a:effectLst/>
                <a:uLnTx/>
                <a:uFillTx/>
                <a:latin typeface="Calibri"/>
                <a:ea typeface="Calibri" panose="020F0502020204030204" pitchFamily="34" charset="0"/>
                <a:cs typeface="Times New Roman" panose="02020603050405020304" pitchFamily="18" charset="0"/>
              </a:rPr>
              <a:t>.  </a:t>
            </a:r>
            <a:r>
              <a:rPr kumimoji="0" lang="en-US" sz="1050" i="0" u="none" strike="noStrike" kern="1200" cap="none" spc="0" normalizeH="0" baseline="0" noProof="0" dirty="0">
                <a:ln>
                  <a:noFill/>
                </a:ln>
                <a:solidFill>
                  <a:prstClr val="black"/>
                </a:solidFill>
                <a:effectLst/>
                <a:uLnTx/>
                <a:uFillTx/>
                <a:latin typeface="Calibri"/>
                <a:ea typeface="Calibri" panose="020F0502020204030204" pitchFamily="34" charset="0"/>
                <a:cs typeface="Times New Roman" panose="02020603050405020304" pitchFamily="18" charset="0"/>
              </a:rPr>
              <a:t>In addition to National expectations, significant learning and reflection has led to ICSs developing plans that build on London’s collective experience to inform their ongoing development and it is generally agreed that London must not revert unintentionally to the old ways.</a:t>
            </a:r>
          </a:p>
          <a:p>
            <a:pPr marL="0" marR="0" lvl="0" indent="0" algn="l" defTabSz="457200" rtl="0" eaLnBrk="1" fontAlgn="auto" latinLnBrk="0" hangingPunct="1">
              <a:lnSpc>
                <a:spcPct val="107000"/>
              </a:lnSpc>
              <a:spcBef>
                <a:spcPts val="0"/>
              </a:spcBef>
              <a:spcAft>
                <a:spcPts val="400"/>
              </a:spcAft>
              <a:buClrTx/>
              <a:buSzTx/>
              <a:buFontTx/>
              <a:buNone/>
              <a:tabLst>
                <a:tab pos="457200" algn="l"/>
              </a:tabLst>
              <a:defRPr/>
            </a:pPr>
            <a:r>
              <a:rPr kumimoji="0" lang="en-US" sz="1050" i="0" u="none" strike="noStrike" kern="1200" cap="none" spc="0" normalizeH="0" baseline="0" noProof="0" dirty="0">
                <a:ln>
                  <a:noFill/>
                </a:ln>
                <a:solidFill>
                  <a:prstClr val="black"/>
                </a:solidFill>
                <a:effectLst/>
                <a:uLnTx/>
                <a:uFillTx/>
                <a:latin typeface="Calibri"/>
                <a:ea typeface="Calibri" panose="020F0502020204030204" pitchFamily="34" charset="0"/>
                <a:cs typeface="Times New Roman" panose="02020603050405020304" pitchFamily="18" charset="0"/>
              </a:rPr>
              <a:t>ICSs and system colleagues are being encouraged to:</a:t>
            </a:r>
          </a:p>
          <a:p>
            <a:pPr marL="0" marR="0" lvl="0" indent="0" algn="l" defTabSz="457200" rtl="0" eaLnBrk="1" fontAlgn="auto" latinLnBrk="0" hangingPunct="1">
              <a:lnSpc>
                <a:spcPct val="107000"/>
              </a:lnSpc>
              <a:spcBef>
                <a:spcPts val="0"/>
              </a:spcBef>
              <a:spcAft>
                <a:spcPts val="400"/>
              </a:spcAft>
              <a:buClrTx/>
              <a:buSzTx/>
              <a:buFontTx/>
              <a:buNone/>
              <a:tabLst>
                <a:tab pos="457200" algn="l"/>
              </a:tabLst>
              <a:defRPr/>
            </a:pPr>
            <a:r>
              <a:rPr kumimoji="0" lang="en-US" sz="1050" b="0" i="0" u="none" strike="noStrike" kern="1200" cap="none" spc="0" normalizeH="0" baseline="0" noProof="0" dirty="0">
                <a:ln>
                  <a:noFill/>
                </a:ln>
                <a:solidFill>
                  <a:prstClr val="black"/>
                </a:solidFill>
                <a:effectLst/>
                <a:uLnTx/>
                <a:uFillTx/>
                <a:latin typeface="Calibri"/>
                <a:ea typeface="Calibri" panose="020F0502020204030204" pitchFamily="34" charset="0"/>
                <a:cs typeface="Times New Roman" panose="02020603050405020304" pitchFamily="18" charset="0"/>
              </a:rPr>
              <a:t>1) </a:t>
            </a:r>
            <a:r>
              <a:rPr kumimoji="0" lang="en-US" sz="1050" b="0" i="0" u="sng" strike="noStrike" kern="1200" cap="none" spc="0" normalizeH="0" baseline="0" noProof="0" dirty="0">
                <a:ln>
                  <a:noFill/>
                </a:ln>
                <a:solidFill>
                  <a:prstClr val="black"/>
                </a:solidFill>
                <a:effectLst/>
                <a:uLnTx/>
                <a:uFillTx/>
                <a:latin typeface="Calibri"/>
                <a:ea typeface="Calibri" panose="020F0502020204030204" pitchFamily="34" charset="0"/>
                <a:cs typeface="Times New Roman" panose="02020603050405020304" pitchFamily="18" charset="0"/>
              </a:rPr>
              <a:t>Strive for equal partnerships to co-design, co-produce and co-deliver</a:t>
            </a:r>
          </a:p>
          <a:p>
            <a:pPr marL="171450" marR="0" lvl="0" indent="-171450" algn="l" defTabSz="457200" rtl="0" eaLnBrk="1" fontAlgn="auto" latinLnBrk="0" hangingPunct="1">
              <a:lnSpc>
                <a:spcPct val="107000"/>
              </a:lnSpc>
              <a:spcBef>
                <a:spcPts val="0"/>
              </a:spcBef>
              <a:spcAft>
                <a:spcPts val="400"/>
              </a:spcAft>
              <a:buClrTx/>
              <a:buSzTx/>
              <a:buFont typeface="Arial" panose="020B0604020202020204" pitchFamily="34" charset="0"/>
              <a:buChar char="•"/>
              <a:tabLst>
                <a:tab pos="457200" algn="l"/>
              </a:tabLst>
              <a:defRPr/>
            </a:pPr>
            <a:r>
              <a:rPr kumimoji="0" lang="en-US" sz="1050" b="0" i="0" u="none" strike="noStrike" kern="1200" cap="none" spc="0" normalizeH="0" baseline="0" noProof="0" dirty="0">
                <a:ln>
                  <a:noFill/>
                </a:ln>
                <a:solidFill>
                  <a:prstClr val="black"/>
                </a:solidFill>
                <a:effectLst/>
                <a:uLnTx/>
                <a:uFillTx/>
                <a:latin typeface="Calibri"/>
                <a:ea typeface="Calibri" panose="020F0502020204030204" pitchFamily="34" charset="0"/>
                <a:cs typeface="Times New Roman" panose="02020603050405020304" pitchFamily="18" charset="0"/>
              </a:rPr>
              <a:t>During the pandemic, stakeholders developed a better collective understanding of their interdependencies and operated as more equal partnerships. </a:t>
            </a:r>
          </a:p>
          <a:p>
            <a:pPr marL="171450" marR="0" lvl="0" indent="-171450" algn="l" defTabSz="457200" rtl="0" eaLnBrk="1" fontAlgn="auto" latinLnBrk="0" hangingPunct="1">
              <a:lnSpc>
                <a:spcPct val="107000"/>
              </a:lnSpc>
              <a:spcBef>
                <a:spcPts val="0"/>
              </a:spcBef>
              <a:spcAft>
                <a:spcPts val="400"/>
              </a:spcAft>
              <a:buClrTx/>
              <a:buSzTx/>
              <a:buFont typeface="Arial" panose="020B0604020202020204" pitchFamily="34" charset="0"/>
              <a:buChar char="•"/>
              <a:tabLst>
                <a:tab pos="457200" algn="l"/>
              </a:tabLst>
              <a:defRPr/>
            </a:pPr>
            <a:r>
              <a:rPr kumimoji="0" lang="en-US" sz="1050" b="0" i="0" u="none" strike="noStrike" kern="1200" cap="none" spc="0" normalizeH="0" baseline="0" noProof="0" dirty="0">
                <a:ln>
                  <a:noFill/>
                </a:ln>
                <a:solidFill>
                  <a:prstClr val="black"/>
                </a:solidFill>
                <a:effectLst/>
                <a:uLnTx/>
                <a:uFillTx/>
                <a:latin typeface="Calibri"/>
                <a:ea typeface="Calibri" panose="020F0502020204030204" pitchFamily="34" charset="0"/>
                <a:cs typeface="Times New Roman" panose="02020603050405020304" pitchFamily="18" charset="0"/>
              </a:rPr>
              <a:t>To keep these advancements, ICSs are encouraged to: 1) preserve forums for regular contact; 2) ensure equal board representation and respect equal partnerships; 3) expand on camaraderie, build trust and strengthen relationships; 4) maintain a one-team, </a:t>
            </a:r>
            <a:r>
              <a:rPr kumimoji="0" lang="en-US" sz="1050" b="0" i="0" u="none" strike="noStrike" kern="1200" cap="none" spc="0" normalizeH="0" baseline="0" noProof="0" dirty="0">
                <a:ln>
                  <a:noFill/>
                </a:ln>
                <a:solidFill>
                  <a:prstClr val="black"/>
                </a:solidFill>
                <a:effectLst/>
                <a:uLnTx/>
                <a:uFillTx/>
                <a:latin typeface="Calibri"/>
                <a:ea typeface="+mn-ea"/>
                <a:cs typeface="+mn-cs"/>
              </a:rPr>
              <a:t>outcome focused mindset; 5) commit to providing mutual aid; and 6) support cross-council collaboration.</a:t>
            </a:r>
          </a:p>
          <a:p>
            <a:pPr marL="171450" marR="0" lvl="0" indent="-171450" algn="l" defTabSz="457200" rtl="0" eaLnBrk="1" fontAlgn="auto" latinLnBrk="0" hangingPunct="1">
              <a:lnSpc>
                <a:spcPct val="107000"/>
              </a:lnSpc>
              <a:spcBef>
                <a:spcPts val="0"/>
              </a:spcBef>
              <a:spcAft>
                <a:spcPts val="400"/>
              </a:spcAft>
              <a:buClrTx/>
              <a:buSzTx/>
              <a:buFont typeface="Arial" panose="020B0604020202020204" pitchFamily="34" charset="0"/>
              <a:buChar char="•"/>
              <a:tabLst>
                <a:tab pos="457200" algn="l"/>
              </a:tabLst>
              <a:defRPr/>
            </a:pPr>
            <a:r>
              <a:rPr kumimoji="0" lang="en-US" sz="1050" b="0" i="0" u="none" strike="noStrike" kern="1200" cap="none" spc="0" normalizeH="0" baseline="0" noProof="0" dirty="0">
                <a:ln>
                  <a:noFill/>
                </a:ln>
                <a:solidFill>
                  <a:prstClr val="black"/>
                </a:solidFill>
                <a:effectLst/>
                <a:uLnTx/>
                <a:uFillTx/>
                <a:latin typeface="Calibri"/>
                <a:ea typeface="+mn-ea"/>
                <a:cs typeface="+mn-cs"/>
              </a:rPr>
              <a:t>System and ICSs must avoid reverting to “parent-child” behaviours or focusing disproportionality on NHS or acute care issues. </a:t>
            </a:r>
            <a:endParaRPr kumimoji="0" lang="en-GB" sz="1050" b="0" i="0" u="none" strike="noStrike" kern="1200" cap="none" spc="0" normalizeH="0" baseline="0" noProof="0" dirty="0">
              <a:ln>
                <a:noFill/>
              </a:ln>
              <a:solidFill>
                <a:prstClr val="black"/>
              </a:solidFill>
              <a:effectLst/>
              <a:uLnTx/>
              <a:uFillTx/>
              <a:latin typeface="Calibri"/>
              <a:ea typeface="+mn-ea"/>
              <a:cs typeface="+mn-cs"/>
            </a:endParaRPr>
          </a:p>
          <a:p>
            <a:pPr marL="0" marR="0" lvl="0" indent="0" algn="l" defTabSz="457200" rtl="0" eaLnBrk="1" fontAlgn="auto" latinLnBrk="0" hangingPunct="1">
              <a:lnSpc>
                <a:spcPct val="107000"/>
              </a:lnSpc>
              <a:spcBef>
                <a:spcPts val="0"/>
              </a:spcBef>
              <a:spcAft>
                <a:spcPts val="400"/>
              </a:spcAft>
              <a:buClrTx/>
              <a:buSzTx/>
              <a:buFontTx/>
              <a:buNone/>
              <a:tabLst>
                <a:tab pos="457200" algn="l"/>
              </a:tabLst>
              <a:defRPr/>
            </a:pPr>
            <a:r>
              <a:rPr kumimoji="0" lang="en-US" sz="1050" b="0" i="0" u="none" strike="noStrike" kern="1200" cap="none" spc="0" normalizeH="0" baseline="0" noProof="0" dirty="0">
                <a:ln>
                  <a:noFill/>
                </a:ln>
                <a:solidFill>
                  <a:prstClr val="black"/>
                </a:solidFill>
                <a:effectLst/>
                <a:uLnTx/>
                <a:uFillTx/>
                <a:latin typeface="Calibri"/>
                <a:ea typeface="Calibri" panose="020F0502020204030204" pitchFamily="34" charset="0"/>
                <a:cs typeface="Times New Roman" panose="02020603050405020304" pitchFamily="18" charset="0"/>
              </a:rPr>
              <a:t>2) </a:t>
            </a:r>
            <a:r>
              <a:rPr kumimoji="0" lang="en-US" sz="1050" b="0" i="0" u="sng" strike="noStrike" kern="1200" cap="none" spc="0" normalizeH="0" baseline="0" noProof="0" dirty="0">
                <a:ln>
                  <a:noFill/>
                </a:ln>
                <a:solidFill>
                  <a:prstClr val="black"/>
                </a:solidFill>
                <a:effectLst/>
                <a:uLnTx/>
                <a:uFillTx/>
                <a:latin typeface="Calibri"/>
                <a:ea typeface="Calibri" panose="020F0502020204030204" pitchFamily="34" charset="0"/>
                <a:cs typeface="Times New Roman" panose="02020603050405020304" pitchFamily="18" charset="0"/>
              </a:rPr>
              <a:t>Facilitate place-based care</a:t>
            </a:r>
            <a:r>
              <a:rPr kumimoji="0" lang="en-US" sz="1050" b="0" i="0" u="none" strike="noStrike" kern="1200" cap="none" spc="0" normalizeH="0" baseline="0" noProof="0" dirty="0">
                <a:ln>
                  <a:noFill/>
                </a:ln>
                <a:solidFill>
                  <a:prstClr val="black"/>
                </a:solidFill>
                <a:effectLst/>
                <a:uLnTx/>
                <a:uFillTx/>
                <a:latin typeface="Calibri"/>
                <a:ea typeface="Calibri" panose="020F0502020204030204" pitchFamily="34" charset="0"/>
                <a:cs typeface="Times New Roman" panose="02020603050405020304" pitchFamily="18" charset="0"/>
              </a:rPr>
              <a:t> (but also pan-system provider collaboratives)</a:t>
            </a:r>
            <a:endParaRPr kumimoji="0" lang="en-US" sz="1050" b="0" i="0" u="sng" strike="noStrike" kern="1200" cap="none" spc="0" normalizeH="0" baseline="0" noProof="0" dirty="0">
              <a:ln>
                <a:noFill/>
              </a:ln>
              <a:solidFill>
                <a:prstClr val="black"/>
              </a:solidFill>
              <a:effectLst/>
              <a:uLnTx/>
              <a:uFillTx/>
              <a:latin typeface="Calibri"/>
              <a:ea typeface="Calibri" panose="020F0502020204030204" pitchFamily="34" charset="0"/>
              <a:cs typeface="Times New Roman" panose="02020603050405020304" pitchFamily="18" charset="0"/>
            </a:endParaRPr>
          </a:p>
          <a:p>
            <a:pPr marL="171450" marR="0" lvl="0" indent="-171450" algn="l" defTabSz="457200" rtl="0" eaLnBrk="1" fontAlgn="auto" latinLnBrk="0" hangingPunct="1">
              <a:lnSpc>
                <a:spcPct val="107000"/>
              </a:lnSpc>
              <a:spcBef>
                <a:spcPts val="0"/>
              </a:spcBef>
              <a:spcAft>
                <a:spcPts val="400"/>
              </a:spcAft>
              <a:buClrTx/>
              <a:buSzTx/>
              <a:buFont typeface="Arial" panose="020B0604020202020204" pitchFamily="34" charset="0"/>
              <a:buChar char="•"/>
              <a:tabLst>
                <a:tab pos="457200" algn="l"/>
              </a:tabLst>
              <a:defRPr/>
            </a:pPr>
            <a:r>
              <a:rPr kumimoji="0" lang="en-US" sz="1050" b="0" i="0" u="none" strike="noStrike" kern="1200" cap="none" spc="0" normalizeH="0" baseline="0" noProof="0" dirty="0">
                <a:ln>
                  <a:noFill/>
                </a:ln>
                <a:solidFill>
                  <a:prstClr val="black"/>
                </a:solidFill>
                <a:effectLst/>
                <a:uLnTx/>
                <a:uFillTx/>
                <a:latin typeface="Calibri"/>
                <a:ea typeface="Calibri" panose="020F0502020204030204" pitchFamily="34" charset="0"/>
                <a:cs typeface="Times New Roman" panose="02020603050405020304" pitchFamily="18" charset="0"/>
              </a:rPr>
              <a:t>To continue with the pre-pandemic ambition for a “local first” care model, ICSs are encouraged to: 1) preserve and expand community hubs at a local level; 2) accelerate plans to offer a single set of community pathways; 3) maintain and build on multi-agency relationships; 4) leverage new relationships for non-COVID-19 activity; and 5) develop place-based leadership arrangements (including primary care, local authorities, public health, service providers and Healthwatch) to ensure each place has the appropriate resources, autonomy and decision-making capabilities.</a:t>
            </a:r>
          </a:p>
          <a:p>
            <a:pPr marL="0" marR="0" lvl="0" indent="0" algn="l" defTabSz="457200" rtl="0" eaLnBrk="1" fontAlgn="auto" latinLnBrk="0" hangingPunct="1">
              <a:lnSpc>
                <a:spcPct val="107000"/>
              </a:lnSpc>
              <a:spcBef>
                <a:spcPts val="0"/>
              </a:spcBef>
              <a:spcAft>
                <a:spcPts val="400"/>
              </a:spcAft>
              <a:buClrTx/>
              <a:buSzTx/>
              <a:buFontTx/>
              <a:buNone/>
              <a:tabLst>
                <a:tab pos="457200" algn="l"/>
              </a:tabLst>
              <a:defRPr/>
            </a:pPr>
            <a:r>
              <a:rPr kumimoji="0" lang="en-US" sz="1050" b="0" i="0" u="none" strike="noStrike" kern="1200" cap="none" spc="0" normalizeH="0" baseline="0" noProof="0" dirty="0">
                <a:ln>
                  <a:noFill/>
                </a:ln>
                <a:solidFill>
                  <a:prstClr val="black"/>
                </a:solidFill>
                <a:effectLst/>
                <a:uLnTx/>
                <a:uFillTx/>
                <a:latin typeface="Calibri"/>
                <a:ea typeface="Calibri" panose="020F0502020204030204" pitchFamily="34" charset="0"/>
                <a:cs typeface="Times New Roman" panose="02020603050405020304" pitchFamily="18" charset="0"/>
              </a:rPr>
              <a:t>3) </a:t>
            </a:r>
            <a:r>
              <a:rPr kumimoji="0" lang="en-US" sz="1050" b="0" i="0" u="sng" strike="noStrike" kern="1200" cap="none" spc="0" normalizeH="0" baseline="0" noProof="0" dirty="0">
                <a:ln>
                  <a:noFill/>
                </a:ln>
                <a:solidFill>
                  <a:prstClr val="black"/>
                </a:solidFill>
                <a:effectLst/>
                <a:uLnTx/>
                <a:uFillTx/>
                <a:latin typeface="Calibri"/>
                <a:ea typeface="Calibri" panose="020F0502020204030204" pitchFamily="34" charset="0"/>
                <a:cs typeface="Times New Roman" panose="02020603050405020304" pitchFamily="18" charset="0"/>
              </a:rPr>
              <a:t>Embrace new leadership styles</a:t>
            </a:r>
          </a:p>
          <a:p>
            <a:pPr marL="171450" marR="0" lvl="0" indent="-171450" algn="l" defTabSz="457200" rtl="0" eaLnBrk="1" fontAlgn="auto" latinLnBrk="0" hangingPunct="1">
              <a:lnSpc>
                <a:spcPct val="107000"/>
              </a:lnSpc>
              <a:spcBef>
                <a:spcPts val="0"/>
              </a:spcBef>
              <a:spcAft>
                <a:spcPts val="400"/>
              </a:spcAft>
              <a:buClrTx/>
              <a:buSzTx/>
              <a:buFont typeface="Arial" panose="020B0604020202020204" pitchFamily="34" charset="0"/>
              <a:buChar char="•"/>
              <a:tabLst>
                <a:tab pos="457200" algn="l"/>
              </a:tabLst>
              <a:defRPr/>
            </a:pPr>
            <a:r>
              <a:rPr kumimoji="0" lang="en-US" sz="1050" b="0" i="0" u="none" strike="noStrike" kern="1200" cap="none" spc="0" normalizeH="0" baseline="0" noProof="0" dirty="0">
                <a:ln>
                  <a:noFill/>
                </a:ln>
                <a:solidFill>
                  <a:prstClr val="black"/>
                </a:solidFill>
                <a:effectLst/>
                <a:uLnTx/>
                <a:uFillTx/>
                <a:latin typeface="Calibri"/>
                <a:ea typeface="Calibri" panose="020F0502020204030204" pitchFamily="34" charset="0"/>
                <a:cs typeface="Times New Roman" panose="02020603050405020304" pitchFamily="18" charset="0"/>
              </a:rPr>
              <a:t>During the pandemic, leaders were visible and adopted an “open, pragmatic, problem solving, compassionate and inspiring” leadership style which as well received by NHS stakeholders. Early ICSs have also  attributed their successes in part to good leadership across the system, including at the frontline. </a:t>
            </a:r>
          </a:p>
          <a:p>
            <a:pPr marL="171450" marR="0" lvl="0" indent="-171450" algn="l" defTabSz="457200" rtl="0" eaLnBrk="1" fontAlgn="auto" latinLnBrk="0" hangingPunct="1">
              <a:lnSpc>
                <a:spcPct val="107000"/>
              </a:lnSpc>
              <a:spcBef>
                <a:spcPts val="0"/>
              </a:spcBef>
              <a:spcAft>
                <a:spcPts val="400"/>
              </a:spcAft>
              <a:buClrTx/>
              <a:buSzTx/>
              <a:buFont typeface="Arial" panose="020B0604020202020204" pitchFamily="34" charset="0"/>
              <a:buChar char="•"/>
              <a:tabLst>
                <a:tab pos="457200" algn="l"/>
              </a:tabLst>
              <a:defRPr/>
            </a:pPr>
            <a:r>
              <a:rPr kumimoji="0" lang="en-US" sz="1050" b="0" i="0" u="none" strike="noStrike" kern="1200" cap="none" spc="0" normalizeH="0" baseline="0" noProof="0" dirty="0">
                <a:ln>
                  <a:noFill/>
                </a:ln>
                <a:solidFill>
                  <a:prstClr val="black"/>
                </a:solidFill>
                <a:effectLst/>
                <a:uLnTx/>
                <a:uFillTx/>
                <a:latin typeface="Calibri"/>
                <a:ea typeface="Calibri" panose="020F0502020204030204" pitchFamily="34" charset="0"/>
                <a:cs typeface="Times New Roman" panose="02020603050405020304" pitchFamily="18" charset="0"/>
              </a:rPr>
              <a:t>Leaders are encouraged to embrace this open, shared leadership style long-term, and to ensure transparency across decision-making. </a:t>
            </a:r>
          </a:p>
          <a:p>
            <a:pPr marL="0" marR="0" lvl="0" indent="0" algn="l" defTabSz="457200" rtl="0" eaLnBrk="1" fontAlgn="auto" latinLnBrk="0" hangingPunct="1">
              <a:lnSpc>
                <a:spcPct val="107000"/>
              </a:lnSpc>
              <a:spcBef>
                <a:spcPts val="0"/>
              </a:spcBef>
              <a:spcAft>
                <a:spcPts val="400"/>
              </a:spcAft>
              <a:buClrTx/>
              <a:buSzTx/>
              <a:buFontTx/>
              <a:buNone/>
              <a:tabLst>
                <a:tab pos="457200" algn="l"/>
              </a:tabLst>
              <a:defRPr/>
            </a:pPr>
            <a:r>
              <a:rPr kumimoji="0" lang="en-US" sz="1050" b="0" i="0" u="none" strike="noStrike" kern="1200" cap="none" spc="0" normalizeH="0" baseline="0" noProof="0" dirty="0">
                <a:ln>
                  <a:noFill/>
                </a:ln>
                <a:solidFill>
                  <a:prstClr val="black"/>
                </a:solidFill>
                <a:effectLst/>
                <a:uLnTx/>
                <a:uFillTx/>
                <a:latin typeface="Calibri"/>
                <a:ea typeface="Calibri" panose="020F0502020204030204" pitchFamily="34" charset="0"/>
                <a:cs typeface="Times New Roman" panose="02020603050405020304" pitchFamily="18" charset="0"/>
              </a:rPr>
              <a:t>4) </a:t>
            </a:r>
            <a:r>
              <a:rPr kumimoji="0" lang="en-US" sz="1050" b="0" i="0" u="sng" strike="noStrike" kern="1200" cap="none" spc="0" normalizeH="0" baseline="0" noProof="0" dirty="0">
                <a:ln>
                  <a:noFill/>
                </a:ln>
                <a:solidFill>
                  <a:prstClr val="black"/>
                </a:solidFill>
                <a:effectLst/>
                <a:uLnTx/>
                <a:uFillTx/>
                <a:latin typeface="Calibri"/>
                <a:ea typeface="Calibri" panose="020F0502020204030204" pitchFamily="34" charset="0"/>
                <a:cs typeface="Times New Roman" panose="02020603050405020304" pitchFamily="18" charset="0"/>
              </a:rPr>
              <a:t>Foster a culture of compassion and learning</a:t>
            </a:r>
          </a:p>
          <a:p>
            <a:pPr marL="171450" marR="0" lvl="0" indent="-171450" algn="l" defTabSz="457200" rtl="0" eaLnBrk="1" fontAlgn="auto" latinLnBrk="0" hangingPunct="1">
              <a:lnSpc>
                <a:spcPct val="107000"/>
              </a:lnSpc>
              <a:spcBef>
                <a:spcPts val="0"/>
              </a:spcBef>
              <a:spcAft>
                <a:spcPts val="400"/>
              </a:spcAft>
              <a:buClrTx/>
              <a:buSzTx/>
              <a:buFont typeface="Arial" panose="020B0604020202020204" pitchFamily="34" charset="0"/>
              <a:buChar char="•"/>
              <a:tabLst>
                <a:tab pos="457200" algn="l"/>
              </a:tabLst>
              <a:defRPr/>
            </a:pPr>
            <a:r>
              <a:rPr kumimoji="0" lang="en-US" sz="1050" b="0" i="0" u="none" strike="noStrike" kern="1200" cap="none" spc="0" normalizeH="0" baseline="0" noProof="0" dirty="0">
                <a:ln>
                  <a:noFill/>
                </a:ln>
                <a:solidFill>
                  <a:prstClr val="black"/>
                </a:solidFill>
                <a:effectLst/>
                <a:uLnTx/>
                <a:uFillTx/>
                <a:latin typeface="Calibri"/>
                <a:ea typeface="Calibri" panose="020F0502020204030204" pitchFamily="34" charset="0"/>
                <a:cs typeface="Times New Roman" panose="02020603050405020304" pitchFamily="18" charset="0"/>
              </a:rPr>
              <a:t>During the pandemic, greater emphasis was placed on the workforce and individual welfare, mental health and resilience. Individuals felt like they were a part of something meaningful. </a:t>
            </a:r>
          </a:p>
          <a:p>
            <a:pPr marL="171450" marR="0" lvl="0" indent="-171450" algn="l" defTabSz="457200" rtl="0" eaLnBrk="1" fontAlgn="auto" latinLnBrk="0" hangingPunct="1">
              <a:lnSpc>
                <a:spcPct val="107000"/>
              </a:lnSpc>
              <a:spcBef>
                <a:spcPts val="0"/>
              </a:spcBef>
              <a:spcAft>
                <a:spcPts val="400"/>
              </a:spcAft>
              <a:buClrTx/>
              <a:buSzTx/>
              <a:buFont typeface="Arial" panose="020B0604020202020204" pitchFamily="34" charset="0"/>
              <a:buChar char="•"/>
              <a:tabLst>
                <a:tab pos="457200" algn="l"/>
              </a:tabLst>
              <a:defRPr/>
            </a:pPr>
            <a:r>
              <a:rPr kumimoji="0" lang="en-US" sz="1050" b="0" i="0" u="none" strike="noStrike" kern="1200" cap="none" spc="0" normalizeH="0" baseline="0" noProof="0" dirty="0">
                <a:ln>
                  <a:noFill/>
                </a:ln>
                <a:solidFill>
                  <a:prstClr val="black"/>
                </a:solidFill>
                <a:effectLst/>
                <a:uLnTx/>
                <a:uFillTx/>
                <a:latin typeface="Calibri"/>
                <a:ea typeface="Calibri" panose="020F0502020204030204" pitchFamily="34" charset="0"/>
                <a:cs typeface="Times New Roman" panose="02020603050405020304" pitchFamily="18" charset="0"/>
              </a:rPr>
              <a:t>Moving forwards, London should seek to retain a culture of continuous learning and maintain the emphasis on staff wellbeing. It is important also to recognise that London’s staff are people with families.</a:t>
            </a:r>
          </a:p>
          <a:p>
            <a:pPr marL="0" marR="0" lvl="0" indent="0" algn="l" defTabSz="457200" rtl="0" eaLnBrk="1" fontAlgn="auto" latinLnBrk="0" hangingPunct="1">
              <a:lnSpc>
                <a:spcPct val="107000"/>
              </a:lnSpc>
              <a:spcBef>
                <a:spcPts val="0"/>
              </a:spcBef>
              <a:spcAft>
                <a:spcPts val="400"/>
              </a:spcAft>
              <a:buClrTx/>
              <a:buSzTx/>
              <a:buFontTx/>
              <a:buNone/>
              <a:tabLst>
                <a:tab pos="457200" algn="l"/>
              </a:tabLst>
              <a:defRPr/>
            </a:pPr>
            <a:r>
              <a:rPr kumimoji="0" lang="en-US" sz="1050" b="0" i="0" u="none" strike="noStrike" kern="1200" cap="none" spc="0" normalizeH="0" baseline="0" noProof="0" dirty="0">
                <a:ln>
                  <a:noFill/>
                </a:ln>
                <a:solidFill>
                  <a:prstClr val="black"/>
                </a:solidFill>
                <a:effectLst/>
                <a:uLnTx/>
                <a:uFillTx/>
                <a:latin typeface="Calibri"/>
                <a:ea typeface="Calibri" panose="020F0502020204030204" pitchFamily="34" charset="0"/>
                <a:cs typeface="Times New Roman" panose="02020603050405020304" pitchFamily="18" charset="0"/>
              </a:rPr>
              <a:t>5) </a:t>
            </a:r>
            <a:r>
              <a:rPr kumimoji="0" lang="en-US" sz="1050" b="0" i="0" u="sng" strike="noStrike" kern="1200" cap="none" spc="0" normalizeH="0" baseline="0" noProof="0" dirty="0">
                <a:ln>
                  <a:noFill/>
                </a:ln>
                <a:solidFill>
                  <a:prstClr val="black"/>
                </a:solidFill>
                <a:effectLst/>
                <a:uLnTx/>
                <a:uFillTx/>
                <a:latin typeface="Calibri"/>
                <a:ea typeface="Calibri" panose="020F0502020204030204" pitchFamily="34" charset="0"/>
                <a:cs typeface="Times New Roman" panose="02020603050405020304" pitchFamily="18" charset="0"/>
              </a:rPr>
              <a:t>Give appropriate attention to social care </a:t>
            </a:r>
            <a:r>
              <a:rPr kumimoji="0" lang="en-US" sz="1050" b="0" i="0" u="none" strike="noStrike" kern="1200" cap="none" spc="0" normalizeH="0" baseline="0" noProof="0" dirty="0">
                <a:ln>
                  <a:noFill/>
                </a:ln>
                <a:solidFill>
                  <a:prstClr val="black"/>
                </a:solidFill>
                <a:effectLst/>
                <a:uLnTx/>
                <a:uFillTx/>
                <a:latin typeface="Calibri"/>
                <a:ea typeface="Calibri" panose="020F0502020204030204" pitchFamily="34" charset="0"/>
                <a:cs typeface="Times New Roman" panose="02020603050405020304" pitchFamily="18" charset="0"/>
              </a:rPr>
              <a:t>– see slide 26 for further details on care homes.</a:t>
            </a:r>
          </a:p>
          <a:p>
            <a:pPr marL="171450" marR="0" lvl="0" indent="-171450" algn="l" defTabSz="457200" rtl="0" eaLnBrk="1" fontAlgn="auto" latinLnBrk="0" hangingPunct="1">
              <a:lnSpc>
                <a:spcPct val="107000"/>
              </a:lnSpc>
              <a:spcBef>
                <a:spcPts val="0"/>
              </a:spcBef>
              <a:spcAft>
                <a:spcPts val="400"/>
              </a:spcAft>
              <a:buClrTx/>
              <a:buSzTx/>
              <a:buFont typeface="Arial" panose="020B0604020202020204" pitchFamily="34" charset="0"/>
              <a:buChar char="•"/>
              <a:tabLst>
                <a:tab pos="457200" algn="l"/>
              </a:tabLst>
              <a:defRPr/>
            </a:pPr>
            <a:r>
              <a:rPr kumimoji="0" lang="en-US" sz="1050" b="0" i="0" u="none" strike="noStrike" kern="1200" cap="none" spc="0" normalizeH="0" baseline="0" noProof="0" dirty="0">
                <a:ln>
                  <a:noFill/>
                </a:ln>
                <a:solidFill>
                  <a:prstClr val="black"/>
                </a:solidFill>
                <a:effectLst/>
                <a:uLnTx/>
                <a:uFillTx/>
                <a:latin typeface="Calibri"/>
                <a:ea typeface="Calibri" panose="020F0502020204030204" pitchFamily="34" charset="0"/>
                <a:cs typeface="Times New Roman" panose="02020603050405020304" pitchFamily="18" charset="0"/>
              </a:rPr>
              <a:t>During the pandemic, stakeholders across developed a greater collective understanding of the importance of a well-functioning social care system, health and care integration and engaging social care providers. </a:t>
            </a:r>
          </a:p>
          <a:p>
            <a:pPr marL="0" marR="0" lvl="0" indent="0" algn="l" defTabSz="457200" rtl="0" eaLnBrk="1" fontAlgn="auto" latinLnBrk="0" hangingPunct="1">
              <a:lnSpc>
                <a:spcPct val="107000"/>
              </a:lnSpc>
              <a:spcBef>
                <a:spcPts val="0"/>
              </a:spcBef>
              <a:spcAft>
                <a:spcPts val="400"/>
              </a:spcAft>
              <a:buClrTx/>
              <a:buSzTx/>
              <a:buFontTx/>
              <a:buNone/>
              <a:tabLst>
                <a:tab pos="457200" algn="l"/>
              </a:tabLst>
              <a:defRPr/>
            </a:pPr>
            <a:r>
              <a:rPr kumimoji="0" lang="en-US" sz="1050" b="0" i="0" u="none" strike="noStrike" kern="1200" cap="none" spc="0" normalizeH="0" baseline="0" noProof="0" dirty="0">
                <a:ln>
                  <a:noFill/>
                </a:ln>
                <a:solidFill>
                  <a:prstClr val="black"/>
                </a:solidFill>
                <a:effectLst/>
                <a:uLnTx/>
                <a:uFillTx/>
                <a:latin typeface="Calibri"/>
                <a:ea typeface="Calibri" panose="020F0502020204030204" pitchFamily="34" charset="0"/>
                <a:cs typeface="Times New Roman" panose="02020603050405020304" pitchFamily="18" charset="0"/>
              </a:rPr>
              <a:t>6) </a:t>
            </a:r>
            <a:r>
              <a:rPr kumimoji="0" lang="en-US" sz="1050" b="0" i="0" u="sng" strike="noStrike" kern="1200" cap="none" spc="0" normalizeH="0" baseline="0" noProof="0" dirty="0">
                <a:ln>
                  <a:noFill/>
                </a:ln>
                <a:solidFill>
                  <a:prstClr val="black"/>
                </a:solidFill>
                <a:effectLst/>
                <a:uLnTx/>
                <a:uFillTx/>
                <a:latin typeface="Calibri"/>
                <a:ea typeface="Calibri" panose="020F0502020204030204" pitchFamily="34" charset="0"/>
                <a:cs typeface="Times New Roman" panose="02020603050405020304" pitchFamily="18" charset="0"/>
              </a:rPr>
              <a:t>Embed clinical leadership</a:t>
            </a:r>
            <a:r>
              <a:rPr kumimoji="0" lang="en-US" sz="1050" b="0" i="0" u="none" strike="noStrike" kern="1200" cap="none" spc="0" normalizeH="0" baseline="0" noProof="0" dirty="0">
                <a:ln>
                  <a:noFill/>
                </a:ln>
                <a:solidFill>
                  <a:prstClr val="black"/>
                </a:solidFill>
                <a:effectLst/>
                <a:uLnTx/>
                <a:uFillTx/>
                <a:latin typeface="Calibri"/>
                <a:ea typeface="Calibri" panose="020F0502020204030204" pitchFamily="34" charset="0"/>
                <a:cs typeface="Times New Roman" panose="02020603050405020304" pitchFamily="18" charset="0"/>
              </a:rPr>
              <a:t> at every level (including at place, in provider collaboratives and at a system level) and 7) </a:t>
            </a:r>
            <a:r>
              <a:rPr kumimoji="0" lang="en-US" sz="1050" b="0" i="0" u="sng" strike="noStrike" kern="1200" cap="none" spc="0" normalizeH="0" baseline="0" noProof="0" dirty="0">
                <a:ln>
                  <a:noFill/>
                </a:ln>
                <a:solidFill>
                  <a:prstClr val="black"/>
                </a:solidFill>
                <a:effectLst/>
                <a:uLnTx/>
                <a:uFillTx/>
                <a:latin typeface="Calibri"/>
                <a:ea typeface="Calibri" panose="020F0502020204030204" pitchFamily="34" charset="0"/>
                <a:cs typeface="Times New Roman" panose="02020603050405020304" pitchFamily="18" charset="0"/>
              </a:rPr>
              <a:t>Maintain flexibility and agility</a:t>
            </a:r>
            <a:endParaRPr kumimoji="0" lang="en-US" sz="1050" b="0" i="0" u="none" strike="noStrike" kern="1200" cap="none" spc="0" normalizeH="0" baseline="0" noProof="0" dirty="0">
              <a:ln>
                <a:noFill/>
              </a:ln>
              <a:solidFill>
                <a:prstClr val="black"/>
              </a:solidFill>
              <a:effectLst/>
              <a:uLnTx/>
              <a:uFillTx/>
              <a:latin typeface="Calibri"/>
              <a:ea typeface="Calibri" panose="020F0502020204030204" pitchFamily="34" charset="0"/>
              <a:cs typeface="Times New Roman" panose="02020603050405020304" pitchFamily="18" charset="0"/>
            </a:endParaRPr>
          </a:p>
          <a:p>
            <a:pPr marL="0" marR="0" lvl="0" indent="0" algn="l" defTabSz="457200" rtl="0" eaLnBrk="1" fontAlgn="auto" latinLnBrk="0" hangingPunct="1">
              <a:lnSpc>
                <a:spcPct val="107000"/>
              </a:lnSpc>
              <a:spcBef>
                <a:spcPts val="0"/>
              </a:spcBef>
              <a:spcAft>
                <a:spcPts val="800"/>
              </a:spcAft>
              <a:buClrTx/>
              <a:buSzTx/>
              <a:buFontTx/>
              <a:buNone/>
              <a:tabLst>
                <a:tab pos="457200" algn="l"/>
              </a:tabLst>
              <a:defRPr/>
            </a:pPr>
            <a:endParaRPr kumimoji="0" lang="en-US" sz="1050" b="0" i="0" u="none" strike="noStrike" kern="1200" cap="none" spc="0" normalizeH="0" baseline="0" noProof="0" dirty="0">
              <a:ln>
                <a:noFill/>
              </a:ln>
              <a:solidFill>
                <a:prstClr val="black"/>
              </a:solidFill>
              <a:effectLst/>
              <a:uLnTx/>
              <a:uFillTx/>
              <a:latin typeface="Calibri"/>
              <a:ea typeface="Calibri" panose="020F0502020204030204" pitchFamily="34" charset="0"/>
              <a:cs typeface="Times New Roman" panose="02020603050405020304" pitchFamily="18" charset="0"/>
            </a:endParaRPr>
          </a:p>
        </p:txBody>
      </p:sp>
      <p:sp>
        <p:nvSpPr>
          <p:cNvPr id="11" name="TextBox 10">
            <a:extLst>
              <a:ext uri="{FF2B5EF4-FFF2-40B4-BE49-F238E27FC236}">
                <a16:creationId xmlns:a16="http://schemas.microsoft.com/office/drawing/2014/main" id="{440B7F0C-FFF2-4E67-BF8A-B17DC26BD954}"/>
              </a:ext>
            </a:extLst>
          </p:cNvPr>
          <p:cNvSpPr txBox="1"/>
          <p:nvPr/>
        </p:nvSpPr>
        <p:spPr>
          <a:xfrm>
            <a:off x="160615" y="6146592"/>
            <a:ext cx="11898908" cy="338554"/>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800" b="0" i="1" u="none" strike="noStrike" kern="1200" cap="none" spc="0" normalizeH="0" baseline="0" noProof="0" dirty="0">
                <a:ln>
                  <a:noFill/>
                </a:ln>
                <a:solidFill>
                  <a:prstClr val="black"/>
                </a:solidFill>
                <a:effectLst/>
                <a:uLnTx/>
                <a:uFillTx/>
                <a:latin typeface="Calibri"/>
                <a:ea typeface="+mn-ea"/>
                <a:cs typeface="+mn-cs"/>
              </a:rPr>
              <a:t>Sources: </a:t>
            </a:r>
            <a:r>
              <a:rPr kumimoji="0" lang="en-US" sz="800" b="0" i="1" u="none" strike="noStrike" kern="1200" cap="none" spc="0" normalizeH="0" baseline="0" noProof="0" dirty="0">
                <a:ln>
                  <a:noFill/>
                </a:ln>
                <a:solidFill>
                  <a:prstClr val="black"/>
                </a:solidFill>
                <a:effectLst/>
                <a:uLnTx/>
                <a:uFillTx/>
                <a:latin typeface="Calibri"/>
                <a:ea typeface="+mn-ea"/>
                <a:cs typeface="+mn-cs"/>
              </a:rPr>
              <a:t>ICS recovery plans for NW, SE, NE and NC London (2020); Desktop review of London ICP plans to identify local and regional priorities to further integration</a:t>
            </a:r>
            <a:r>
              <a:rPr kumimoji="0" lang="en-GB" sz="800" b="0" i="1" u="none" strike="noStrike" kern="1200" cap="none" spc="0" normalizeH="0" baseline="0" noProof="0" dirty="0">
                <a:ln>
                  <a:noFill/>
                </a:ln>
                <a:solidFill>
                  <a:prstClr val="black"/>
                </a:solidFill>
                <a:effectLst/>
                <a:uLnTx/>
                <a:uFillTx/>
                <a:latin typeface="Calibri"/>
                <a:ea typeface="+mn-ea"/>
                <a:cs typeface="+mn-cs"/>
              </a:rPr>
              <a:t> (2020);</a:t>
            </a:r>
            <a:r>
              <a:rPr kumimoji="0" lang="en-US" sz="800" b="0" i="1" u="none" strike="noStrike" kern="1200" cap="none" spc="0" normalizeH="0" baseline="0" noProof="0" dirty="0">
                <a:ln>
                  <a:noFill/>
                </a:ln>
                <a:solidFill>
                  <a:srgbClr val="000000"/>
                </a:solidFill>
                <a:effectLst/>
                <a:uLnTx/>
                <a:uFillTx/>
                <a:latin typeface="Calibri"/>
                <a:ea typeface="+mn-ea"/>
                <a:cs typeface="+mn-cs"/>
              </a:rPr>
              <a:t> Integrating care: Next steps to building strong and effective integrated care systems across England (2020);  Integrated care systems in London Challenges and opportunities ahead (2021); NHS Operational Planning and Contracting Guidance (2021); Wave 2 Learning: reflections from NHS England and NHS Improvement (London) and the NHS in London (2021)</a:t>
            </a:r>
          </a:p>
        </p:txBody>
      </p:sp>
    </p:spTree>
    <p:extLst>
      <p:ext uri="{BB962C8B-B14F-4D97-AF65-F5344CB8AC3E}">
        <p14:creationId xmlns:p14="http://schemas.microsoft.com/office/powerpoint/2010/main" val="574807569"/>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5EB515D2-6B04-448E-B1BF-39D9A1608B1D}"/>
              </a:ext>
            </a:extLst>
          </p:cNvPr>
          <p:cNvSpPr txBox="1">
            <a:spLocks/>
          </p:cNvSpPr>
          <p:nvPr/>
        </p:nvSpPr>
        <p:spPr>
          <a:xfrm>
            <a:off x="301316" y="379393"/>
            <a:ext cx="9934065" cy="942196"/>
          </a:xfrm>
          <a:prstGeom prst="rect">
            <a:avLst/>
          </a:prstGeom>
        </p:spPr>
        <p:txBody>
          <a:bodyPr>
            <a:normAutofit fontScale="97500"/>
          </a:bodyPr>
          <a:lstStyle>
            <a:lvl1pPr algn="l" defTabSz="914400" rtl="0" eaLnBrk="1" latinLnBrk="0" hangingPunct="1">
              <a:lnSpc>
                <a:spcPct val="80000"/>
              </a:lnSpc>
              <a:spcBef>
                <a:spcPct val="0"/>
              </a:spcBef>
              <a:buNone/>
              <a:defRPr sz="2400" b="1" i="0" kern="1200" cap="none" baseline="0">
                <a:solidFill>
                  <a:schemeClr val="tx1"/>
                </a:solidFill>
                <a:latin typeface="Calibri" panose="020F0502020204030204" pitchFamily="34" charset="0"/>
                <a:ea typeface="Calibri" panose="020F0502020204030204" pitchFamily="34" charset="0"/>
                <a:cs typeface="Calibri" panose="020F0502020204030204" pitchFamily="34" charset="0"/>
              </a:defRPr>
            </a:lvl1pPr>
          </a:lstStyle>
          <a:p>
            <a:r>
              <a:rPr lang="en-US" sz="2700" b="0" dirty="0">
                <a:latin typeface="+mn-lt"/>
              </a:rPr>
              <a:t>Workforce recruitment and retention challenges remain after the pandemic, but there is a new and welcome emphasis on staff wellbeing</a:t>
            </a:r>
          </a:p>
        </p:txBody>
      </p:sp>
      <p:sp>
        <p:nvSpPr>
          <p:cNvPr id="8" name="Rectangle 7">
            <a:extLst>
              <a:ext uri="{FF2B5EF4-FFF2-40B4-BE49-F238E27FC236}">
                <a16:creationId xmlns:a16="http://schemas.microsoft.com/office/drawing/2014/main" id="{037FFAE5-7134-40EC-8A02-6F5418F11DB1}"/>
              </a:ext>
            </a:extLst>
          </p:cNvPr>
          <p:cNvSpPr/>
          <p:nvPr/>
        </p:nvSpPr>
        <p:spPr>
          <a:xfrm>
            <a:off x="301315" y="1424182"/>
            <a:ext cx="7692311" cy="4516812"/>
          </a:xfrm>
          <a:prstGeom prst="rect">
            <a:avLst/>
          </a:prstGeom>
          <a:solidFill>
            <a:schemeClr val="accent1">
              <a:lumMod val="90000"/>
            </a:schemeClr>
          </a:solidFill>
          <a:ln w="12700">
            <a:noFill/>
          </a:ln>
        </p:spPr>
        <p:style>
          <a:lnRef idx="2">
            <a:schemeClr val="dk1"/>
          </a:lnRef>
          <a:fillRef idx="1">
            <a:schemeClr val="lt1"/>
          </a:fillRef>
          <a:effectRef idx="0">
            <a:schemeClr val="dk1"/>
          </a:effectRef>
          <a:fontRef idx="minor">
            <a:schemeClr val="dk1"/>
          </a:fontRef>
        </p:style>
        <p:txBody>
          <a:bodyPr rtlCol="0" anchor="t"/>
          <a:lstStyle/>
          <a:p>
            <a:pPr marL="0" marR="0" lvl="0" indent="0" algn="l" defTabSz="457200" rtl="0" eaLnBrk="1" fontAlgn="auto" latinLnBrk="0" hangingPunct="1">
              <a:lnSpc>
                <a:spcPct val="107000"/>
              </a:lnSpc>
              <a:spcBef>
                <a:spcPts val="0"/>
              </a:spcBef>
              <a:spcAft>
                <a:spcPts val="800"/>
              </a:spcAft>
              <a:buClrTx/>
              <a:buSzTx/>
              <a:buFontTx/>
              <a:buNone/>
              <a:tabLst/>
              <a:defRPr/>
            </a:pPr>
            <a:r>
              <a:rPr kumimoji="0" lang="en-GB" sz="1050" b="1" i="0" u="none" strike="noStrike" kern="1200" cap="none" spc="0" normalizeH="0" baseline="0" noProof="0" dirty="0">
                <a:ln>
                  <a:noFill/>
                </a:ln>
                <a:solidFill>
                  <a:schemeClr val="tx1"/>
                </a:solidFill>
                <a:effectLst/>
                <a:uLnTx/>
                <a:uFillTx/>
                <a:latin typeface="Calibri"/>
                <a:ea typeface="+mn-ea"/>
                <a:cs typeface="Times New Roman" panose="02020603050405020304" pitchFamily="18" charset="0"/>
              </a:rPr>
              <a:t>Workforce</a:t>
            </a:r>
          </a:p>
          <a:p>
            <a:pPr marL="171450" marR="0" lvl="0" indent="-171450" algn="l" defTabSz="457200" rtl="0" eaLnBrk="1" fontAlgn="auto" latinLnBrk="0" hangingPunct="1">
              <a:lnSpc>
                <a:spcPct val="107000"/>
              </a:lnSpc>
              <a:spcBef>
                <a:spcPts val="0"/>
              </a:spcBef>
              <a:spcAft>
                <a:spcPts val="800"/>
              </a:spcAft>
              <a:buClrTx/>
              <a:buSzTx/>
              <a:buFont typeface="Arial" panose="020B0604020202020204" pitchFamily="34" charset="0"/>
              <a:buChar char="•"/>
              <a:tabLst/>
              <a:defRPr/>
            </a:pPr>
            <a:r>
              <a:rPr kumimoji="0" lang="en-US" sz="1050" b="0" i="0" u="none" strike="noStrike" kern="1200" cap="none" spc="0" normalizeH="0" baseline="0" noProof="0" dirty="0">
                <a:ln>
                  <a:noFill/>
                </a:ln>
                <a:solidFill>
                  <a:schemeClr val="tx1"/>
                </a:solidFill>
                <a:effectLst/>
                <a:uLnTx/>
                <a:uFillTx/>
                <a:latin typeface="Calibri"/>
                <a:ea typeface="+mn-ea"/>
                <a:cs typeface="Times New Roman" panose="02020603050405020304" pitchFamily="18" charset="0"/>
              </a:rPr>
              <a:t>The pandemic has highlighted the importance of a full staffing and as such post-pandemic there is an emphasis on addressing vacancies by improving recruitment and retention.</a:t>
            </a:r>
          </a:p>
          <a:p>
            <a:pPr marL="171450" marR="0" lvl="0" indent="-171450" algn="l" defTabSz="457200" rtl="0" eaLnBrk="1" fontAlgn="auto" latinLnBrk="0" hangingPunct="1">
              <a:lnSpc>
                <a:spcPct val="107000"/>
              </a:lnSpc>
              <a:spcBef>
                <a:spcPts val="0"/>
              </a:spcBef>
              <a:spcAft>
                <a:spcPts val="800"/>
              </a:spcAft>
              <a:buClrTx/>
              <a:buSzTx/>
              <a:buFont typeface="Arial" panose="020B0604020202020204" pitchFamily="34" charset="0"/>
              <a:buChar char="•"/>
              <a:tabLst/>
              <a:defRPr/>
            </a:pPr>
            <a:r>
              <a:rPr kumimoji="0" lang="en-US" sz="1050" b="0" i="0" u="none" strike="noStrike" kern="1200" cap="none" spc="0" normalizeH="0" baseline="0" noProof="0" dirty="0">
                <a:ln>
                  <a:noFill/>
                </a:ln>
                <a:solidFill>
                  <a:schemeClr val="tx1"/>
                </a:solidFill>
                <a:effectLst/>
                <a:uLnTx/>
                <a:uFillTx/>
                <a:latin typeface="Calibri"/>
                <a:ea typeface="+mn-ea"/>
                <a:cs typeface="Times New Roman" panose="02020603050405020304" pitchFamily="18" charset="0"/>
              </a:rPr>
              <a:t>The impact of the pandemic on staff wellbeing is generally recognised, and initiatives like rolling over unused annual leave are already common.</a:t>
            </a:r>
          </a:p>
          <a:p>
            <a:pPr marL="171450" marR="0" lvl="0" indent="-171450" algn="l" defTabSz="457200" rtl="0" eaLnBrk="1" fontAlgn="auto" latinLnBrk="0" hangingPunct="1">
              <a:lnSpc>
                <a:spcPct val="107000"/>
              </a:lnSpc>
              <a:spcBef>
                <a:spcPts val="0"/>
              </a:spcBef>
              <a:spcAft>
                <a:spcPts val="800"/>
              </a:spcAft>
              <a:buClrTx/>
              <a:buSzTx/>
              <a:buFont typeface="Arial" panose="020B0604020202020204" pitchFamily="34" charset="0"/>
              <a:buChar char="•"/>
              <a:tabLst/>
              <a:defRPr/>
            </a:pPr>
            <a:r>
              <a:rPr kumimoji="0" lang="en-US" sz="1050" b="0" i="0" u="none" strike="noStrike" kern="1200" cap="none" spc="0" normalizeH="0" baseline="0" noProof="0" dirty="0">
                <a:ln>
                  <a:noFill/>
                </a:ln>
                <a:solidFill>
                  <a:schemeClr val="tx1"/>
                </a:solidFill>
                <a:effectLst/>
                <a:uLnTx/>
                <a:uFillTx/>
                <a:latin typeface="Calibri"/>
                <a:ea typeface="+mn-ea"/>
                <a:cs typeface="Times New Roman" panose="02020603050405020304" pitchFamily="18" charset="0"/>
              </a:rPr>
              <a:t>Based on their recovery plans, London ICSs are aware of the increased role they are expected to take in workforce coordination, and it is recognised that this must be coordinated across London.</a:t>
            </a:r>
          </a:p>
          <a:p>
            <a:pPr marL="171450" marR="0" lvl="0" indent="-171450" algn="l" defTabSz="457200" rtl="0" eaLnBrk="1" fontAlgn="auto" latinLnBrk="0" hangingPunct="1">
              <a:lnSpc>
                <a:spcPct val="107000"/>
              </a:lnSpc>
              <a:spcBef>
                <a:spcPts val="0"/>
              </a:spcBef>
              <a:spcAft>
                <a:spcPts val="800"/>
              </a:spcAft>
              <a:buClrTx/>
              <a:buSzTx/>
              <a:buFont typeface="Arial" panose="020B0604020202020204" pitchFamily="34" charset="0"/>
              <a:buChar char="•"/>
              <a:tabLst/>
              <a:defRPr/>
            </a:pPr>
            <a:r>
              <a:rPr kumimoji="0" lang="en-US" sz="1050" b="0" i="0" u="none" strike="noStrike" kern="1200" cap="none" spc="0" normalizeH="0" baseline="0" noProof="0" dirty="0">
                <a:ln>
                  <a:noFill/>
                </a:ln>
                <a:solidFill>
                  <a:schemeClr val="tx1"/>
                </a:solidFill>
                <a:effectLst/>
                <a:uLnTx/>
                <a:uFillTx/>
                <a:latin typeface="Calibri"/>
                <a:ea typeface="+mn-ea"/>
                <a:cs typeface="Times New Roman" panose="02020603050405020304" pitchFamily="18" charset="0"/>
              </a:rPr>
              <a:t>There is increased recognition of the potential benefits of up-skilling, especially in digital skills and in collaborative working.</a:t>
            </a:r>
          </a:p>
          <a:p>
            <a:pPr marL="171450" marR="0" lvl="0" indent="-171450" algn="l" defTabSz="457200" rtl="0" eaLnBrk="1" fontAlgn="auto" latinLnBrk="0" hangingPunct="1">
              <a:lnSpc>
                <a:spcPct val="107000"/>
              </a:lnSpc>
              <a:spcBef>
                <a:spcPts val="0"/>
              </a:spcBef>
              <a:spcAft>
                <a:spcPts val="800"/>
              </a:spcAft>
              <a:buClrTx/>
              <a:buSzTx/>
              <a:buFont typeface="Arial" panose="020B0604020202020204" pitchFamily="34" charset="0"/>
              <a:buChar char="•"/>
              <a:tabLst/>
              <a:defRPr/>
            </a:pPr>
            <a:r>
              <a:rPr kumimoji="0" lang="en-US" sz="1050" b="0" i="0" u="none" strike="noStrike" kern="1200" cap="none" spc="0" normalizeH="0" baseline="0" noProof="0" dirty="0">
                <a:ln>
                  <a:noFill/>
                </a:ln>
                <a:solidFill>
                  <a:schemeClr val="tx1"/>
                </a:solidFill>
                <a:effectLst/>
                <a:uLnTx/>
                <a:uFillTx/>
                <a:latin typeface="Calibri"/>
                <a:ea typeface="+mn-ea"/>
                <a:cs typeface="Times New Roman" panose="02020603050405020304" pitchFamily="18" charset="0"/>
              </a:rPr>
              <a:t>Recognition of the singular effort of staff over the pandemic period is explicit in a few ICS plans, but some organisations (at all levels) do not explicitly recognise staff effort.</a:t>
            </a:r>
          </a:p>
          <a:p>
            <a:pPr marL="171450" marR="0" lvl="0" indent="-171450" algn="l" defTabSz="457200" rtl="0" eaLnBrk="1" fontAlgn="auto" latinLnBrk="0" hangingPunct="1">
              <a:lnSpc>
                <a:spcPct val="107000"/>
              </a:lnSpc>
              <a:spcBef>
                <a:spcPts val="0"/>
              </a:spcBef>
              <a:spcAft>
                <a:spcPts val="800"/>
              </a:spcAft>
              <a:buClrTx/>
              <a:buSzTx/>
              <a:buFont typeface="Arial" panose="020B0604020202020204" pitchFamily="34" charset="0"/>
              <a:buChar char="•"/>
              <a:tabLst/>
              <a:defRPr/>
            </a:pPr>
            <a:r>
              <a:rPr kumimoji="0" lang="en-US" sz="1050" b="0" i="0" u="none" strike="noStrike" kern="1200" cap="none" spc="0" normalizeH="0" baseline="0" noProof="0" dirty="0">
                <a:ln>
                  <a:noFill/>
                </a:ln>
                <a:solidFill>
                  <a:schemeClr val="tx1"/>
                </a:solidFill>
                <a:effectLst/>
                <a:uLnTx/>
                <a:uFillTx/>
                <a:latin typeface="Calibri"/>
                <a:ea typeface="+mn-ea"/>
                <a:cs typeface="Times New Roman" panose="02020603050405020304" pitchFamily="18" charset="0"/>
              </a:rPr>
              <a:t>There is National and system recognition of the need to address the staff wellbeing crisis in the short term, but less consensus between systems on how much effort should be put into developing longer-term support structures.</a:t>
            </a:r>
          </a:p>
          <a:p>
            <a:pPr marL="171450" marR="0" lvl="0" indent="-171450" algn="l" defTabSz="457200" rtl="0" eaLnBrk="1" fontAlgn="auto" latinLnBrk="0" hangingPunct="1">
              <a:lnSpc>
                <a:spcPct val="107000"/>
              </a:lnSpc>
              <a:spcBef>
                <a:spcPts val="0"/>
              </a:spcBef>
              <a:spcAft>
                <a:spcPts val="800"/>
              </a:spcAft>
              <a:buClrTx/>
              <a:buSzTx/>
              <a:buFont typeface="Arial" panose="020B0604020202020204" pitchFamily="34" charset="0"/>
              <a:buChar char="•"/>
              <a:tabLst/>
              <a:defRPr/>
            </a:pPr>
            <a:r>
              <a:rPr kumimoji="0" lang="en-US" sz="1050" b="0" i="0" u="none" strike="noStrike" kern="1200" cap="none" spc="0" normalizeH="0" baseline="0" noProof="0" dirty="0">
                <a:ln>
                  <a:noFill/>
                </a:ln>
                <a:solidFill>
                  <a:schemeClr val="tx1"/>
                </a:solidFill>
                <a:effectLst/>
                <a:uLnTx/>
                <a:uFillTx/>
                <a:latin typeface="Calibri"/>
                <a:ea typeface="+mn-ea"/>
                <a:cs typeface="Times New Roman" panose="02020603050405020304" pitchFamily="18" charset="0"/>
              </a:rPr>
              <a:t>National policy emphasises developing staff passporting to allow easier movement between systems, but this does not appear in all ICS plans despite a consensus on the importance of flexible working.</a:t>
            </a:r>
          </a:p>
          <a:p>
            <a:pPr marL="171450" marR="0" lvl="0" indent="-171450" algn="l" defTabSz="457200" rtl="0" eaLnBrk="1" fontAlgn="auto" latinLnBrk="0" hangingPunct="1">
              <a:lnSpc>
                <a:spcPct val="107000"/>
              </a:lnSpc>
              <a:spcBef>
                <a:spcPts val="0"/>
              </a:spcBef>
              <a:spcAft>
                <a:spcPts val="800"/>
              </a:spcAft>
              <a:buClrTx/>
              <a:buSzTx/>
              <a:buFont typeface="Arial" panose="020B0604020202020204" pitchFamily="34" charset="0"/>
              <a:buChar char="•"/>
              <a:tabLst/>
              <a:defRPr/>
            </a:pPr>
            <a:r>
              <a:rPr kumimoji="0" lang="en-US" sz="1050" b="0" i="0" u="none" strike="noStrike" kern="1200" cap="none" spc="0" normalizeH="0" baseline="0" noProof="0" dirty="0">
                <a:ln>
                  <a:noFill/>
                </a:ln>
                <a:solidFill>
                  <a:schemeClr val="tx1"/>
                </a:solidFill>
                <a:effectLst/>
                <a:uLnTx/>
                <a:uFillTx/>
                <a:latin typeface="Calibri"/>
                <a:ea typeface="+mn-ea"/>
                <a:cs typeface="Times New Roman" panose="02020603050405020304" pitchFamily="18" charset="0"/>
              </a:rPr>
              <a:t>It is not clear whether support packages for staff wellbeing will take on a more permanent form.</a:t>
            </a:r>
          </a:p>
          <a:p>
            <a:pPr marL="0" marR="0" lvl="0" indent="0" algn="l" defTabSz="457200" rtl="0" eaLnBrk="1" fontAlgn="auto" latinLnBrk="0" hangingPunct="1">
              <a:lnSpc>
                <a:spcPct val="107000"/>
              </a:lnSpc>
              <a:spcBef>
                <a:spcPts val="0"/>
              </a:spcBef>
              <a:spcAft>
                <a:spcPts val="800"/>
              </a:spcAft>
              <a:buClrTx/>
              <a:buSzTx/>
              <a:buFontTx/>
              <a:buNone/>
              <a:tabLst/>
              <a:defRPr/>
            </a:pPr>
            <a:r>
              <a:rPr kumimoji="0" lang="en-US" sz="1050" b="1" i="0" u="none" strike="noStrike" kern="1200" cap="none" spc="0" normalizeH="0" baseline="0" noProof="0" dirty="0">
                <a:ln>
                  <a:noFill/>
                </a:ln>
                <a:solidFill>
                  <a:schemeClr val="tx1"/>
                </a:solidFill>
                <a:effectLst/>
                <a:uLnTx/>
                <a:uFillTx/>
                <a:latin typeface="Calibri"/>
                <a:ea typeface="+mn-ea"/>
                <a:cs typeface="Times New Roman" panose="02020603050405020304" pitchFamily="18" charset="0"/>
              </a:rPr>
              <a:t>Further considerations</a:t>
            </a:r>
          </a:p>
          <a:p>
            <a:pPr marL="171450" marR="0" lvl="0" indent="-171450" algn="l" defTabSz="457200" rtl="0" eaLnBrk="1" fontAlgn="auto" latinLnBrk="0" hangingPunct="1">
              <a:lnSpc>
                <a:spcPct val="107000"/>
              </a:lnSpc>
              <a:spcBef>
                <a:spcPts val="0"/>
              </a:spcBef>
              <a:spcAft>
                <a:spcPts val="800"/>
              </a:spcAft>
              <a:buClrTx/>
              <a:buSzTx/>
              <a:buFont typeface="Arial" panose="020B0604020202020204" pitchFamily="34" charset="0"/>
              <a:buChar char="•"/>
              <a:tabLst/>
              <a:defRPr/>
            </a:pPr>
            <a:r>
              <a:rPr kumimoji="0" lang="en-US" sz="1050" b="0" i="0" u="none" strike="noStrike" kern="1200" cap="none" spc="0" normalizeH="0" baseline="0" noProof="0" dirty="0">
                <a:ln>
                  <a:noFill/>
                </a:ln>
                <a:solidFill>
                  <a:schemeClr val="tx1"/>
                </a:solidFill>
                <a:effectLst/>
                <a:uLnTx/>
                <a:uFillTx/>
                <a:latin typeface="Calibri"/>
                <a:ea typeface="+mn-ea"/>
                <a:cs typeface="Times New Roman" panose="02020603050405020304" pitchFamily="18" charset="0"/>
              </a:rPr>
              <a:t>How can staff be engaged to tailor support packages and new ways of working with them?</a:t>
            </a:r>
          </a:p>
          <a:p>
            <a:pPr marL="171450" marR="0" lvl="0" indent="-171450" algn="l" defTabSz="457200" rtl="0" eaLnBrk="1" fontAlgn="auto" latinLnBrk="0" hangingPunct="1">
              <a:lnSpc>
                <a:spcPct val="107000"/>
              </a:lnSpc>
              <a:spcBef>
                <a:spcPts val="0"/>
              </a:spcBef>
              <a:spcAft>
                <a:spcPts val="800"/>
              </a:spcAft>
              <a:buClrTx/>
              <a:buSzTx/>
              <a:buFont typeface="Arial" panose="020B0604020202020204" pitchFamily="34" charset="0"/>
              <a:buChar char="•"/>
              <a:tabLst/>
              <a:defRPr/>
            </a:pPr>
            <a:r>
              <a:rPr kumimoji="0" lang="en-US" sz="1050" b="0" i="0" u="none" strike="noStrike" kern="1200" cap="none" spc="0" normalizeH="0" baseline="0" noProof="0" dirty="0">
                <a:ln>
                  <a:noFill/>
                </a:ln>
                <a:solidFill>
                  <a:schemeClr val="tx1"/>
                </a:solidFill>
                <a:effectLst/>
                <a:uLnTx/>
                <a:uFillTx/>
                <a:latin typeface="Calibri"/>
                <a:ea typeface="+mn-ea"/>
                <a:cs typeface="Times New Roman" panose="02020603050405020304" pitchFamily="18" charset="0"/>
              </a:rPr>
              <a:t>How can the shared experience of the pandemic be channeled into creating a better workplace culture that improves retention and staff wellbeing?</a:t>
            </a:r>
          </a:p>
          <a:p>
            <a:pPr marL="0" marR="0" lvl="0" indent="0" algn="l" defTabSz="457200" rtl="0" eaLnBrk="1" fontAlgn="auto" latinLnBrk="0" hangingPunct="1">
              <a:lnSpc>
                <a:spcPct val="107000"/>
              </a:lnSpc>
              <a:spcBef>
                <a:spcPts val="0"/>
              </a:spcBef>
              <a:spcAft>
                <a:spcPts val="800"/>
              </a:spcAft>
              <a:buClrTx/>
              <a:buSzTx/>
              <a:buFontTx/>
              <a:buNone/>
              <a:tabLst/>
              <a:defRPr/>
            </a:pPr>
            <a:endParaRPr kumimoji="0" lang="en-US" sz="1050" b="1" i="0" u="none" strike="noStrike" kern="1200" cap="none" spc="0" normalizeH="0" baseline="0" noProof="0" dirty="0">
              <a:ln>
                <a:noFill/>
              </a:ln>
              <a:solidFill>
                <a:schemeClr val="tx1"/>
              </a:solidFill>
              <a:effectLst/>
              <a:uLnTx/>
              <a:uFillTx/>
              <a:latin typeface="Calibri"/>
              <a:ea typeface="+mn-ea"/>
              <a:cs typeface="Times New Roman" panose="02020603050405020304" pitchFamily="18" charset="0"/>
            </a:endParaRPr>
          </a:p>
        </p:txBody>
      </p:sp>
      <p:sp>
        <p:nvSpPr>
          <p:cNvPr id="9" name="Rectangle 8">
            <a:extLst>
              <a:ext uri="{FF2B5EF4-FFF2-40B4-BE49-F238E27FC236}">
                <a16:creationId xmlns:a16="http://schemas.microsoft.com/office/drawing/2014/main" id="{08112C16-D50A-4D70-ABC1-1368EB9BA2BC}"/>
              </a:ext>
            </a:extLst>
          </p:cNvPr>
          <p:cNvSpPr/>
          <p:nvPr/>
        </p:nvSpPr>
        <p:spPr>
          <a:xfrm>
            <a:off x="8180439" y="1424182"/>
            <a:ext cx="3751115" cy="4483473"/>
          </a:xfrm>
          <a:prstGeom prst="rect">
            <a:avLst/>
          </a:prstGeom>
          <a:solidFill>
            <a:schemeClr val="accent1">
              <a:lumMod val="90000"/>
            </a:schemeClr>
          </a:solidFill>
          <a:ln w="12700">
            <a:noFill/>
          </a:ln>
        </p:spPr>
        <p:style>
          <a:lnRef idx="2">
            <a:schemeClr val="dk1"/>
          </a:lnRef>
          <a:fillRef idx="1">
            <a:schemeClr val="lt1"/>
          </a:fillRef>
          <a:effectRef idx="0">
            <a:schemeClr val="dk1"/>
          </a:effectRef>
          <a:fontRef idx="minor">
            <a:schemeClr val="dk1"/>
          </a:fontRef>
        </p:style>
        <p:txBody>
          <a:bodyPr rtlCol="0" anchor="t"/>
          <a:lstStyle/>
          <a:p>
            <a:pPr marL="0" marR="0" lvl="0" indent="0" algn="l" defTabSz="457200" rtl="0" eaLnBrk="1" fontAlgn="auto" latinLnBrk="0" hangingPunct="1">
              <a:lnSpc>
                <a:spcPct val="107000"/>
              </a:lnSpc>
              <a:spcBef>
                <a:spcPts val="0"/>
              </a:spcBef>
              <a:spcAft>
                <a:spcPts val="800"/>
              </a:spcAft>
              <a:buClrTx/>
              <a:buSzTx/>
              <a:buFontTx/>
              <a:buNone/>
              <a:tabLst/>
              <a:defRPr/>
            </a:pPr>
            <a:r>
              <a:rPr kumimoji="0" lang="en-GB" sz="1050" b="1" i="0" u="none" strike="noStrike" kern="1200" cap="none" spc="0" normalizeH="0" baseline="0" noProof="0" dirty="0">
                <a:ln>
                  <a:noFill/>
                </a:ln>
                <a:solidFill>
                  <a:schemeClr val="tx1"/>
                </a:solidFill>
                <a:effectLst/>
                <a:uLnTx/>
                <a:uFillTx/>
                <a:latin typeface="Calibri"/>
                <a:ea typeface="+mn-ea"/>
                <a:cs typeface="Times New Roman" panose="02020603050405020304" pitchFamily="18" charset="0"/>
              </a:rPr>
              <a:t>Estates</a:t>
            </a:r>
          </a:p>
          <a:p>
            <a:pPr marL="171450" marR="0" lvl="0" indent="-171450" algn="l" defTabSz="457200" rtl="0" eaLnBrk="1" fontAlgn="auto" latinLnBrk="0" hangingPunct="1">
              <a:lnSpc>
                <a:spcPct val="107000"/>
              </a:lnSpc>
              <a:spcBef>
                <a:spcPts val="0"/>
              </a:spcBef>
              <a:spcAft>
                <a:spcPts val="800"/>
              </a:spcAft>
              <a:buClrTx/>
              <a:buSzTx/>
              <a:buFont typeface="Arial" panose="020B0604020202020204" pitchFamily="34" charset="0"/>
              <a:buChar char="•"/>
              <a:tabLst/>
              <a:defRPr/>
            </a:pPr>
            <a:r>
              <a:rPr kumimoji="0" lang="en-US" sz="1050" b="0" i="0" u="none" strike="noStrike" kern="1200" cap="none" spc="0" normalizeH="0" baseline="0" noProof="0" dirty="0">
                <a:ln>
                  <a:noFill/>
                </a:ln>
                <a:solidFill>
                  <a:schemeClr val="tx1"/>
                </a:solidFill>
                <a:effectLst/>
                <a:uLnTx/>
                <a:uFillTx/>
                <a:latin typeface="Calibri"/>
                <a:ea typeface="+mn-ea"/>
                <a:cs typeface="Times New Roman" panose="02020603050405020304" pitchFamily="18" charset="0"/>
              </a:rPr>
              <a:t>New solutions were developed during the pandemic to provide patients with covid-free care, such as surgical hubs designed to undertake high volumes of low complexity surgery in Covid free sites. </a:t>
            </a:r>
          </a:p>
          <a:p>
            <a:pPr marL="171450" marR="0" lvl="0" indent="-171450" algn="l" defTabSz="457200" rtl="0" eaLnBrk="1" fontAlgn="auto" latinLnBrk="0" hangingPunct="1">
              <a:lnSpc>
                <a:spcPct val="107000"/>
              </a:lnSpc>
              <a:spcBef>
                <a:spcPts val="0"/>
              </a:spcBef>
              <a:spcAft>
                <a:spcPts val="800"/>
              </a:spcAft>
              <a:buClrTx/>
              <a:buSzTx/>
              <a:buFont typeface="Arial" panose="020B0604020202020204" pitchFamily="34" charset="0"/>
              <a:buChar char="•"/>
              <a:tabLst/>
              <a:defRPr/>
            </a:pPr>
            <a:r>
              <a:rPr kumimoji="0" lang="en-US" sz="1050" b="0" i="0" u="none" strike="noStrike" kern="1200" cap="none" spc="0" normalizeH="0" baseline="0" noProof="0" dirty="0">
                <a:ln>
                  <a:noFill/>
                </a:ln>
                <a:solidFill>
                  <a:schemeClr val="tx1"/>
                </a:solidFill>
                <a:effectLst/>
                <a:uLnTx/>
                <a:uFillTx/>
                <a:latin typeface="Calibri"/>
                <a:ea typeface="+mn-ea"/>
                <a:cs typeface="Times New Roman" panose="02020603050405020304" pitchFamily="18" charset="0"/>
              </a:rPr>
              <a:t>Ongoing pandemic management will require the continued separation of covid and non-covid patients.</a:t>
            </a:r>
          </a:p>
          <a:p>
            <a:pPr marL="171450" marR="0" lvl="0" indent="-171450" algn="l" defTabSz="457200" rtl="0" eaLnBrk="1" fontAlgn="auto" latinLnBrk="0" hangingPunct="1">
              <a:lnSpc>
                <a:spcPct val="107000"/>
              </a:lnSpc>
              <a:spcBef>
                <a:spcPts val="0"/>
              </a:spcBef>
              <a:spcAft>
                <a:spcPts val="800"/>
              </a:spcAft>
              <a:buClrTx/>
              <a:buSzTx/>
              <a:buFont typeface="Arial" panose="020B0604020202020204" pitchFamily="34" charset="0"/>
              <a:buChar char="•"/>
              <a:tabLst/>
              <a:defRPr/>
            </a:pPr>
            <a:r>
              <a:rPr kumimoji="0" lang="en-US" sz="1050" b="0" i="0" u="none" strike="noStrike" kern="1200" cap="none" spc="0" normalizeH="0" baseline="0" noProof="0" dirty="0">
                <a:ln>
                  <a:noFill/>
                </a:ln>
                <a:solidFill>
                  <a:schemeClr val="tx1"/>
                </a:solidFill>
                <a:effectLst/>
                <a:uLnTx/>
                <a:uFillTx/>
                <a:latin typeface="Calibri"/>
                <a:ea typeface="+mn-ea"/>
                <a:cs typeface="Times New Roman" panose="02020603050405020304" pitchFamily="18" charset="0"/>
              </a:rPr>
              <a:t>Providers are increasingly taking a ''one public estate" approach, collaborating across sectors and pooling resources.</a:t>
            </a:r>
          </a:p>
          <a:p>
            <a:pPr marL="171450" marR="0" lvl="0" indent="-171450" algn="l" defTabSz="457200" rtl="0" eaLnBrk="1" fontAlgn="auto" latinLnBrk="0" hangingPunct="1">
              <a:lnSpc>
                <a:spcPct val="107000"/>
              </a:lnSpc>
              <a:spcBef>
                <a:spcPts val="0"/>
              </a:spcBef>
              <a:spcAft>
                <a:spcPts val="800"/>
              </a:spcAft>
              <a:buClrTx/>
              <a:buSzTx/>
              <a:buFont typeface="Arial" panose="020B0604020202020204" pitchFamily="34" charset="0"/>
              <a:buChar char="•"/>
              <a:tabLst/>
              <a:defRPr/>
            </a:pPr>
            <a:r>
              <a:rPr kumimoji="0" lang="en-US" sz="1050" b="0" i="0" u="none" strike="noStrike" kern="1200" cap="none" spc="0" normalizeH="0" baseline="0" noProof="0" dirty="0">
                <a:ln>
                  <a:noFill/>
                </a:ln>
                <a:solidFill>
                  <a:schemeClr val="tx1"/>
                </a:solidFill>
                <a:effectLst/>
                <a:uLnTx/>
                <a:uFillTx/>
                <a:latin typeface="Calibri"/>
                <a:ea typeface="+mn-ea"/>
                <a:cs typeface="Times New Roman" panose="02020603050405020304" pitchFamily="18" charset="0"/>
              </a:rPr>
              <a:t>Estates can be used by system partners working in collaboration to serve a broader set of socio-economic objectives. This may become more prominent as systems move to adopt more population health-based approaches.</a:t>
            </a:r>
          </a:p>
          <a:p>
            <a:pPr marL="171450" marR="0" lvl="0" indent="-171450" algn="l" defTabSz="457200" rtl="0" eaLnBrk="1" fontAlgn="auto" latinLnBrk="0" hangingPunct="1">
              <a:lnSpc>
                <a:spcPct val="107000"/>
              </a:lnSpc>
              <a:spcBef>
                <a:spcPts val="0"/>
              </a:spcBef>
              <a:spcAft>
                <a:spcPts val="800"/>
              </a:spcAft>
              <a:buClrTx/>
              <a:buSzTx/>
              <a:buFont typeface="Arial" panose="020B0604020202020204" pitchFamily="34" charset="0"/>
              <a:buChar char="•"/>
              <a:tabLst/>
              <a:defRPr/>
            </a:pPr>
            <a:r>
              <a:rPr kumimoji="0" lang="en-US" sz="1050" b="0" i="0" u="none" strike="noStrike" kern="1200" cap="none" spc="0" normalizeH="0" baseline="0" noProof="0" dirty="0">
                <a:ln>
                  <a:noFill/>
                </a:ln>
                <a:solidFill>
                  <a:schemeClr val="tx1"/>
                </a:solidFill>
                <a:effectLst/>
                <a:uLnTx/>
                <a:uFillTx/>
                <a:latin typeface="Calibri"/>
                <a:ea typeface="+mn-ea"/>
                <a:cs typeface="Times New Roman" panose="02020603050405020304" pitchFamily="18" charset="0"/>
              </a:rPr>
              <a:t>Some believe that modernising estates could contribute to economic recovery and regeneration but that leadership at London level will be needed. </a:t>
            </a:r>
          </a:p>
          <a:p>
            <a:pPr marL="171450" marR="0" lvl="0" indent="-171450" algn="l" defTabSz="457200" rtl="0" eaLnBrk="1" fontAlgn="auto" latinLnBrk="0" hangingPunct="1">
              <a:lnSpc>
                <a:spcPct val="107000"/>
              </a:lnSpc>
              <a:spcBef>
                <a:spcPts val="0"/>
              </a:spcBef>
              <a:spcAft>
                <a:spcPts val="800"/>
              </a:spcAft>
              <a:buClrTx/>
              <a:buSzTx/>
              <a:buFont typeface="Arial" panose="020B0604020202020204" pitchFamily="34" charset="0"/>
              <a:buChar char="•"/>
              <a:tabLst/>
              <a:defRPr/>
            </a:pPr>
            <a:endParaRPr kumimoji="0" lang="en-US" sz="1050" b="0" i="0" u="none" strike="noStrike" kern="1200" cap="none" spc="0" normalizeH="0" baseline="0" noProof="0" dirty="0">
              <a:ln>
                <a:noFill/>
              </a:ln>
              <a:solidFill>
                <a:schemeClr val="tx1"/>
              </a:solidFill>
              <a:effectLst/>
              <a:uLnTx/>
              <a:uFillTx/>
              <a:latin typeface="Calibri"/>
              <a:ea typeface="+mn-ea"/>
              <a:cs typeface="Times New Roman" panose="02020603050405020304" pitchFamily="18" charset="0"/>
            </a:endParaRPr>
          </a:p>
          <a:p>
            <a:pPr marL="0" marR="0" lvl="0" indent="0" algn="l" defTabSz="457200" rtl="0" eaLnBrk="1" fontAlgn="auto" latinLnBrk="0" hangingPunct="1">
              <a:lnSpc>
                <a:spcPct val="107000"/>
              </a:lnSpc>
              <a:spcBef>
                <a:spcPts val="0"/>
              </a:spcBef>
              <a:spcAft>
                <a:spcPts val="800"/>
              </a:spcAft>
              <a:buClrTx/>
              <a:buSzTx/>
              <a:buFontTx/>
              <a:buNone/>
              <a:tabLst/>
              <a:defRPr/>
            </a:pPr>
            <a:endParaRPr kumimoji="0" lang="en-US" sz="1050" b="1" i="0" u="none" strike="noStrike" kern="1200" cap="none" spc="0" normalizeH="0" baseline="0" noProof="0" dirty="0">
              <a:ln>
                <a:noFill/>
              </a:ln>
              <a:solidFill>
                <a:schemeClr val="tx1"/>
              </a:solidFill>
              <a:effectLst/>
              <a:uLnTx/>
              <a:uFillTx/>
              <a:latin typeface="Calibri"/>
              <a:ea typeface="+mn-ea"/>
              <a:cs typeface="Times New Roman" panose="02020603050405020304" pitchFamily="18" charset="0"/>
            </a:endParaRPr>
          </a:p>
          <a:p>
            <a:pPr marL="0" marR="0" lvl="0" indent="0" algn="l" defTabSz="457200" rtl="0" eaLnBrk="1" fontAlgn="auto" latinLnBrk="0" hangingPunct="1">
              <a:lnSpc>
                <a:spcPct val="107000"/>
              </a:lnSpc>
              <a:spcBef>
                <a:spcPts val="0"/>
              </a:spcBef>
              <a:spcAft>
                <a:spcPts val="800"/>
              </a:spcAft>
              <a:buClrTx/>
              <a:buSzTx/>
              <a:buFontTx/>
              <a:buNone/>
              <a:tabLst/>
              <a:defRPr/>
            </a:pPr>
            <a:endParaRPr kumimoji="0" lang="en-US" sz="1050" b="1" i="0" u="none" strike="noStrike" kern="1200" cap="none" spc="0" normalizeH="0" baseline="0" noProof="0" dirty="0">
              <a:ln>
                <a:noFill/>
              </a:ln>
              <a:solidFill>
                <a:schemeClr val="tx1"/>
              </a:solidFill>
              <a:effectLst/>
              <a:uLnTx/>
              <a:uFillTx/>
              <a:latin typeface="Calibri"/>
              <a:ea typeface="+mn-ea"/>
              <a:cs typeface="Times New Roman" panose="02020603050405020304" pitchFamily="18" charset="0"/>
            </a:endParaRPr>
          </a:p>
        </p:txBody>
      </p:sp>
      <p:sp>
        <p:nvSpPr>
          <p:cNvPr id="12" name="TextBox 11">
            <a:extLst>
              <a:ext uri="{FF2B5EF4-FFF2-40B4-BE49-F238E27FC236}">
                <a16:creationId xmlns:a16="http://schemas.microsoft.com/office/drawing/2014/main" id="{FFD604C1-372C-4CDF-B913-DA577628456E}"/>
              </a:ext>
            </a:extLst>
          </p:cNvPr>
          <p:cNvSpPr txBox="1"/>
          <p:nvPr/>
        </p:nvSpPr>
        <p:spPr>
          <a:xfrm>
            <a:off x="293092" y="6009397"/>
            <a:ext cx="11898908" cy="338554"/>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800" b="0" i="1" u="none" strike="noStrike" kern="1200" cap="none" spc="0" normalizeH="0" baseline="0" noProof="0" dirty="0">
                <a:ln>
                  <a:noFill/>
                </a:ln>
                <a:effectLst/>
                <a:uLnTx/>
                <a:uFillTx/>
                <a:latin typeface="Calibri"/>
                <a:ea typeface="+mn-ea"/>
                <a:cs typeface="+mn-cs"/>
              </a:rPr>
              <a:t>Sources: </a:t>
            </a:r>
            <a:r>
              <a:rPr kumimoji="0" lang="en-US" sz="800" b="0" i="1" u="none" strike="noStrike" kern="1200" cap="none" spc="0" normalizeH="0" baseline="0" noProof="0" dirty="0">
                <a:ln>
                  <a:noFill/>
                </a:ln>
                <a:effectLst/>
                <a:uLnTx/>
                <a:uFillTx/>
                <a:latin typeface="Calibri"/>
                <a:ea typeface="+mn-ea"/>
                <a:cs typeface="+mn-cs"/>
              </a:rPr>
              <a:t>ICS recovery plans for NW, SE, NE and NC London (2020); Desktop review of London ICP plans to identify local and regional priorities to further integration</a:t>
            </a:r>
            <a:r>
              <a:rPr kumimoji="0" lang="en-GB" sz="800" b="0" i="1" u="none" strike="noStrike" kern="1200" cap="none" spc="0" normalizeH="0" baseline="0" noProof="0" dirty="0">
                <a:ln>
                  <a:noFill/>
                </a:ln>
                <a:effectLst/>
                <a:uLnTx/>
                <a:uFillTx/>
                <a:latin typeface="Calibri"/>
                <a:ea typeface="+mn-ea"/>
                <a:cs typeface="+mn-cs"/>
              </a:rPr>
              <a:t> (2020); </a:t>
            </a:r>
            <a:r>
              <a:rPr kumimoji="0" lang="en-US" sz="800" b="0" i="1" u="none" strike="noStrike" kern="1200" cap="none" spc="0" normalizeH="0" baseline="0" noProof="0" dirty="0">
                <a:ln>
                  <a:noFill/>
                </a:ln>
                <a:effectLst/>
                <a:uLnTx/>
                <a:uFillTx/>
                <a:latin typeface="Calibri"/>
                <a:ea typeface="+mn-ea"/>
                <a:cs typeface="+mn-cs"/>
              </a:rPr>
              <a:t>The Experience of Managing COVID-19 in Social care in London (2020); The Experience of Managing COVID-19 in Social care in London (2020); Integrating care: Next steps to building strong and effective integrated care systems across England (2020); Integrated care systems in London Challenges and opportunities ahead (2021); NHS Operational Planning and Contracting Guidance (2021).</a:t>
            </a:r>
          </a:p>
        </p:txBody>
      </p:sp>
    </p:spTree>
    <p:extLst>
      <p:ext uri="{BB962C8B-B14F-4D97-AF65-F5344CB8AC3E}">
        <p14:creationId xmlns:p14="http://schemas.microsoft.com/office/powerpoint/2010/main" val="1650058174"/>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FFFB67A6-D321-4B76-87E0-F415417EA76B}"/>
              </a:ext>
            </a:extLst>
          </p:cNvPr>
          <p:cNvSpPr txBox="1">
            <a:spLocks/>
          </p:cNvSpPr>
          <p:nvPr/>
        </p:nvSpPr>
        <p:spPr>
          <a:xfrm>
            <a:off x="293092" y="340916"/>
            <a:ext cx="10050443" cy="942196"/>
          </a:xfrm>
          <a:prstGeom prst="rect">
            <a:avLst/>
          </a:prstGeom>
        </p:spPr>
        <p:txBody>
          <a:bodyPr>
            <a:normAutofit/>
          </a:bodyPr>
          <a:lstStyle>
            <a:lvl1pPr algn="l" defTabSz="914400" rtl="0" eaLnBrk="1" latinLnBrk="0" hangingPunct="1">
              <a:lnSpc>
                <a:spcPct val="80000"/>
              </a:lnSpc>
              <a:spcBef>
                <a:spcPct val="0"/>
              </a:spcBef>
              <a:buNone/>
              <a:defRPr sz="2400" b="1" i="0" kern="1200" cap="none" baseline="0">
                <a:solidFill>
                  <a:schemeClr val="tx1"/>
                </a:solidFill>
                <a:latin typeface="Calibri" panose="020F0502020204030204" pitchFamily="34" charset="0"/>
                <a:ea typeface="Calibri" panose="020F0502020204030204" pitchFamily="34" charset="0"/>
                <a:cs typeface="Calibri" panose="020F0502020204030204" pitchFamily="34" charset="0"/>
              </a:defRPr>
            </a:lvl1pPr>
          </a:lstStyle>
          <a:p>
            <a:r>
              <a:rPr lang="en-US" sz="2700" b="0" dirty="0">
                <a:latin typeface="+mn-lt"/>
              </a:rPr>
              <a:t>ICSs are encouraged to develop new digital solutions to support real-time provider data-sharing and decision-making at all levels</a:t>
            </a:r>
          </a:p>
        </p:txBody>
      </p:sp>
      <p:sp>
        <p:nvSpPr>
          <p:cNvPr id="7" name="Rectangle 6">
            <a:extLst>
              <a:ext uri="{FF2B5EF4-FFF2-40B4-BE49-F238E27FC236}">
                <a16:creationId xmlns:a16="http://schemas.microsoft.com/office/drawing/2014/main" id="{32AFC8E9-7F5E-4CC8-A4B0-31A6BA5D5F7A}"/>
              </a:ext>
            </a:extLst>
          </p:cNvPr>
          <p:cNvSpPr/>
          <p:nvPr/>
        </p:nvSpPr>
        <p:spPr>
          <a:xfrm>
            <a:off x="395414" y="1297864"/>
            <a:ext cx="5700586" cy="4689981"/>
          </a:xfrm>
          <a:prstGeom prst="rect">
            <a:avLst/>
          </a:prstGeom>
          <a:solidFill>
            <a:schemeClr val="accent1">
              <a:lumMod val="90000"/>
            </a:schemeClr>
          </a:solidFill>
          <a:ln w="12700">
            <a:noFill/>
          </a:ln>
        </p:spPr>
        <p:style>
          <a:lnRef idx="2">
            <a:schemeClr val="dk1"/>
          </a:lnRef>
          <a:fillRef idx="1">
            <a:schemeClr val="lt1"/>
          </a:fillRef>
          <a:effectRef idx="0">
            <a:schemeClr val="dk1"/>
          </a:effectRef>
          <a:fontRef idx="minor">
            <a:schemeClr val="dk1"/>
          </a:fontRef>
        </p:style>
        <p:txBody>
          <a:bodyPr lIns="91440" tIns="45720" rIns="91440" bIns="45720" rtlCol="0" anchor="t"/>
          <a:lstStyle/>
          <a:p>
            <a:pPr marL="0" marR="0" lvl="0" indent="0" algn="l" defTabSz="457200" rtl="0" eaLnBrk="1" fontAlgn="auto" latinLnBrk="0" hangingPunct="1">
              <a:lnSpc>
                <a:spcPct val="107000"/>
              </a:lnSpc>
              <a:spcBef>
                <a:spcPts val="0"/>
              </a:spcBef>
              <a:spcAft>
                <a:spcPts val="300"/>
              </a:spcAft>
              <a:buClrTx/>
              <a:buSzTx/>
              <a:buFontTx/>
              <a:buNone/>
              <a:tabLst/>
              <a:defRPr/>
            </a:pPr>
            <a:r>
              <a:rPr kumimoji="0" lang="en-GB" sz="1050" b="1" i="0" u="none" strike="noStrike" kern="1200" cap="none" spc="0" normalizeH="0" baseline="0" noProof="0" dirty="0">
                <a:ln>
                  <a:noFill/>
                </a:ln>
                <a:solidFill>
                  <a:prstClr val="black"/>
                </a:solidFill>
                <a:effectLst/>
                <a:uLnTx/>
                <a:uFillTx/>
                <a:latin typeface="Calibri"/>
                <a:ea typeface="+mn-ea"/>
                <a:cs typeface="Times New Roman"/>
              </a:rPr>
              <a:t>Digital &amp; Data</a:t>
            </a:r>
          </a:p>
          <a:p>
            <a:pPr marL="171450" marR="0" lvl="0" indent="-171450" algn="l" defTabSz="457200" rtl="0" eaLnBrk="1" fontAlgn="auto" latinLnBrk="0" hangingPunct="1">
              <a:lnSpc>
                <a:spcPct val="107000"/>
              </a:lnSpc>
              <a:spcBef>
                <a:spcPts val="0"/>
              </a:spcBef>
              <a:spcAft>
                <a:spcPts val="300"/>
              </a:spcAft>
              <a:buClrTx/>
              <a:buSzTx/>
              <a:buFont typeface="Arial" panose="020B0604020202020204" pitchFamily="34" charset="0"/>
              <a:buChar char="•"/>
              <a:tabLst/>
              <a:defRPr/>
            </a:pPr>
            <a:r>
              <a:rPr kumimoji="0" lang="en-GB" sz="1050" b="0" i="0" u="none" strike="noStrike" kern="1200" cap="none" spc="0" normalizeH="0" baseline="0" noProof="0" dirty="0">
                <a:ln>
                  <a:noFill/>
                </a:ln>
                <a:solidFill>
                  <a:prstClr val="black"/>
                </a:solidFill>
                <a:effectLst/>
                <a:uLnTx/>
                <a:uFillTx/>
                <a:latin typeface="Calibri"/>
                <a:ea typeface="+mn-ea"/>
                <a:cs typeface="Times New Roman"/>
              </a:rPr>
              <a:t>There is a shared vision for digital transformation, which has been further driven by the pandemic. </a:t>
            </a:r>
            <a:endParaRPr kumimoji="0" lang="en-GB" sz="1050" b="0" i="0" u="none" strike="noStrike" kern="1200" cap="none" spc="0" normalizeH="0" baseline="0" noProof="0" dirty="0">
              <a:ln>
                <a:noFill/>
              </a:ln>
              <a:solidFill>
                <a:prstClr val="black"/>
              </a:solidFill>
              <a:effectLst/>
              <a:uLnTx/>
              <a:uFillTx/>
              <a:latin typeface="Calibri"/>
              <a:ea typeface="+mn-ea"/>
              <a:cs typeface="Times New Roman" panose="02020603050405020304" pitchFamily="18" charset="0"/>
            </a:endParaRPr>
          </a:p>
          <a:p>
            <a:pPr marL="171450" marR="0" lvl="0" indent="-171450" algn="l" defTabSz="457200" rtl="0" eaLnBrk="1" fontAlgn="auto" latinLnBrk="0" hangingPunct="1">
              <a:lnSpc>
                <a:spcPct val="107000"/>
              </a:lnSpc>
              <a:spcBef>
                <a:spcPts val="0"/>
              </a:spcBef>
              <a:spcAft>
                <a:spcPts val="300"/>
              </a:spcAft>
              <a:buClrTx/>
              <a:buSzTx/>
              <a:buFont typeface="Arial" panose="020B0604020202020204" pitchFamily="34" charset="0"/>
              <a:buChar char="•"/>
              <a:tabLst/>
              <a:defRPr/>
            </a:pPr>
            <a:r>
              <a:rPr kumimoji="0" lang="en-GB" sz="1050" b="0" i="0" u="none" strike="noStrike" kern="1200" cap="none" spc="0" normalizeH="0" baseline="0" noProof="0" dirty="0">
                <a:ln>
                  <a:noFill/>
                </a:ln>
                <a:solidFill>
                  <a:prstClr val="black"/>
                </a:solidFill>
                <a:effectLst/>
                <a:uLnTx/>
                <a:uFillTx/>
                <a:latin typeface="Calibri"/>
                <a:ea typeface="+mn-ea"/>
                <a:cs typeface="Times New Roman"/>
              </a:rPr>
              <a:t>New legislation will be introduced to ensure that effective data sharing, which was seen during the pandemic is maintained.</a:t>
            </a:r>
          </a:p>
          <a:p>
            <a:pPr marL="171450" marR="0" lvl="0" indent="-171450" algn="l" defTabSz="457200" rtl="0" eaLnBrk="1" fontAlgn="auto" latinLnBrk="0" hangingPunct="1">
              <a:lnSpc>
                <a:spcPct val="107000"/>
              </a:lnSpc>
              <a:spcBef>
                <a:spcPts val="0"/>
              </a:spcBef>
              <a:spcAft>
                <a:spcPts val="300"/>
              </a:spcAft>
              <a:buClrTx/>
              <a:buSzTx/>
              <a:buFont typeface="Arial" panose="020B0604020202020204" pitchFamily="34" charset="0"/>
              <a:buChar char="•"/>
              <a:tabLst/>
              <a:defRPr/>
            </a:pPr>
            <a:r>
              <a:rPr kumimoji="0" lang="en-GB" sz="1050" b="0" i="0" u="none" strike="noStrike" kern="1200" cap="none" spc="0" normalizeH="0" baseline="0" noProof="0" dirty="0">
                <a:ln>
                  <a:noFill/>
                </a:ln>
                <a:solidFill>
                  <a:prstClr val="black"/>
                </a:solidFill>
                <a:effectLst/>
                <a:uLnTx/>
                <a:uFillTx/>
                <a:latin typeface="Calibri"/>
                <a:ea typeface="+mn-ea"/>
                <a:cs typeface="Times New Roman"/>
              </a:rPr>
              <a:t>Data collected during the pandemic will be incorporated into existing databases in order to help prioritise support.</a:t>
            </a:r>
          </a:p>
          <a:p>
            <a:pPr marL="171450" marR="0" lvl="0" indent="-171450" algn="l" defTabSz="457200" rtl="0" eaLnBrk="1" fontAlgn="auto" latinLnBrk="0" hangingPunct="1">
              <a:lnSpc>
                <a:spcPct val="107000"/>
              </a:lnSpc>
              <a:spcBef>
                <a:spcPts val="0"/>
              </a:spcBef>
              <a:spcAft>
                <a:spcPts val="300"/>
              </a:spcAft>
              <a:buClrTx/>
              <a:buSzTx/>
              <a:buFont typeface="Arial" panose="020B0604020202020204" pitchFamily="34" charset="0"/>
              <a:buChar char="•"/>
              <a:tabLst/>
              <a:defRPr/>
            </a:pPr>
            <a:r>
              <a:rPr kumimoji="0" lang="en-US" sz="1050" b="0" i="0" u="none" strike="noStrike" kern="1200" cap="none" spc="0" normalizeH="0" baseline="0" noProof="0" dirty="0">
                <a:ln>
                  <a:noFill/>
                </a:ln>
                <a:solidFill>
                  <a:prstClr val="black"/>
                </a:solidFill>
                <a:effectLst/>
                <a:uLnTx/>
                <a:uFillTx/>
                <a:latin typeface="Calibri"/>
                <a:ea typeface="+mn-ea"/>
                <a:cs typeface="Times New Roman"/>
              </a:rPr>
              <a:t>ICS leaders and others will need to support a long-term shift to a ‘blended’ model of delivery that combines the best of digital approaches with the benefits of face-to-face contact when that is most appropriate. </a:t>
            </a:r>
            <a:r>
              <a:rPr kumimoji="0" lang="en-GB" sz="1050" b="0" i="0" u="none" strike="noStrike" kern="1200" cap="none" spc="0" normalizeH="0" baseline="0" noProof="0" dirty="0">
                <a:ln>
                  <a:noFill/>
                </a:ln>
                <a:solidFill>
                  <a:prstClr val="black"/>
                </a:solidFill>
                <a:effectLst/>
                <a:uLnTx/>
                <a:uFillTx/>
                <a:latin typeface="Calibri"/>
                <a:ea typeface="+mn-ea"/>
                <a:cs typeface="Times New Roman"/>
              </a:rPr>
              <a:t>Outpatient appointments will continue to be delivered virtually where possible</a:t>
            </a:r>
            <a:r>
              <a:rPr kumimoji="0" lang="en-US" sz="1050" b="0" i="0" u="none" strike="noStrike" kern="1200" cap="none" spc="0" normalizeH="0" baseline="0" noProof="0" dirty="0">
                <a:ln>
                  <a:noFill/>
                </a:ln>
                <a:solidFill>
                  <a:prstClr val="black"/>
                </a:solidFill>
                <a:effectLst/>
                <a:uLnTx/>
                <a:uFillTx/>
                <a:latin typeface="Calibri"/>
                <a:ea typeface="+mn-ea"/>
                <a:cs typeface="Times New Roman"/>
              </a:rPr>
              <a:t>. </a:t>
            </a:r>
            <a:r>
              <a:rPr kumimoji="0" lang="en-GB" sz="1050" b="0" i="0" u="none" strike="noStrike" kern="1200" cap="none" spc="0" normalizeH="0" baseline="0" noProof="0" dirty="0">
                <a:ln>
                  <a:noFill/>
                </a:ln>
                <a:solidFill>
                  <a:prstClr val="black"/>
                </a:solidFill>
                <a:effectLst/>
                <a:uLnTx/>
                <a:uFillTx/>
                <a:latin typeface="Calibri"/>
                <a:ea typeface="+mn-ea"/>
                <a:cs typeface="Times New Roman"/>
              </a:rPr>
              <a:t>Some social care services will be adapted to ensure that they can continue delivering support online or over the phone.</a:t>
            </a:r>
          </a:p>
          <a:p>
            <a:pPr marL="171450" marR="0" lvl="0" indent="-171450" algn="l" defTabSz="457200" rtl="0" eaLnBrk="1" fontAlgn="auto" latinLnBrk="0" hangingPunct="1">
              <a:lnSpc>
                <a:spcPct val="107000"/>
              </a:lnSpc>
              <a:spcBef>
                <a:spcPts val="0"/>
              </a:spcBef>
              <a:spcAft>
                <a:spcPts val="300"/>
              </a:spcAft>
              <a:buClrTx/>
              <a:buSzTx/>
              <a:buFont typeface="Arial" panose="020B0604020202020204" pitchFamily="34" charset="0"/>
              <a:buChar char="•"/>
              <a:tabLst/>
              <a:defRPr/>
            </a:pPr>
            <a:r>
              <a:rPr kumimoji="0" lang="en-GB" sz="1050" b="0" i="0" u="none" strike="noStrike" kern="1200" cap="none" spc="0" normalizeH="0" baseline="0" noProof="0" dirty="0">
                <a:ln>
                  <a:noFill/>
                </a:ln>
                <a:solidFill>
                  <a:prstClr val="black"/>
                </a:solidFill>
                <a:effectLst/>
                <a:uLnTx/>
                <a:uFillTx/>
                <a:latin typeface="Calibri"/>
                <a:ea typeface="+mn-ea"/>
                <a:cs typeface="Times New Roman"/>
              </a:rPr>
              <a:t>Use of </a:t>
            </a:r>
            <a:r>
              <a:rPr kumimoji="0" lang="en-US" sz="1050" b="0" i="0" u="none" strike="noStrike" kern="1200" cap="none" spc="0" normalizeH="0" baseline="0" noProof="0" dirty="0">
                <a:ln>
                  <a:noFill/>
                </a:ln>
                <a:solidFill>
                  <a:prstClr val="black"/>
                </a:solidFill>
                <a:effectLst/>
                <a:uLnTx/>
                <a:uFillTx/>
                <a:latin typeface="Calibri"/>
                <a:ea typeface="+mn-ea"/>
                <a:cs typeface="Times New Roman"/>
              </a:rPr>
              <a:t>digital technologies which improved patient experience should also be retained.</a:t>
            </a:r>
          </a:p>
          <a:p>
            <a:pPr marL="171450" marR="0" lvl="0" indent="-171450" algn="l" defTabSz="457200" rtl="0" eaLnBrk="1" fontAlgn="auto" latinLnBrk="0" hangingPunct="1">
              <a:lnSpc>
                <a:spcPct val="107000"/>
              </a:lnSpc>
              <a:spcBef>
                <a:spcPts val="0"/>
              </a:spcBef>
              <a:spcAft>
                <a:spcPts val="300"/>
              </a:spcAft>
              <a:buClrTx/>
              <a:buSzTx/>
              <a:buFont typeface="Arial" panose="020B0604020202020204" pitchFamily="34" charset="0"/>
              <a:buChar char="•"/>
              <a:tabLst/>
              <a:defRPr/>
            </a:pPr>
            <a:r>
              <a:rPr kumimoji="0" lang="en-US" sz="1050" b="0" i="0" u="none" strike="noStrike" kern="1200" cap="none" spc="0" normalizeH="0" baseline="0" noProof="0" dirty="0">
                <a:ln>
                  <a:noFill/>
                </a:ln>
                <a:solidFill>
                  <a:prstClr val="black"/>
                </a:solidFill>
                <a:effectLst/>
                <a:uLnTx/>
                <a:uFillTx/>
                <a:latin typeface="Calibri"/>
                <a:ea typeface="+mn-ea"/>
                <a:cs typeface="Times New Roman"/>
              </a:rPr>
              <a:t>Systems are also expected to roll out digital solutions to drive improvements in mental health.</a:t>
            </a:r>
          </a:p>
          <a:p>
            <a:pPr marL="171450" marR="0" lvl="0" indent="-171450" algn="l" defTabSz="457200" rtl="0" eaLnBrk="1" fontAlgn="auto" latinLnBrk="0" hangingPunct="1">
              <a:lnSpc>
                <a:spcPct val="107000"/>
              </a:lnSpc>
              <a:spcBef>
                <a:spcPts val="0"/>
              </a:spcBef>
              <a:spcAft>
                <a:spcPts val="300"/>
              </a:spcAft>
              <a:buClrTx/>
              <a:buSzTx/>
              <a:buFont typeface="Arial" panose="020B0604020202020204" pitchFamily="34" charset="0"/>
              <a:buChar char="•"/>
              <a:tabLst/>
              <a:defRPr/>
            </a:pPr>
            <a:r>
              <a:rPr kumimoji="0" lang="en-US" sz="1050" b="0" i="0" u="none" strike="noStrike" kern="1200" cap="none" spc="0" normalizeH="0" baseline="0" noProof="0" dirty="0">
                <a:ln>
                  <a:noFill/>
                </a:ln>
                <a:solidFill>
                  <a:prstClr val="black"/>
                </a:solidFill>
                <a:effectLst/>
                <a:uLnTx/>
                <a:uFillTx/>
                <a:latin typeface="Calibri"/>
                <a:ea typeface="+mn-ea"/>
                <a:cs typeface="Times New Roman"/>
              </a:rPr>
              <a:t>ICSs are encouraged to develop new digital solutions to support real-time provider data-sharing and decision-making at all levels. Emphasis is placed on continuing to support primary care.</a:t>
            </a:r>
          </a:p>
          <a:p>
            <a:pPr marL="171450" marR="0" lvl="0" indent="-171450" algn="l" defTabSz="457200" rtl="0" eaLnBrk="1" fontAlgn="auto" latinLnBrk="0" hangingPunct="1">
              <a:lnSpc>
                <a:spcPct val="107000"/>
              </a:lnSpc>
              <a:spcBef>
                <a:spcPts val="0"/>
              </a:spcBef>
              <a:spcAft>
                <a:spcPts val="300"/>
              </a:spcAft>
              <a:buClrTx/>
              <a:buSzTx/>
              <a:buFont typeface="Arial" panose="020B0604020202020204" pitchFamily="34" charset="0"/>
              <a:buChar char="•"/>
              <a:tabLst/>
              <a:defRPr/>
            </a:pPr>
            <a:r>
              <a:rPr kumimoji="0" lang="en-US" sz="1050" b="0" i="0" u="none" strike="noStrike" kern="1200" cap="none" spc="0" normalizeH="0" baseline="0" noProof="0" dirty="0">
                <a:ln>
                  <a:noFill/>
                </a:ln>
                <a:solidFill>
                  <a:prstClr val="black"/>
                </a:solidFill>
                <a:effectLst/>
                <a:uLnTx/>
                <a:uFillTx/>
                <a:latin typeface="Calibri"/>
                <a:ea typeface="+mn-ea"/>
                <a:cs typeface="Times New Roman"/>
              </a:rPr>
              <a:t>There are immediate plans and a mandated timeline for the development of shared care records.</a:t>
            </a:r>
          </a:p>
          <a:p>
            <a:pPr marL="171450" marR="0" lvl="0" indent="-171450" algn="l" defTabSz="457200" rtl="0" eaLnBrk="1" fontAlgn="auto" latinLnBrk="0" hangingPunct="1">
              <a:lnSpc>
                <a:spcPct val="107000"/>
              </a:lnSpc>
              <a:spcBef>
                <a:spcPts val="0"/>
              </a:spcBef>
              <a:spcAft>
                <a:spcPts val="300"/>
              </a:spcAft>
              <a:buClrTx/>
              <a:buSzTx/>
              <a:buFont typeface="Arial" panose="020B0604020202020204" pitchFamily="34" charset="0"/>
              <a:buChar char="•"/>
              <a:tabLst/>
              <a:defRPr/>
            </a:pPr>
            <a:r>
              <a:rPr kumimoji="0" lang="en-US" sz="1050" b="0" i="0" u="none" strike="noStrike" kern="1200" cap="none" spc="0" normalizeH="0" baseline="0" noProof="0" dirty="0">
                <a:ln>
                  <a:noFill/>
                </a:ln>
                <a:solidFill>
                  <a:prstClr val="black"/>
                </a:solidFill>
                <a:effectLst/>
                <a:uLnTx/>
                <a:uFillTx/>
                <a:latin typeface="Calibri"/>
                <a:ea typeface="+mn-ea"/>
                <a:cs typeface="Times New Roman"/>
              </a:rPr>
              <a:t>ICSs will also be required to develop population health management tools.</a:t>
            </a:r>
          </a:p>
          <a:p>
            <a:pPr marL="0" marR="0" lvl="0" indent="0" algn="l" defTabSz="457200" rtl="0" eaLnBrk="1" fontAlgn="auto" latinLnBrk="0" hangingPunct="1">
              <a:lnSpc>
                <a:spcPct val="107000"/>
              </a:lnSpc>
              <a:spcBef>
                <a:spcPts val="0"/>
              </a:spcBef>
              <a:spcAft>
                <a:spcPts val="300"/>
              </a:spcAft>
              <a:buClrTx/>
              <a:buSzTx/>
              <a:buFontTx/>
              <a:buNone/>
              <a:tabLst/>
              <a:defRPr/>
            </a:pPr>
            <a:r>
              <a:rPr kumimoji="0" lang="en-GB" sz="1050" b="1" i="0" u="none" strike="noStrike" kern="1200" cap="none" spc="0" normalizeH="0" baseline="0" noProof="0" dirty="0">
                <a:ln>
                  <a:noFill/>
                </a:ln>
                <a:solidFill>
                  <a:prstClr val="black"/>
                </a:solidFill>
                <a:effectLst/>
                <a:uLnTx/>
                <a:uFillTx/>
                <a:latin typeface="Calibri"/>
                <a:ea typeface="+mn-ea"/>
                <a:cs typeface="Times New Roman"/>
              </a:rPr>
              <a:t>Further considerations</a:t>
            </a:r>
          </a:p>
          <a:p>
            <a:pPr marL="171450" marR="0" lvl="0" indent="-171450" algn="l" defTabSz="457200" rtl="0" eaLnBrk="1" fontAlgn="auto" latinLnBrk="0" hangingPunct="1">
              <a:lnSpc>
                <a:spcPct val="107000"/>
              </a:lnSpc>
              <a:spcBef>
                <a:spcPts val="0"/>
              </a:spcBef>
              <a:spcAft>
                <a:spcPts val="300"/>
              </a:spcAft>
              <a:buClrTx/>
              <a:buSzTx/>
              <a:buFont typeface="Arial" panose="020B0604020202020204" pitchFamily="34" charset="0"/>
              <a:buChar char="•"/>
              <a:tabLst/>
              <a:defRPr/>
            </a:pPr>
            <a:r>
              <a:rPr kumimoji="0" lang="en-GB" sz="1050" b="0" i="0" u="none" strike="noStrike" kern="1200" cap="none" spc="0" normalizeH="0" baseline="0" noProof="0" dirty="0">
                <a:ln>
                  <a:noFill/>
                </a:ln>
                <a:solidFill>
                  <a:prstClr val="black"/>
                </a:solidFill>
                <a:effectLst/>
                <a:uLnTx/>
                <a:uFillTx/>
                <a:latin typeface="Calibri"/>
                <a:ea typeface="+mn-ea"/>
                <a:cs typeface="Times New Roman"/>
              </a:rPr>
              <a:t>Questions remain around how to ensure digital technology advancements do not widen existing inequalities, and there are </a:t>
            </a:r>
            <a:r>
              <a:rPr kumimoji="0" lang="en-US" sz="1050" b="0" i="0" u="none" strike="noStrike" kern="1200" cap="none" spc="0" normalizeH="0" baseline="0" noProof="0" dirty="0">
                <a:ln>
                  <a:noFill/>
                </a:ln>
                <a:solidFill>
                  <a:prstClr val="black"/>
                </a:solidFill>
                <a:effectLst/>
                <a:uLnTx/>
                <a:uFillTx/>
                <a:latin typeface="Calibri"/>
                <a:ea typeface="+mn-ea"/>
                <a:cs typeface="Times New Roman"/>
              </a:rPr>
              <a:t>significant concerns around digital exclusion. It is acknowledged that a “digital-first approach” will not be suitable for everyone or everything.</a:t>
            </a:r>
          </a:p>
          <a:p>
            <a:pPr marL="171450" marR="0" lvl="0" indent="-171450" algn="l" defTabSz="457200" rtl="0" eaLnBrk="1" fontAlgn="auto" latinLnBrk="0" hangingPunct="1">
              <a:lnSpc>
                <a:spcPct val="107000"/>
              </a:lnSpc>
              <a:spcBef>
                <a:spcPts val="0"/>
              </a:spcBef>
              <a:spcAft>
                <a:spcPts val="300"/>
              </a:spcAft>
              <a:buClrTx/>
              <a:buSzTx/>
              <a:buFont typeface="Arial" panose="020B0604020202020204" pitchFamily="34" charset="0"/>
              <a:buChar char="•"/>
              <a:tabLst/>
              <a:defRPr/>
            </a:pPr>
            <a:r>
              <a:rPr kumimoji="0" lang="en-US" sz="1050" b="0" i="0" u="none" strike="noStrike" kern="1200" cap="none" spc="0" normalizeH="0" baseline="0" noProof="0" dirty="0">
                <a:ln>
                  <a:noFill/>
                </a:ln>
                <a:solidFill>
                  <a:prstClr val="black"/>
                </a:solidFill>
                <a:effectLst/>
                <a:uLnTx/>
                <a:uFillTx/>
                <a:latin typeface="Calibri"/>
                <a:ea typeface="+mn-ea"/>
                <a:cs typeface="Times New Roman"/>
              </a:rPr>
              <a:t>New digital initiatives launched during the pandemic and those under development will require proper evaluation.</a:t>
            </a:r>
          </a:p>
          <a:p>
            <a:pPr marL="171450" marR="0" lvl="0" indent="-171450" algn="l" defTabSz="457200" rtl="0" eaLnBrk="1" fontAlgn="auto" latinLnBrk="0" hangingPunct="1">
              <a:lnSpc>
                <a:spcPct val="107000"/>
              </a:lnSpc>
              <a:spcBef>
                <a:spcPts val="0"/>
              </a:spcBef>
              <a:spcAft>
                <a:spcPts val="400"/>
              </a:spcAft>
              <a:buClrTx/>
              <a:buSzTx/>
              <a:buFont typeface="Arial" panose="020B0604020202020204" pitchFamily="34" charset="0"/>
              <a:buChar char="•"/>
              <a:tabLst/>
              <a:defRPr/>
            </a:pPr>
            <a:endParaRPr kumimoji="0" lang="en-GB" sz="1050" b="0" i="0" u="none" strike="noStrike" kern="1200" cap="none" spc="0" normalizeH="0" baseline="0" noProof="0" dirty="0">
              <a:ln>
                <a:noFill/>
              </a:ln>
              <a:solidFill>
                <a:prstClr val="black"/>
              </a:solidFill>
              <a:effectLst/>
              <a:uLnTx/>
              <a:uFillTx/>
              <a:latin typeface="Calibri"/>
              <a:ea typeface="+mn-ea"/>
              <a:cs typeface="Times New Roman" panose="02020603050405020304" pitchFamily="18" charset="0"/>
            </a:endParaRPr>
          </a:p>
        </p:txBody>
      </p:sp>
      <p:sp>
        <p:nvSpPr>
          <p:cNvPr id="10" name="Rectangle 9">
            <a:extLst>
              <a:ext uri="{FF2B5EF4-FFF2-40B4-BE49-F238E27FC236}">
                <a16:creationId xmlns:a16="http://schemas.microsoft.com/office/drawing/2014/main" id="{34BEFA0F-76CF-4895-B8EB-2EE11F73E58C}"/>
              </a:ext>
            </a:extLst>
          </p:cNvPr>
          <p:cNvSpPr/>
          <p:nvPr/>
        </p:nvSpPr>
        <p:spPr>
          <a:xfrm>
            <a:off x="6252839" y="1283111"/>
            <a:ext cx="5844514" cy="4704733"/>
          </a:xfrm>
          <a:prstGeom prst="rect">
            <a:avLst/>
          </a:prstGeom>
          <a:solidFill>
            <a:schemeClr val="accent1">
              <a:lumMod val="90000"/>
            </a:schemeClr>
          </a:solidFill>
          <a:ln w="12700">
            <a:noFill/>
          </a:ln>
        </p:spPr>
        <p:style>
          <a:lnRef idx="2">
            <a:schemeClr val="dk1"/>
          </a:lnRef>
          <a:fillRef idx="1">
            <a:schemeClr val="lt1"/>
          </a:fillRef>
          <a:effectRef idx="0">
            <a:schemeClr val="dk1"/>
          </a:effectRef>
          <a:fontRef idx="minor">
            <a:schemeClr val="dk1"/>
          </a:fontRef>
        </p:style>
        <p:txBody>
          <a:bodyPr lIns="91440" tIns="45720" rIns="91440" bIns="45720" rtlCol="0" anchor="t"/>
          <a:lstStyle/>
          <a:p>
            <a:pPr marL="0" marR="0" lvl="0" indent="0" algn="l" defTabSz="457200" rtl="0" eaLnBrk="1" fontAlgn="auto" latinLnBrk="0" hangingPunct="1">
              <a:lnSpc>
                <a:spcPct val="107000"/>
              </a:lnSpc>
              <a:spcBef>
                <a:spcPts val="0"/>
              </a:spcBef>
              <a:spcAft>
                <a:spcPts val="300"/>
              </a:spcAft>
              <a:buClrTx/>
              <a:buSzTx/>
              <a:buFontTx/>
              <a:buNone/>
              <a:tabLst/>
              <a:defRPr/>
            </a:pPr>
            <a:r>
              <a:rPr kumimoji="0" lang="en-GB" sz="1050" b="1" i="0" u="none" strike="noStrike" kern="1200" cap="none" spc="0" normalizeH="0" baseline="0" noProof="0" dirty="0">
                <a:ln>
                  <a:noFill/>
                </a:ln>
                <a:solidFill>
                  <a:prstClr val="black"/>
                </a:solidFill>
                <a:effectLst/>
                <a:uLnTx/>
                <a:uFillTx/>
                <a:latin typeface="Calibri"/>
                <a:ea typeface="+mn-ea"/>
                <a:cs typeface="Times New Roman"/>
              </a:rPr>
              <a:t>Governance</a:t>
            </a:r>
          </a:p>
          <a:p>
            <a:pPr marL="171450" marR="0" lvl="0" indent="-171450" algn="l" defTabSz="457200" rtl="0" eaLnBrk="1" fontAlgn="auto" latinLnBrk="0" hangingPunct="1">
              <a:lnSpc>
                <a:spcPct val="107000"/>
              </a:lnSpc>
              <a:spcBef>
                <a:spcPts val="0"/>
              </a:spcBef>
              <a:spcAft>
                <a:spcPts val="300"/>
              </a:spcAft>
              <a:buClrTx/>
              <a:buSzTx/>
              <a:buFont typeface="Arial" panose="020B0604020202020204" pitchFamily="34" charset="0"/>
              <a:buChar char="•"/>
              <a:tabLst/>
              <a:defRPr/>
            </a:pPr>
            <a:r>
              <a:rPr kumimoji="0" lang="en-US" sz="1050" b="0" i="0" u="none" strike="noStrike" kern="1200" cap="none" spc="0" normalizeH="0" baseline="0" noProof="0" dirty="0">
                <a:ln>
                  <a:noFill/>
                </a:ln>
                <a:solidFill>
                  <a:prstClr val="black"/>
                </a:solidFill>
                <a:effectLst/>
                <a:uLnTx/>
                <a:uFillTx/>
                <a:latin typeface="Calibri"/>
                <a:ea typeface="+mn-ea"/>
                <a:cs typeface="Times New Roman"/>
              </a:rPr>
              <a:t>There is an acknowledgment that ICSs will need to transition gradually those groups set up in the emergency back to being the Integrated Care Partnership Boards they were pre-Covid. </a:t>
            </a:r>
            <a:endParaRPr kumimoji="0" lang="en-US" sz="1050" b="0" i="0" u="none" strike="noStrike" kern="1200" cap="none" spc="0" normalizeH="0" baseline="0" noProof="0" dirty="0">
              <a:ln>
                <a:noFill/>
              </a:ln>
              <a:solidFill>
                <a:prstClr val="black"/>
              </a:solidFill>
              <a:effectLst/>
              <a:uLnTx/>
              <a:uFillTx/>
              <a:latin typeface="Calibri"/>
              <a:ea typeface="+mn-ea"/>
              <a:cs typeface="Times New Roman" panose="02020603050405020304" pitchFamily="18" charset="0"/>
            </a:endParaRPr>
          </a:p>
          <a:p>
            <a:pPr marL="171450" marR="0" lvl="0" indent="-171450" algn="l" defTabSz="457200" rtl="0" eaLnBrk="1" fontAlgn="auto" latinLnBrk="0" hangingPunct="1">
              <a:lnSpc>
                <a:spcPct val="107000"/>
              </a:lnSpc>
              <a:spcBef>
                <a:spcPts val="0"/>
              </a:spcBef>
              <a:spcAft>
                <a:spcPts val="300"/>
              </a:spcAft>
              <a:buClrTx/>
              <a:buSzTx/>
              <a:buFont typeface="Arial" panose="020B0604020202020204" pitchFamily="34" charset="0"/>
              <a:buChar char="•"/>
              <a:tabLst/>
              <a:defRPr/>
            </a:pPr>
            <a:r>
              <a:rPr kumimoji="0" lang="en-US" sz="1050" b="0" i="0" u="none" strike="noStrike" kern="1200" cap="none" spc="0" normalizeH="0" baseline="0" noProof="0" dirty="0">
                <a:ln>
                  <a:noFill/>
                </a:ln>
                <a:solidFill>
                  <a:prstClr val="black"/>
                </a:solidFill>
                <a:effectLst/>
                <a:uLnTx/>
                <a:uFillTx/>
                <a:latin typeface="Calibri"/>
                <a:ea typeface="+mn-ea"/>
                <a:cs typeface="Times New Roman"/>
              </a:rPr>
              <a:t>Mergers of CCGs means some ICSs are putting borough-based arrangements in place to fill this gap.</a:t>
            </a:r>
            <a:endParaRPr kumimoji="0" lang="en-US" sz="1050" b="0" i="0" u="none" strike="noStrike" kern="1200" cap="none" spc="0" normalizeH="0" baseline="0" noProof="0" dirty="0">
              <a:ln>
                <a:noFill/>
              </a:ln>
              <a:solidFill>
                <a:prstClr val="black"/>
              </a:solidFill>
              <a:effectLst/>
              <a:uLnTx/>
              <a:uFillTx/>
              <a:latin typeface="Calibri"/>
              <a:ea typeface="+mn-ea"/>
              <a:cs typeface="Times New Roman" panose="02020603050405020304" pitchFamily="18" charset="0"/>
            </a:endParaRPr>
          </a:p>
          <a:p>
            <a:pPr marL="171450" marR="0" lvl="0" indent="-171450" algn="l" defTabSz="457200" rtl="0" eaLnBrk="1" fontAlgn="auto" latinLnBrk="0" hangingPunct="1">
              <a:lnSpc>
                <a:spcPct val="107000"/>
              </a:lnSpc>
              <a:spcBef>
                <a:spcPts val="0"/>
              </a:spcBef>
              <a:spcAft>
                <a:spcPts val="300"/>
              </a:spcAft>
              <a:buClrTx/>
              <a:buSzTx/>
              <a:buFont typeface="Arial" panose="020B0604020202020204" pitchFamily="34" charset="0"/>
              <a:buChar char="•"/>
              <a:tabLst/>
              <a:defRPr/>
            </a:pPr>
            <a:r>
              <a:rPr kumimoji="0" lang="en-US" sz="1050" b="0" i="0" u="none" strike="noStrike" kern="1200" cap="none" spc="0" normalizeH="0" baseline="0" noProof="0" dirty="0">
                <a:ln>
                  <a:noFill/>
                </a:ln>
                <a:solidFill>
                  <a:prstClr val="black"/>
                </a:solidFill>
                <a:effectLst/>
                <a:uLnTx/>
                <a:uFillTx/>
                <a:latin typeface="Calibri"/>
                <a:ea typeface="+mn-ea"/>
                <a:cs typeface="Times New Roman"/>
              </a:rPr>
              <a:t>Infrastructure enabling a collective voice for primary care, such as “at scale” collaborations, is needed. These should form a 'golden thread' from primary care to place and system.</a:t>
            </a:r>
          </a:p>
          <a:p>
            <a:pPr marL="171450" marR="0" lvl="0" indent="-171450" algn="l" defTabSz="457200" rtl="0" eaLnBrk="1" fontAlgn="auto" latinLnBrk="0" hangingPunct="1">
              <a:lnSpc>
                <a:spcPct val="107000"/>
              </a:lnSpc>
              <a:spcBef>
                <a:spcPts val="0"/>
              </a:spcBef>
              <a:spcAft>
                <a:spcPts val="300"/>
              </a:spcAft>
              <a:buClrTx/>
              <a:buSzTx/>
              <a:buFont typeface="Arial" panose="020B0604020202020204" pitchFamily="34" charset="0"/>
              <a:buChar char="•"/>
              <a:tabLst/>
              <a:defRPr/>
            </a:pPr>
            <a:r>
              <a:rPr kumimoji="0" lang="en-US" sz="1050" b="0" i="0" u="none" strike="noStrike" kern="1200" cap="none" spc="0" normalizeH="0" baseline="0" noProof="0" dirty="0">
                <a:ln>
                  <a:noFill/>
                </a:ln>
                <a:solidFill>
                  <a:prstClr val="black"/>
                </a:solidFill>
                <a:effectLst/>
                <a:uLnTx/>
                <a:uFillTx/>
                <a:latin typeface="Calibri"/>
                <a:ea typeface="+mn-ea"/>
                <a:cs typeface="Times New Roman"/>
              </a:rPr>
              <a:t>NHS Operational Planning and Contracting Guidance requires ICSs to develop system-wide governance arrangements to enable a collective model of responsibility and decision-making between system partners. </a:t>
            </a:r>
          </a:p>
          <a:p>
            <a:pPr marL="171450" marR="0" lvl="0" indent="-171450" algn="l" defTabSz="457200" rtl="0" eaLnBrk="1" fontAlgn="auto" latinLnBrk="0" hangingPunct="1">
              <a:lnSpc>
                <a:spcPct val="107000"/>
              </a:lnSpc>
              <a:spcBef>
                <a:spcPts val="0"/>
              </a:spcBef>
              <a:spcAft>
                <a:spcPts val="300"/>
              </a:spcAft>
              <a:buClrTx/>
              <a:buSzTx/>
              <a:buFont typeface="Arial" panose="020B0604020202020204" pitchFamily="34" charset="0"/>
              <a:buChar char="•"/>
              <a:tabLst/>
              <a:defRPr/>
            </a:pPr>
            <a:r>
              <a:rPr kumimoji="0" lang="en-US" sz="1050" b="0" i="0" u="none" strike="noStrike" kern="1200" cap="none" spc="0" normalizeH="0" baseline="0" noProof="0" dirty="0">
                <a:ln>
                  <a:noFill/>
                </a:ln>
                <a:solidFill>
                  <a:prstClr val="black"/>
                </a:solidFill>
                <a:effectLst/>
                <a:uLnTx/>
                <a:uFillTx/>
                <a:latin typeface="Calibri"/>
                <a:ea typeface="+mn-ea"/>
                <a:cs typeface="Times New Roman"/>
              </a:rPr>
              <a:t>Strategic planning will be retained at the ICS level, and delivery will increasingly be through partners working together in each place in ICSs, built around PCNs in neighborhoods. Likewise, budgets will need to be delegated to support place-based delivery. </a:t>
            </a:r>
            <a:endParaRPr kumimoji="0" lang="en-US" sz="1050" b="0" i="0" u="none" strike="noStrike" kern="1200" cap="none" spc="0" normalizeH="0" baseline="0" noProof="0" dirty="0">
              <a:ln>
                <a:noFill/>
              </a:ln>
              <a:solidFill>
                <a:prstClr val="black"/>
              </a:solidFill>
              <a:effectLst/>
              <a:uLnTx/>
              <a:uFillTx/>
              <a:latin typeface="Calibri"/>
              <a:ea typeface="+mn-ea"/>
              <a:cs typeface="Times New Roman" panose="02020603050405020304" pitchFamily="18" charset="0"/>
            </a:endParaRPr>
          </a:p>
          <a:p>
            <a:pPr marL="171450" marR="0" lvl="0" indent="-171450" algn="l" defTabSz="457200" rtl="0" eaLnBrk="1" fontAlgn="auto" latinLnBrk="0" hangingPunct="1">
              <a:lnSpc>
                <a:spcPct val="107000"/>
              </a:lnSpc>
              <a:spcBef>
                <a:spcPts val="0"/>
              </a:spcBef>
              <a:spcAft>
                <a:spcPts val="300"/>
              </a:spcAft>
              <a:buClrTx/>
              <a:buSzTx/>
              <a:buFont typeface="Arial" panose="020B0604020202020204" pitchFamily="34" charset="0"/>
              <a:buChar char="•"/>
              <a:tabLst/>
              <a:defRPr/>
            </a:pPr>
            <a:r>
              <a:rPr kumimoji="0" lang="en-US" sz="1050" b="0" i="0" u="none" strike="noStrike" kern="1200" cap="none" spc="0" normalizeH="0" baseline="0" noProof="0" dirty="0">
                <a:ln>
                  <a:noFill/>
                </a:ln>
                <a:solidFill>
                  <a:prstClr val="black"/>
                </a:solidFill>
                <a:effectLst/>
                <a:uLnTx/>
                <a:uFillTx/>
                <a:latin typeface="Calibri"/>
                <a:ea typeface="+mn-ea"/>
                <a:cs typeface="Times New Roman"/>
              </a:rPr>
              <a:t>Clinical, data-led leadership is paramount, with representation of both on ICS partnership boards.</a:t>
            </a:r>
          </a:p>
          <a:p>
            <a:pPr marL="171450" marR="0" lvl="0" indent="-171450" algn="l" defTabSz="457200" rtl="0" eaLnBrk="1" fontAlgn="auto" latinLnBrk="0" hangingPunct="1">
              <a:lnSpc>
                <a:spcPct val="107000"/>
              </a:lnSpc>
              <a:spcBef>
                <a:spcPts val="0"/>
              </a:spcBef>
              <a:spcAft>
                <a:spcPts val="300"/>
              </a:spcAft>
              <a:buClrTx/>
              <a:buSzTx/>
              <a:buFont typeface="Arial" panose="020B0604020202020204" pitchFamily="34" charset="0"/>
              <a:buChar char="•"/>
              <a:tabLst/>
              <a:defRPr/>
            </a:pPr>
            <a:r>
              <a:rPr kumimoji="0" lang="en-US" sz="1050" b="0" i="0" u="none" strike="noStrike" kern="1200" cap="none" spc="0" normalizeH="0" baseline="0" noProof="0" dirty="0">
                <a:ln>
                  <a:noFill/>
                </a:ln>
                <a:solidFill>
                  <a:prstClr val="black"/>
                </a:solidFill>
                <a:effectLst/>
                <a:uLnTx/>
                <a:uFillTx/>
                <a:latin typeface="Calibri"/>
                <a:ea typeface="+mn-ea"/>
                <a:cs typeface="Times New Roman"/>
              </a:rPr>
              <a:t>The pandemic response required leaders across London to meet regularly and develop strong personal relationships. These relationships and forums for regular contact must be preserved and converted to formal structures that will preserve collaboration. </a:t>
            </a:r>
            <a:endParaRPr kumimoji="0" lang="en-US" sz="1050" b="0" i="0" u="none" strike="noStrike" kern="1200" cap="none" spc="0" normalizeH="0" baseline="0" noProof="0" dirty="0">
              <a:ln>
                <a:noFill/>
              </a:ln>
              <a:solidFill>
                <a:prstClr val="black"/>
              </a:solidFill>
              <a:effectLst/>
              <a:uLnTx/>
              <a:uFillTx/>
              <a:latin typeface="Calibri"/>
              <a:ea typeface="+mn-ea"/>
              <a:cs typeface="Times New Roman" panose="02020603050405020304" pitchFamily="18" charset="0"/>
            </a:endParaRPr>
          </a:p>
          <a:p>
            <a:pPr marL="171450" marR="0" lvl="0" indent="-171450" algn="l" defTabSz="457200" rtl="0" eaLnBrk="1" fontAlgn="auto" latinLnBrk="0" hangingPunct="1">
              <a:lnSpc>
                <a:spcPct val="107000"/>
              </a:lnSpc>
              <a:spcBef>
                <a:spcPts val="0"/>
              </a:spcBef>
              <a:spcAft>
                <a:spcPts val="300"/>
              </a:spcAft>
              <a:buClrTx/>
              <a:buSzTx/>
              <a:buFont typeface="Arial" panose="020B0604020202020204" pitchFamily="34" charset="0"/>
              <a:buChar char="•"/>
              <a:tabLst/>
              <a:defRPr/>
            </a:pPr>
            <a:r>
              <a:rPr kumimoji="0" lang="en-US" sz="1050" b="0" i="0" u="none" strike="noStrike" kern="1200" cap="none" spc="0" normalizeH="0" baseline="0" noProof="0" dirty="0">
                <a:ln>
                  <a:noFill/>
                </a:ln>
                <a:solidFill>
                  <a:prstClr val="black"/>
                </a:solidFill>
                <a:effectLst/>
                <a:uLnTx/>
                <a:uFillTx/>
                <a:latin typeface="Calibri"/>
                <a:ea typeface="+mn-ea"/>
                <a:cs typeface="Times New Roman"/>
              </a:rPr>
              <a:t>ICSs are moving to increase local government involvement in planning and decision-making.  NHS England have called for ICSs to define their leadership arrangements for places, provider collaboratives and individual organisations.</a:t>
            </a:r>
          </a:p>
          <a:p>
            <a:pPr marL="0" marR="0" lvl="0" indent="0" algn="l" defTabSz="457200" rtl="0" eaLnBrk="1" fontAlgn="auto" latinLnBrk="0" hangingPunct="1">
              <a:lnSpc>
                <a:spcPct val="107000"/>
              </a:lnSpc>
              <a:spcBef>
                <a:spcPts val="0"/>
              </a:spcBef>
              <a:spcAft>
                <a:spcPts val="300"/>
              </a:spcAft>
              <a:buClrTx/>
              <a:buSzTx/>
              <a:buFontTx/>
              <a:buNone/>
              <a:tabLst/>
              <a:defRPr/>
            </a:pPr>
            <a:r>
              <a:rPr kumimoji="0" lang="en-US" sz="1050" b="1" i="0" u="none" strike="noStrike" kern="1200" cap="none" spc="0" normalizeH="0" baseline="0" noProof="0" dirty="0">
                <a:ln>
                  <a:noFill/>
                </a:ln>
                <a:solidFill>
                  <a:prstClr val="black"/>
                </a:solidFill>
                <a:effectLst/>
                <a:uLnTx/>
                <a:uFillTx/>
                <a:latin typeface="Calibri"/>
                <a:ea typeface="+mn-ea"/>
                <a:cs typeface="Times New Roman"/>
              </a:rPr>
              <a:t>Further considerations</a:t>
            </a:r>
          </a:p>
          <a:p>
            <a:pPr marL="171450" marR="0" lvl="0" indent="-171450" algn="l" defTabSz="457200" rtl="0" eaLnBrk="1" fontAlgn="auto" latinLnBrk="0" hangingPunct="1">
              <a:lnSpc>
                <a:spcPct val="107000"/>
              </a:lnSpc>
              <a:spcBef>
                <a:spcPts val="0"/>
              </a:spcBef>
              <a:spcAft>
                <a:spcPts val="300"/>
              </a:spcAft>
              <a:buClrTx/>
              <a:buSzTx/>
              <a:buFont typeface="Arial" panose="020B0604020202020204" pitchFamily="34" charset="0"/>
              <a:buChar char="•"/>
              <a:tabLst/>
              <a:defRPr/>
            </a:pPr>
            <a:r>
              <a:rPr kumimoji="0" lang="en-US" sz="1050" b="0" i="0" u="none" strike="noStrike" kern="1200" cap="none" spc="0" normalizeH="0" baseline="0" noProof="0" dirty="0">
                <a:ln>
                  <a:noFill/>
                </a:ln>
                <a:solidFill>
                  <a:prstClr val="black"/>
                </a:solidFill>
                <a:effectLst/>
                <a:uLnTx/>
                <a:uFillTx/>
                <a:latin typeface="Calibri"/>
                <a:ea typeface="+mn-ea"/>
                <a:cs typeface="Times New Roman"/>
              </a:rPr>
              <a:t>London’s wellbeing space is crowded, and the roles and responsibilities of different parties need to be clarified and agreement reached for how partnerships can work in a mutually reinforcing way. </a:t>
            </a:r>
            <a:endParaRPr kumimoji="0" lang="en-US" sz="1050" b="0" i="0" u="none" strike="noStrike" kern="1200" cap="none" spc="0" normalizeH="0" baseline="0" noProof="0" dirty="0">
              <a:ln>
                <a:noFill/>
              </a:ln>
              <a:solidFill>
                <a:prstClr val="black"/>
              </a:solidFill>
              <a:effectLst/>
              <a:uLnTx/>
              <a:uFillTx/>
              <a:latin typeface="Calibri"/>
              <a:ea typeface="+mn-ea"/>
              <a:cs typeface="Times New Roman" panose="02020603050405020304" pitchFamily="18" charset="0"/>
            </a:endParaRPr>
          </a:p>
          <a:p>
            <a:pPr marL="171450" marR="0" lvl="0" indent="-171450" algn="l" defTabSz="457200" rtl="0" eaLnBrk="1" fontAlgn="auto" latinLnBrk="0" hangingPunct="1">
              <a:lnSpc>
                <a:spcPct val="107000"/>
              </a:lnSpc>
              <a:spcBef>
                <a:spcPts val="0"/>
              </a:spcBef>
              <a:spcAft>
                <a:spcPts val="300"/>
              </a:spcAft>
              <a:buClrTx/>
              <a:buSzTx/>
              <a:buFont typeface="Arial" panose="020B0604020202020204" pitchFamily="34" charset="0"/>
              <a:buChar char="•"/>
              <a:tabLst/>
              <a:defRPr/>
            </a:pPr>
            <a:r>
              <a:rPr kumimoji="0" lang="en-US" sz="1050" b="0" i="0" u="none" strike="noStrike" kern="1200" cap="none" spc="0" normalizeH="0" baseline="0" noProof="0" dirty="0">
                <a:ln>
                  <a:noFill/>
                </a:ln>
                <a:solidFill>
                  <a:prstClr val="black"/>
                </a:solidFill>
                <a:effectLst/>
                <a:uLnTx/>
                <a:uFillTx/>
                <a:latin typeface="Calibri"/>
                <a:ea typeface="+mn-ea"/>
                <a:cs typeface="Times New Roman"/>
              </a:rPr>
              <a:t>NHS stakeholders used to “command and control” and “on-size-fits all” approaches will need to become comfortable with a greater variation in the models of governance and delivery.</a:t>
            </a:r>
          </a:p>
          <a:p>
            <a:pPr marL="171450" marR="0" lvl="0" indent="-171450" algn="l" defTabSz="457200" rtl="0" eaLnBrk="1" fontAlgn="auto" latinLnBrk="0" hangingPunct="1">
              <a:lnSpc>
                <a:spcPct val="107000"/>
              </a:lnSpc>
              <a:spcBef>
                <a:spcPts val="0"/>
              </a:spcBef>
              <a:spcAft>
                <a:spcPts val="400"/>
              </a:spcAft>
              <a:buClrTx/>
              <a:buSzTx/>
              <a:buFont typeface="Arial" panose="020B0604020202020204" pitchFamily="34" charset="0"/>
              <a:buChar char="•"/>
              <a:tabLst/>
              <a:defRPr/>
            </a:pPr>
            <a:endParaRPr kumimoji="0" lang="en-US" sz="1050" b="0" i="0" u="none" strike="noStrike" kern="1200" cap="none" spc="0" normalizeH="0" baseline="0" noProof="0" dirty="0">
              <a:ln>
                <a:noFill/>
              </a:ln>
              <a:solidFill>
                <a:prstClr val="black"/>
              </a:solidFill>
              <a:effectLst/>
              <a:uLnTx/>
              <a:uFillTx/>
              <a:latin typeface="Calibri"/>
              <a:ea typeface="+mn-ea"/>
              <a:cs typeface="Times New Roman" panose="02020603050405020304" pitchFamily="18" charset="0"/>
            </a:endParaRPr>
          </a:p>
          <a:p>
            <a:pPr marL="0" marR="0" lvl="0" indent="0" algn="l" defTabSz="457200" rtl="0" eaLnBrk="1" fontAlgn="auto" latinLnBrk="0" hangingPunct="1">
              <a:lnSpc>
                <a:spcPct val="107000"/>
              </a:lnSpc>
              <a:spcBef>
                <a:spcPts val="0"/>
              </a:spcBef>
              <a:spcAft>
                <a:spcPts val="400"/>
              </a:spcAft>
              <a:buClrTx/>
              <a:buSzTx/>
              <a:buFontTx/>
              <a:buNone/>
              <a:tabLst/>
              <a:defRPr/>
            </a:pPr>
            <a:endParaRPr kumimoji="0" lang="en-GB" sz="1050" b="1" i="0" u="none" strike="noStrike" kern="1200" cap="none" spc="0" normalizeH="0" baseline="0" noProof="0" dirty="0">
              <a:ln>
                <a:noFill/>
              </a:ln>
              <a:solidFill>
                <a:prstClr val="black"/>
              </a:solidFill>
              <a:effectLst/>
              <a:uLnTx/>
              <a:uFillTx/>
              <a:latin typeface="Calibri"/>
              <a:ea typeface="+mn-ea"/>
              <a:cs typeface="Times New Roman" panose="02020603050405020304" pitchFamily="18" charset="0"/>
            </a:endParaRPr>
          </a:p>
        </p:txBody>
      </p:sp>
      <p:sp>
        <p:nvSpPr>
          <p:cNvPr id="11" name="TextBox 10">
            <a:extLst>
              <a:ext uri="{FF2B5EF4-FFF2-40B4-BE49-F238E27FC236}">
                <a16:creationId xmlns:a16="http://schemas.microsoft.com/office/drawing/2014/main" id="{1C393D0B-A146-4D2A-85CD-E3C71937442A}"/>
              </a:ext>
            </a:extLst>
          </p:cNvPr>
          <p:cNvSpPr txBox="1"/>
          <p:nvPr/>
        </p:nvSpPr>
        <p:spPr>
          <a:xfrm>
            <a:off x="146546" y="6030390"/>
            <a:ext cx="12045454" cy="461665"/>
          </a:xfrm>
          <a:prstGeom prst="rect">
            <a:avLst/>
          </a:prstGeom>
          <a:noFill/>
        </p:spPr>
        <p:txBody>
          <a:bodyPr wrap="square" lIns="91440" tIns="45720" rIns="91440" bIns="45720" rtlCol="0" anchor="t">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800" b="0" i="1" u="none" strike="noStrike" kern="1200" cap="none" spc="0" normalizeH="0" baseline="0" noProof="0" dirty="0">
                <a:ln>
                  <a:noFill/>
                </a:ln>
                <a:solidFill>
                  <a:prstClr val="black"/>
                </a:solidFill>
                <a:effectLst/>
                <a:uLnTx/>
                <a:uFillTx/>
                <a:latin typeface="Calibri"/>
                <a:ea typeface="+mn-ea"/>
                <a:cs typeface="+mn-cs"/>
              </a:rPr>
              <a:t>Sources: </a:t>
            </a:r>
            <a:r>
              <a:rPr kumimoji="0" lang="en-US" sz="800" b="0" i="1" u="none" strike="noStrike" kern="1200" cap="none" spc="0" normalizeH="0" baseline="0" noProof="0" dirty="0">
                <a:ln>
                  <a:noFill/>
                </a:ln>
                <a:solidFill>
                  <a:prstClr val="black"/>
                </a:solidFill>
                <a:effectLst/>
                <a:uLnTx/>
                <a:uFillTx/>
                <a:latin typeface="Calibri"/>
                <a:ea typeface="+mn-ea"/>
                <a:cs typeface="+mn-cs"/>
              </a:rPr>
              <a:t>ICS recovery plans for NW, SE, NE and NC London (2020); Desktop review of London ICP plans to identify local and regional priorities to further integration (2020); The Experience of Managing COVID-19 in Social care in London (2020); Integrating care: Next steps to building strong and effective integrated care systems across England (2020); NHS Operational Planning and Contracting Guidance (2021); Wave 2 Learning: reflections from NHS England and NHS Improvement (London) and the NHS in London (2021); Integration and innovation: working together to improve health and social care for all (2021); ICS Development - Design and Implementation Programme : Programme Overview in London (2021); Integrated care systems in London Challenges and opportunities ahead (2021), </a:t>
            </a:r>
            <a:r>
              <a:rPr kumimoji="0" lang="en-US" sz="800" b="0" i="1" u="none" strike="noStrike" kern="1200" cap="none" spc="0" normalizeH="0" baseline="0" noProof="0" dirty="0">
                <a:ln>
                  <a:noFill/>
                </a:ln>
                <a:solidFill>
                  <a:prstClr val="black"/>
                </a:solidFill>
                <a:effectLst/>
                <a:uLnTx/>
                <a:uFillTx/>
                <a:latin typeface="Calibri"/>
                <a:ea typeface="+mn-lt"/>
                <a:cs typeface="Calibri"/>
              </a:rPr>
              <a:t>The role of primary care in integrated care systems (2021)</a:t>
            </a:r>
            <a:endParaRPr kumimoji="0" lang="en-GB" sz="800" b="0" i="1" u="none" strike="noStrike" kern="1200" cap="none" spc="0" normalizeH="0" baseline="0" noProof="0" dirty="0">
              <a:ln>
                <a:noFill/>
              </a:ln>
              <a:solidFill>
                <a:prstClr val="black"/>
              </a:solidFill>
              <a:effectLst/>
              <a:uLnTx/>
              <a:uFillTx/>
              <a:latin typeface="Calibri"/>
              <a:ea typeface="+mn-lt"/>
              <a:cs typeface="Calibri"/>
            </a:endParaRPr>
          </a:p>
        </p:txBody>
      </p:sp>
    </p:spTree>
    <p:extLst>
      <p:ext uri="{BB962C8B-B14F-4D97-AF65-F5344CB8AC3E}">
        <p14:creationId xmlns:p14="http://schemas.microsoft.com/office/powerpoint/2010/main" val="3018769952"/>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FFFB67A6-D321-4B76-87E0-F415417EA76B}"/>
              </a:ext>
            </a:extLst>
          </p:cNvPr>
          <p:cNvSpPr txBox="1">
            <a:spLocks/>
          </p:cNvSpPr>
          <p:nvPr/>
        </p:nvSpPr>
        <p:spPr>
          <a:xfrm>
            <a:off x="293092" y="169909"/>
            <a:ext cx="10050443" cy="942196"/>
          </a:xfrm>
          <a:prstGeom prst="rect">
            <a:avLst/>
          </a:prstGeom>
        </p:spPr>
        <p:txBody>
          <a:bodyPr>
            <a:normAutofit/>
          </a:bodyPr>
          <a:lstStyle>
            <a:lvl1pPr algn="l" defTabSz="914400" rtl="0" eaLnBrk="1" latinLnBrk="0" hangingPunct="1">
              <a:lnSpc>
                <a:spcPct val="80000"/>
              </a:lnSpc>
              <a:spcBef>
                <a:spcPct val="0"/>
              </a:spcBef>
              <a:buNone/>
              <a:defRPr sz="2400" b="1" i="0" kern="1200" cap="none" baseline="0">
                <a:solidFill>
                  <a:schemeClr val="tx1"/>
                </a:solidFill>
                <a:latin typeface="Calibri" panose="020F0502020204030204" pitchFamily="34" charset="0"/>
                <a:ea typeface="Calibri" panose="020F0502020204030204" pitchFamily="34" charset="0"/>
                <a:cs typeface="Calibri" panose="020F0502020204030204" pitchFamily="34" charset="0"/>
              </a:defRPr>
            </a:lvl1pPr>
          </a:lstStyle>
          <a:p>
            <a:r>
              <a:rPr lang="en-US" sz="2700" b="0" dirty="0">
                <a:latin typeface="+mn-lt"/>
              </a:rPr>
              <a:t>Tackling inequalities is a top priority for National, Regional, London ICSs and London borough leadership teams</a:t>
            </a:r>
          </a:p>
        </p:txBody>
      </p:sp>
      <p:sp>
        <p:nvSpPr>
          <p:cNvPr id="8" name="Rectangle 7">
            <a:extLst>
              <a:ext uri="{FF2B5EF4-FFF2-40B4-BE49-F238E27FC236}">
                <a16:creationId xmlns:a16="http://schemas.microsoft.com/office/drawing/2014/main" id="{C34B0C4C-AFD4-462B-8957-065150FD3173}"/>
              </a:ext>
            </a:extLst>
          </p:cNvPr>
          <p:cNvSpPr/>
          <p:nvPr/>
        </p:nvSpPr>
        <p:spPr>
          <a:xfrm>
            <a:off x="4096251" y="983226"/>
            <a:ext cx="7900286" cy="5292341"/>
          </a:xfrm>
          <a:prstGeom prst="rect">
            <a:avLst/>
          </a:prstGeom>
          <a:solidFill>
            <a:schemeClr val="accent1">
              <a:lumMod val="90000"/>
            </a:schemeClr>
          </a:solidFill>
          <a:ln w="12700">
            <a:solidFill>
              <a:srgbClr val="7030A0"/>
            </a:solidFill>
          </a:ln>
        </p:spPr>
        <p:style>
          <a:lnRef idx="2">
            <a:schemeClr val="dk1"/>
          </a:lnRef>
          <a:fillRef idx="1">
            <a:schemeClr val="lt1"/>
          </a:fillRef>
          <a:effectRef idx="0">
            <a:schemeClr val="dk1"/>
          </a:effectRef>
          <a:fontRef idx="minor">
            <a:schemeClr val="dk1"/>
          </a:fontRef>
        </p:style>
        <p:txBody>
          <a:bodyPr lIns="91440" tIns="45720" rIns="91440" bIns="45720" rtlCol="0" anchor="t"/>
          <a:lstStyle/>
          <a:p>
            <a:pPr marL="0" marR="0" lvl="0" indent="0" algn="l" defTabSz="457200" rtl="0" eaLnBrk="1" fontAlgn="auto" latinLnBrk="0" hangingPunct="1">
              <a:lnSpc>
                <a:spcPct val="100000"/>
              </a:lnSpc>
              <a:spcBef>
                <a:spcPts val="0"/>
              </a:spcBef>
              <a:spcAft>
                <a:spcPts val="500"/>
              </a:spcAft>
              <a:buClrTx/>
              <a:buSzTx/>
              <a:buFontTx/>
              <a:buNone/>
              <a:tabLst/>
              <a:defRPr/>
            </a:pPr>
            <a:r>
              <a:rPr kumimoji="0" lang="en-GB" sz="1050" b="1" i="0" u="none" strike="noStrike" kern="1200" cap="none" spc="0" normalizeH="0" baseline="0" noProof="0" dirty="0">
                <a:ln>
                  <a:noFill/>
                </a:ln>
                <a:solidFill>
                  <a:schemeClr val="tx1"/>
                </a:solidFill>
                <a:effectLst/>
                <a:uLnTx/>
                <a:uFillTx/>
                <a:latin typeface="Calibri"/>
                <a:ea typeface="+mn-ea"/>
                <a:cs typeface="Times New Roman"/>
              </a:rPr>
              <a:t>Building a resilient, integrated future</a:t>
            </a:r>
          </a:p>
          <a:p>
            <a:pPr marL="171450" marR="0" lvl="0" indent="-171450" algn="l" defTabSz="457200" rtl="0" eaLnBrk="1" fontAlgn="auto" latinLnBrk="0" hangingPunct="1">
              <a:lnSpc>
                <a:spcPct val="100000"/>
              </a:lnSpc>
              <a:spcBef>
                <a:spcPts val="0"/>
              </a:spcBef>
              <a:spcAft>
                <a:spcPts val="300"/>
              </a:spcAft>
              <a:buClrTx/>
              <a:buSzTx/>
              <a:buFont typeface="Arial" panose="020B0604020202020204" pitchFamily="34" charset="0"/>
              <a:buChar char="•"/>
              <a:tabLst/>
              <a:defRPr/>
            </a:pPr>
            <a:r>
              <a:rPr kumimoji="0" lang="en-GB" sz="1050" b="0" i="0" u="none" strike="noStrike" kern="1200" cap="none" spc="0" normalizeH="0" baseline="0" noProof="0" dirty="0">
                <a:ln>
                  <a:noFill/>
                </a:ln>
                <a:solidFill>
                  <a:schemeClr val="tx1"/>
                </a:solidFill>
                <a:effectLst/>
                <a:uLnTx/>
                <a:uFillTx/>
                <a:latin typeface="Calibri"/>
                <a:ea typeface="+mn-ea"/>
                <a:cs typeface="+mn-cs"/>
              </a:rPr>
              <a:t>Recognition across health and care that COVID-19 has both exposed existing inequalities (ethnicity, age, geography) but also created new ones (shielders, essential workers) that must now be taken into consideration. </a:t>
            </a:r>
            <a:endParaRPr kumimoji="0" lang="en-GB" sz="1050" b="0" i="0" u="none" strike="noStrike" kern="1200" cap="none" spc="0" normalizeH="0" baseline="0" noProof="0" dirty="0">
              <a:ln>
                <a:noFill/>
              </a:ln>
              <a:solidFill>
                <a:schemeClr val="tx1"/>
              </a:solidFill>
              <a:effectLst/>
              <a:uLnTx/>
              <a:uFillTx/>
              <a:latin typeface="Calibri"/>
              <a:ea typeface="+mn-ea"/>
              <a:cs typeface="Calibri"/>
            </a:endParaRPr>
          </a:p>
          <a:p>
            <a:pPr marL="171450" marR="0" lvl="0" indent="-171450" algn="l" defTabSz="457200" rtl="0" eaLnBrk="1" fontAlgn="auto" latinLnBrk="0" hangingPunct="1">
              <a:lnSpc>
                <a:spcPct val="100000"/>
              </a:lnSpc>
              <a:spcBef>
                <a:spcPts val="0"/>
              </a:spcBef>
              <a:spcAft>
                <a:spcPts val="300"/>
              </a:spcAft>
              <a:buClrTx/>
              <a:buSzTx/>
              <a:buFont typeface="Arial" panose="020B0604020202020204" pitchFamily="34" charset="0"/>
              <a:buChar char="•"/>
              <a:tabLst/>
              <a:defRPr/>
            </a:pPr>
            <a:r>
              <a:rPr kumimoji="0" lang="en-GB" sz="1050" b="0" i="0" u="none" strike="noStrike" kern="1200" cap="none" spc="0" normalizeH="0" baseline="0" noProof="0" dirty="0">
                <a:ln>
                  <a:noFill/>
                </a:ln>
                <a:solidFill>
                  <a:schemeClr val="tx1"/>
                </a:solidFill>
                <a:effectLst/>
                <a:uLnTx/>
                <a:uFillTx/>
                <a:latin typeface="Calibri"/>
                <a:ea typeface="+mn-ea"/>
                <a:cs typeface="+mn-cs"/>
              </a:rPr>
              <a:t>Renewed focus in ICP, ICS and national post-pandemic planning on how organisations can use their positions as ‘anchor institutions’ in the community to tackle broader causes of inequalities.</a:t>
            </a:r>
            <a:endParaRPr kumimoji="0" lang="en-GB" sz="1050" b="0" i="0" u="none" strike="noStrike" kern="1200" cap="none" spc="0" normalizeH="0" baseline="0" noProof="0" dirty="0">
              <a:ln>
                <a:noFill/>
              </a:ln>
              <a:solidFill>
                <a:schemeClr val="tx1"/>
              </a:solidFill>
              <a:effectLst/>
              <a:uLnTx/>
              <a:uFillTx/>
              <a:latin typeface="Calibri"/>
              <a:ea typeface="+mn-ea"/>
              <a:cs typeface="Calibri"/>
            </a:endParaRPr>
          </a:p>
          <a:p>
            <a:pPr marL="171450" marR="0" lvl="0" indent="-171450" algn="l" defTabSz="457200" rtl="0" eaLnBrk="1" fontAlgn="auto" latinLnBrk="0" hangingPunct="1">
              <a:lnSpc>
                <a:spcPct val="100000"/>
              </a:lnSpc>
              <a:spcBef>
                <a:spcPts val="0"/>
              </a:spcBef>
              <a:spcAft>
                <a:spcPts val="300"/>
              </a:spcAft>
              <a:buClrTx/>
              <a:buSzTx/>
              <a:buFont typeface="Arial" panose="020B0604020202020204" pitchFamily="34" charset="0"/>
              <a:buChar char="•"/>
              <a:tabLst/>
              <a:defRPr/>
            </a:pPr>
            <a:r>
              <a:rPr kumimoji="0" lang="en-GB" sz="1050" b="0" i="0" u="none" strike="noStrike" kern="1200" cap="none" spc="0" normalizeH="0" baseline="0" noProof="0" dirty="0">
                <a:ln>
                  <a:noFill/>
                </a:ln>
                <a:solidFill>
                  <a:schemeClr val="tx1"/>
                </a:solidFill>
                <a:effectLst/>
                <a:uLnTx/>
                <a:uFillTx/>
                <a:latin typeface="Calibri"/>
                <a:ea typeface="+mn-ea"/>
                <a:cs typeface="+mn-cs"/>
              </a:rPr>
              <a:t>SEL highlight the importance of embedding changes to governance and leadership that ensure “a dedicated focus on inequalities”, something other systems and national planning place less emphasis on.</a:t>
            </a:r>
            <a:endParaRPr kumimoji="0" lang="en-GB" sz="1050" b="0" i="0" u="none" strike="noStrike" kern="1200" cap="none" spc="0" normalizeH="0" baseline="0" noProof="0" dirty="0">
              <a:ln>
                <a:noFill/>
              </a:ln>
              <a:solidFill>
                <a:schemeClr val="tx1"/>
              </a:solidFill>
              <a:effectLst/>
              <a:uLnTx/>
              <a:uFillTx/>
              <a:latin typeface="Calibri"/>
              <a:ea typeface="+mn-ea"/>
              <a:cs typeface="Calibri"/>
            </a:endParaRPr>
          </a:p>
          <a:p>
            <a:pPr marL="171450" marR="0" lvl="0" indent="-171450" algn="l" defTabSz="457200" rtl="0" eaLnBrk="1" fontAlgn="auto" latinLnBrk="0" hangingPunct="1">
              <a:lnSpc>
                <a:spcPct val="100000"/>
              </a:lnSpc>
              <a:spcBef>
                <a:spcPts val="0"/>
              </a:spcBef>
              <a:spcAft>
                <a:spcPts val="300"/>
              </a:spcAft>
              <a:buClrTx/>
              <a:buSzTx/>
              <a:buFont typeface="Arial" panose="020B0604020202020204" pitchFamily="34" charset="0"/>
              <a:buChar char="•"/>
              <a:tabLst/>
              <a:defRPr/>
            </a:pPr>
            <a:r>
              <a:rPr kumimoji="0" lang="en-GB" sz="1050" b="0" i="0" u="none" strike="noStrike" kern="1200" cap="none" spc="0" normalizeH="0" baseline="0" noProof="0" dirty="0">
                <a:ln>
                  <a:noFill/>
                </a:ln>
                <a:solidFill>
                  <a:schemeClr val="tx1"/>
                </a:solidFill>
                <a:effectLst/>
                <a:uLnTx/>
                <a:uFillTx/>
                <a:latin typeface="Calibri"/>
                <a:ea typeface="+mn-ea"/>
                <a:cs typeface="+mn-cs"/>
              </a:rPr>
              <a:t>London ICS plans emphasise the importance of cross-system partnership working in tackling inequalities unique to London and common to its five ICSs in terms of data sharing and shared training sessions.</a:t>
            </a:r>
            <a:endParaRPr kumimoji="0" lang="en-GB" sz="1050" b="0" i="0" u="none" strike="noStrike" kern="1200" cap="none" spc="0" normalizeH="0" baseline="0" noProof="0" dirty="0">
              <a:ln>
                <a:noFill/>
              </a:ln>
              <a:solidFill>
                <a:schemeClr val="tx1"/>
              </a:solidFill>
              <a:effectLst/>
              <a:uLnTx/>
              <a:uFillTx/>
              <a:latin typeface="Calibri"/>
              <a:ea typeface="+mn-ea"/>
              <a:cs typeface="Calibri"/>
            </a:endParaRPr>
          </a:p>
          <a:p>
            <a:pPr marL="171450" marR="0" lvl="0" indent="-171450" algn="l" defTabSz="457200" rtl="0" eaLnBrk="1" fontAlgn="auto" latinLnBrk="0" hangingPunct="1">
              <a:lnSpc>
                <a:spcPct val="100000"/>
              </a:lnSpc>
              <a:spcBef>
                <a:spcPts val="0"/>
              </a:spcBef>
              <a:spcAft>
                <a:spcPts val="300"/>
              </a:spcAft>
              <a:buClrTx/>
              <a:buSzTx/>
              <a:buFont typeface="Arial" panose="020B0604020202020204" pitchFamily="34" charset="0"/>
              <a:buChar char="•"/>
              <a:tabLst/>
              <a:defRPr/>
            </a:pPr>
            <a:r>
              <a:rPr kumimoji="0" lang="en-GB" sz="1050" b="0" i="0" u="none" strike="noStrike" kern="1200" cap="none" spc="0" normalizeH="0" baseline="0" noProof="0" dirty="0">
                <a:ln>
                  <a:noFill/>
                </a:ln>
                <a:solidFill>
                  <a:schemeClr val="tx1"/>
                </a:solidFill>
                <a:effectLst/>
                <a:uLnTx/>
                <a:uFillTx/>
                <a:latin typeface="Calibri"/>
                <a:ea typeface="+mn-ea"/>
                <a:cs typeface="+mn-cs"/>
              </a:rPr>
              <a:t>National and system planning both highlight potential of data-led population health approaches in identifying and monitoring inequalities in access, experience and outcome. Stronger emphasis at a system level on data being used to prioritise tackling the most pressing inequalities first.</a:t>
            </a:r>
            <a:endParaRPr kumimoji="0" lang="en-GB" sz="1050" b="0" i="0" u="none" strike="noStrike" kern="1200" cap="none" spc="0" normalizeH="0" baseline="0" noProof="0" dirty="0">
              <a:ln>
                <a:noFill/>
              </a:ln>
              <a:solidFill>
                <a:schemeClr val="tx1"/>
              </a:solidFill>
              <a:effectLst/>
              <a:uLnTx/>
              <a:uFillTx/>
              <a:latin typeface="Calibri"/>
              <a:ea typeface="+mn-ea"/>
              <a:cs typeface="Calibri"/>
            </a:endParaRPr>
          </a:p>
          <a:p>
            <a:pPr marL="171450" marR="0" lvl="0" indent="-171450" algn="l" defTabSz="457200" rtl="0" eaLnBrk="1" fontAlgn="auto" latinLnBrk="0" hangingPunct="1">
              <a:lnSpc>
                <a:spcPct val="100000"/>
              </a:lnSpc>
              <a:spcBef>
                <a:spcPts val="0"/>
              </a:spcBef>
              <a:spcAft>
                <a:spcPts val="300"/>
              </a:spcAft>
              <a:buClrTx/>
              <a:buSzTx/>
              <a:buFont typeface="Arial" panose="020B0604020202020204" pitchFamily="34" charset="0"/>
              <a:buChar char="•"/>
              <a:tabLst/>
              <a:defRPr/>
            </a:pPr>
            <a:r>
              <a:rPr kumimoji="0" lang="en-GB" sz="1050" b="0" i="0" u="none" strike="noStrike" kern="1200" cap="none" spc="0" normalizeH="0" baseline="0" noProof="0" dirty="0">
                <a:ln>
                  <a:noFill/>
                </a:ln>
                <a:solidFill>
                  <a:schemeClr val="tx1"/>
                </a:solidFill>
                <a:effectLst/>
                <a:uLnTx/>
                <a:uFillTx/>
                <a:latin typeface="Calibri"/>
                <a:ea typeface="+mn-ea"/>
                <a:cs typeface="+mn-cs"/>
              </a:rPr>
              <a:t>Stronger focus on addressing social determinants of health through system partnership working is clear in ICS plans post pandemic. </a:t>
            </a:r>
            <a:endParaRPr kumimoji="0" lang="en-GB" sz="1050" b="0" i="0" u="none" strike="noStrike" kern="1200" cap="none" spc="0" normalizeH="0" baseline="0" noProof="0" dirty="0">
              <a:ln>
                <a:noFill/>
              </a:ln>
              <a:solidFill>
                <a:schemeClr val="tx1"/>
              </a:solidFill>
              <a:effectLst/>
              <a:uLnTx/>
              <a:uFillTx/>
              <a:latin typeface="Calibri"/>
              <a:ea typeface="+mn-ea"/>
              <a:cs typeface="Calibri"/>
            </a:endParaRPr>
          </a:p>
          <a:p>
            <a:pPr marL="171450" marR="0" lvl="0" indent="-171450" algn="l" defTabSz="457200" rtl="0" eaLnBrk="1" fontAlgn="auto" latinLnBrk="0" hangingPunct="1">
              <a:lnSpc>
                <a:spcPct val="100000"/>
              </a:lnSpc>
              <a:spcBef>
                <a:spcPts val="0"/>
              </a:spcBef>
              <a:spcAft>
                <a:spcPts val="300"/>
              </a:spcAft>
              <a:buClrTx/>
              <a:buSzTx/>
              <a:buFont typeface="Arial" panose="020B0604020202020204" pitchFamily="34" charset="0"/>
              <a:buChar char="•"/>
              <a:tabLst/>
              <a:defRPr/>
            </a:pPr>
            <a:r>
              <a:rPr kumimoji="0" lang="en-GB" sz="1050" b="0" i="0" u="none" strike="noStrike" kern="1200" cap="none" spc="0" normalizeH="0" baseline="0" noProof="0" dirty="0">
                <a:ln>
                  <a:noFill/>
                </a:ln>
                <a:solidFill>
                  <a:schemeClr val="tx1"/>
                </a:solidFill>
                <a:effectLst/>
                <a:uLnTx/>
                <a:uFillTx/>
                <a:latin typeface="Calibri"/>
                <a:ea typeface="+mn-ea"/>
                <a:cs typeface="+mn-cs"/>
              </a:rPr>
              <a:t>Renewed emphasis in ICS plans on the importance of ensuring interventions are ‘culturally competent’.</a:t>
            </a:r>
            <a:endParaRPr kumimoji="0" lang="en-GB" sz="1050" b="0" i="0" u="none" strike="noStrike" kern="1200" cap="none" spc="0" normalizeH="0" baseline="0" noProof="0" dirty="0">
              <a:ln>
                <a:noFill/>
              </a:ln>
              <a:solidFill>
                <a:schemeClr val="tx1"/>
              </a:solidFill>
              <a:effectLst/>
              <a:uLnTx/>
              <a:uFillTx/>
              <a:latin typeface="Calibri"/>
              <a:ea typeface="+mn-ea"/>
              <a:cs typeface="Calibri"/>
            </a:endParaRPr>
          </a:p>
          <a:p>
            <a:pPr marL="171450" marR="0" lvl="0" indent="-171450" algn="l" defTabSz="457200" rtl="0" eaLnBrk="1" fontAlgn="auto" latinLnBrk="0" hangingPunct="1">
              <a:lnSpc>
                <a:spcPct val="100000"/>
              </a:lnSpc>
              <a:spcBef>
                <a:spcPts val="0"/>
              </a:spcBef>
              <a:spcAft>
                <a:spcPts val="300"/>
              </a:spcAft>
              <a:buClrTx/>
              <a:buSzTx/>
              <a:buFont typeface="Arial" panose="020B0604020202020204" pitchFamily="34" charset="0"/>
              <a:buChar char="•"/>
              <a:tabLst/>
              <a:defRPr/>
            </a:pPr>
            <a:r>
              <a:rPr kumimoji="0" lang="en-GB" sz="1050" b="0" i="0" u="none" strike="noStrike" kern="1200" cap="none" spc="0" normalizeH="0" baseline="0" noProof="0" dirty="0">
                <a:ln>
                  <a:noFill/>
                </a:ln>
                <a:solidFill>
                  <a:schemeClr val="tx1"/>
                </a:solidFill>
                <a:effectLst/>
                <a:uLnTx/>
                <a:uFillTx/>
                <a:latin typeface="Calibri"/>
                <a:ea typeface="+mn-ea"/>
                <a:cs typeface="+mn-cs"/>
              </a:rPr>
              <a:t>Recognition in ICS plans that mental health inequalities are likely to grow as a consequence of the pandemic, and that this issue needs to be addressed before it worsens.</a:t>
            </a:r>
            <a:endParaRPr kumimoji="0" lang="en-GB" sz="1050" b="0" i="0" u="none" strike="noStrike" kern="1200" cap="none" spc="0" normalizeH="0" baseline="0" noProof="0" dirty="0">
              <a:ln>
                <a:noFill/>
              </a:ln>
              <a:solidFill>
                <a:schemeClr val="tx1"/>
              </a:solidFill>
              <a:effectLst/>
              <a:uLnTx/>
              <a:uFillTx/>
              <a:latin typeface="Calibri"/>
              <a:ea typeface="+mn-ea"/>
              <a:cs typeface="Calibri"/>
            </a:endParaRPr>
          </a:p>
          <a:p>
            <a:pPr marL="171450" marR="0" lvl="0" indent="-171450" algn="l" defTabSz="457200" rtl="0" eaLnBrk="1" fontAlgn="auto" latinLnBrk="0" hangingPunct="1">
              <a:lnSpc>
                <a:spcPct val="100000"/>
              </a:lnSpc>
              <a:spcBef>
                <a:spcPts val="0"/>
              </a:spcBef>
              <a:spcAft>
                <a:spcPts val="300"/>
              </a:spcAft>
              <a:buClrTx/>
              <a:buSzTx/>
              <a:buFont typeface="Arial" panose="020B0604020202020204" pitchFamily="34" charset="0"/>
              <a:buChar char="•"/>
              <a:tabLst/>
              <a:defRPr/>
            </a:pPr>
            <a:r>
              <a:rPr kumimoji="0" lang="en-GB" sz="1050" b="0" i="0" u="none" strike="noStrike" kern="1200" cap="none" spc="0" normalizeH="0" baseline="0" noProof="0" dirty="0">
                <a:ln>
                  <a:noFill/>
                </a:ln>
                <a:solidFill>
                  <a:schemeClr val="tx1"/>
                </a:solidFill>
                <a:effectLst/>
                <a:uLnTx/>
                <a:uFillTx/>
                <a:latin typeface="Calibri"/>
                <a:ea typeface="+mn-ea"/>
                <a:cs typeface="+mn-cs"/>
              </a:rPr>
              <a:t>NEL highlight the need for Equalities Impact Assessments for new policies fast-tracked during the pandemic that may be exacerbating inequalities, and multiple ICSs note that the role of local engagement leads will be key and that their views must be considered.</a:t>
            </a:r>
            <a:endParaRPr kumimoji="0" lang="en-GB" sz="1050" b="0" i="0" u="none" strike="noStrike" kern="1200" cap="none" spc="0" normalizeH="0" baseline="0" noProof="0" dirty="0">
              <a:ln>
                <a:noFill/>
              </a:ln>
              <a:solidFill>
                <a:schemeClr val="tx1"/>
              </a:solidFill>
              <a:effectLst/>
              <a:uLnTx/>
              <a:uFillTx/>
              <a:latin typeface="Calibri"/>
              <a:ea typeface="+mn-ea"/>
              <a:cs typeface="Calibri"/>
            </a:endParaRPr>
          </a:p>
          <a:p>
            <a:pPr marL="171450" marR="0" lvl="0" indent="-171450" algn="l" defTabSz="457200" rtl="0" eaLnBrk="1" fontAlgn="auto" latinLnBrk="0" hangingPunct="1">
              <a:lnSpc>
                <a:spcPct val="100000"/>
              </a:lnSpc>
              <a:spcBef>
                <a:spcPts val="0"/>
              </a:spcBef>
              <a:spcAft>
                <a:spcPts val="300"/>
              </a:spcAft>
              <a:buClrTx/>
              <a:buSzTx/>
              <a:buFont typeface="Arial" panose="020B0604020202020204" pitchFamily="34" charset="0"/>
              <a:buChar char="•"/>
              <a:tabLst/>
              <a:defRPr/>
            </a:pPr>
            <a:r>
              <a:rPr kumimoji="0" lang="en-GB" sz="1050" b="0" i="0" u="none" strike="noStrike" kern="1200" cap="none" spc="0" normalizeH="0" baseline="0" noProof="0" dirty="0">
                <a:ln>
                  <a:noFill/>
                </a:ln>
                <a:solidFill>
                  <a:schemeClr val="tx1"/>
                </a:solidFill>
                <a:effectLst/>
                <a:uLnTx/>
                <a:uFillTx/>
                <a:latin typeface="Calibri"/>
                <a:ea typeface="+mn-ea"/>
                <a:cs typeface="+mn-cs"/>
              </a:rPr>
              <a:t>There is still recognition that VCSEs will play a crucial role, but more commitments to action from statutory organisations (as a result of the pandemic experience) mean VCSEs are one part of a multifaceted approach to tackling inequalities.</a:t>
            </a:r>
            <a:endParaRPr kumimoji="0" lang="en-GB" sz="1050" b="0" i="0" u="none" strike="noStrike" kern="1200" cap="none" spc="0" normalizeH="0" baseline="0" noProof="0" dirty="0">
              <a:ln>
                <a:noFill/>
              </a:ln>
              <a:solidFill>
                <a:schemeClr val="tx1"/>
              </a:solidFill>
              <a:effectLst/>
              <a:uLnTx/>
              <a:uFillTx/>
              <a:latin typeface="Calibri"/>
              <a:ea typeface="+mn-ea"/>
              <a:cs typeface="Calibri"/>
            </a:endParaRPr>
          </a:p>
          <a:p>
            <a:pPr marL="0" marR="0" lvl="0" indent="0" algn="l" defTabSz="457200" rtl="0" eaLnBrk="1" fontAlgn="auto" latinLnBrk="0" hangingPunct="1">
              <a:lnSpc>
                <a:spcPct val="100000"/>
              </a:lnSpc>
              <a:spcBef>
                <a:spcPts val="0"/>
              </a:spcBef>
              <a:spcAft>
                <a:spcPts val="400"/>
              </a:spcAft>
              <a:buClrTx/>
              <a:buSzTx/>
              <a:buFontTx/>
              <a:buNone/>
              <a:tabLst/>
              <a:defRPr/>
            </a:pPr>
            <a:r>
              <a:rPr kumimoji="0" lang="en-GB" sz="1050" b="1" i="0" u="none" strike="noStrike" kern="1200" cap="none" spc="0" normalizeH="0" baseline="0" noProof="0" dirty="0">
                <a:ln>
                  <a:noFill/>
                </a:ln>
                <a:solidFill>
                  <a:schemeClr val="tx1"/>
                </a:solidFill>
                <a:effectLst/>
                <a:uLnTx/>
                <a:uFillTx/>
                <a:latin typeface="Calibri"/>
                <a:ea typeface="+mn-ea"/>
                <a:cs typeface="+mn-cs"/>
              </a:rPr>
              <a:t>Further considerations: </a:t>
            </a:r>
            <a:endParaRPr kumimoji="0" lang="en-GB" sz="1050" b="1" i="0" u="none" strike="noStrike" kern="1200" cap="none" spc="0" normalizeH="0" baseline="0" noProof="0" dirty="0">
              <a:ln>
                <a:noFill/>
              </a:ln>
              <a:solidFill>
                <a:schemeClr val="tx1"/>
              </a:solidFill>
              <a:effectLst/>
              <a:uLnTx/>
              <a:uFillTx/>
              <a:latin typeface="Calibri"/>
              <a:ea typeface="+mn-ea"/>
              <a:cs typeface="Calibri"/>
            </a:endParaRPr>
          </a:p>
          <a:p>
            <a:pPr marL="171450" marR="0" lvl="0" indent="-171450" algn="l" defTabSz="457200" rtl="0" eaLnBrk="1" fontAlgn="auto" latinLnBrk="0" hangingPunct="1">
              <a:lnSpc>
                <a:spcPct val="100000"/>
              </a:lnSpc>
              <a:spcBef>
                <a:spcPts val="0"/>
              </a:spcBef>
              <a:spcAft>
                <a:spcPts val="400"/>
              </a:spcAft>
              <a:buClrTx/>
              <a:buSzTx/>
              <a:buFont typeface="Arial" panose="020B0604020202020204" pitchFamily="34" charset="0"/>
              <a:buChar char="•"/>
              <a:tabLst/>
              <a:defRPr/>
            </a:pPr>
            <a:r>
              <a:rPr kumimoji="0" lang="en-GB" sz="1050" b="0" i="0" u="none" strike="noStrike" kern="1200" cap="none" spc="0" normalizeH="0" baseline="0" noProof="0" dirty="0">
                <a:ln>
                  <a:noFill/>
                </a:ln>
                <a:solidFill>
                  <a:schemeClr val="tx1"/>
                </a:solidFill>
                <a:effectLst/>
                <a:uLnTx/>
                <a:uFillTx/>
                <a:latin typeface="Calibri"/>
                <a:ea typeface="+mn-ea"/>
                <a:cs typeface="+mn-cs"/>
              </a:rPr>
              <a:t>How can trust be rebuilt with communities, especially BAME communities in London, who suffered disproportionately during the pandemic? Is there agreement on what it means to be an ‘anchor institution’ and how this position can be used to tackle inequalities? How exactly can ICSs use their position in communities, role as employers and procurement power to influence social determinants of health?</a:t>
            </a:r>
            <a:endParaRPr kumimoji="0" lang="en-GB" sz="1050" b="0" i="0" u="none" strike="noStrike" kern="1200" cap="none" spc="0" normalizeH="0" baseline="0" noProof="0" dirty="0">
              <a:ln>
                <a:noFill/>
              </a:ln>
              <a:solidFill>
                <a:schemeClr val="tx1"/>
              </a:solidFill>
              <a:effectLst/>
              <a:uLnTx/>
              <a:uFillTx/>
              <a:latin typeface="Calibri"/>
              <a:ea typeface="+mn-ea"/>
              <a:cs typeface="Calibri"/>
            </a:endParaRPr>
          </a:p>
          <a:p>
            <a:pPr marL="0" marR="0" lvl="0" indent="0" algn="l" defTabSz="457200" rtl="0" eaLnBrk="1" fontAlgn="auto" latinLnBrk="0" hangingPunct="1">
              <a:lnSpc>
                <a:spcPct val="100000"/>
              </a:lnSpc>
              <a:spcBef>
                <a:spcPts val="0"/>
              </a:spcBef>
              <a:spcAft>
                <a:spcPts val="400"/>
              </a:spcAft>
              <a:buClrTx/>
              <a:buSzTx/>
              <a:buFontTx/>
              <a:buNone/>
              <a:tabLst/>
              <a:defRPr/>
            </a:pPr>
            <a:r>
              <a:rPr kumimoji="0" lang="en-GB" sz="1050" b="1" i="0" u="none" strike="noStrike" kern="1200" cap="none" spc="0" normalizeH="0" baseline="0" noProof="0" dirty="0">
                <a:ln>
                  <a:noFill/>
                </a:ln>
                <a:solidFill>
                  <a:schemeClr val="tx1"/>
                </a:solidFill>
                <a:effectLst/>
                <a:uLnTx/>
                <a:uFillTx/>
                <a:latin typeface="Calibri"/>
                <a:ea typeface="+mn-ea"/>
                <a:cs typeface="+mn-cs"/>
              </a:rPr>
              <a:t>Key findings:</a:t>
            </a:r>
            <a:endParaRPr kumimoji="0" lang="en-GB" sz="1050" b="1" i="0" u="none" strike="noStrike" kern="1200" cap="none" spc="0" normalizeH="0" baseline="0" noProof="0" dirty="0">
              <a:ln>
                <a:noFill/>
              </a:ln>
              <a:solidFill>
                <a:schemeClr val="tx1"/>
              </a:solidFill>
              <a:effectLst/>
              <a:uLnTx/>
              <a:uFillTx/>
              <a:latin typeface="Calibri"/>
              <a:ea typeface="+mn-ea"/>
              <a:cs typeface="Calibri"/>
            </a:endParaRPr>
          </a:p>
          <a:p>
            <a:pPr marL="171450" marR="0" lvl="0" indent="-171450" algn="l" defTabSz="457200" rtl="0" eaLnBrk="1" fontAlgn="auto" latinLnBrk="0" hangingPunct="1">
              <a:lnSpc>
                <a:spcPct val="100000"/>
              </a:lnSpc>
              <a:spcBef>
                <a:spcPts val="0"/>
              </a:spcBef>
              <a:spcAft>
                <a:spcPts val="300"/>
              </a:spcAft>
              <a:buClrTx/>
              <a:buSzTx/>
              <a:buFont typeface="Arial" panose="020B0604020202020204" pitchFamily="34" charset="0"/>
              <a:buChar char="•"/>
              <a:tabLst/>
              <a:defRPr/>
            </a:pPr>
            <a:r>
              <a:rPr kumimoji="0" lang="en-GB" sz="1050" b="0" i="0" u="none" strike="noStrike" kern="1200" cap="none" spc="0" normalizeH="0" baseline="0" noProof="0" dirty="0">
                <a:ln>
                  <a:noFill/>
                </a:ln>
                <a:solidFill>
                  <a:schemeClr val="tx1"/>
                </a:solidFill>
                <a:effectLst/>
                <a:uLnTx/>
                <a:uFillTx/>
                <a:latin typeface="Calibri"/>
                <a:ea typeface="+mn-ea"/>
                <a:cs typeface="+mn-cs"/>
              </a:rPr>
              <a:t>System and national plans look to work towards an integrated, data-led approach to identify inequalities and monitor progress.</a:t>
            </a:r>
            <a:endParaRPr kumimoji="0" lang="en-GB" sz="1050" b="0" i="0" u="none" strike="noStrike" kern="1200" cap="none" spc="0" normalizeH="0" baseline="0" noProof="0" dirty="0">
              <a:ln>
                <a:noFill/>
              </a:ln>
              <a:solidFill>
                <a:schemeClr val="tx1"/>
              </a:solidFill>
              <a:effectLst/>
              <a:uLnTx/>
              <a:uFillTx/>
              <a:latin typeface="Calibri"/>
              <a:ea typeface="+mn-ea"/>
              <a:cs typeface="Calibri"/>
            </a:endParaRPr>
          </a:p>
          <a:p>
            <a:pPr marL="171450" marR="0" lvl="0" indent="-171450" algn="l" defTabSz="457200" rtl="0" eaLnBrk="1" fontAlgn="auto" latinLnBrk="0" hangingPunct="1">
              <a:lnSpc>
                <a:spcPct val="100000"/>
              </a:lnSpc>
              <a:spcBef>
                <a:spcPts val="0"/>
              </a:spcBef>
              <a:spcAft>
                <a:spcPts val="300"/>
              </a:spcAft>
              <a:buClrTx/>
              <a:buSzTx/>
              <a:buFont typeface="Arial" panose="020B0604020202020204" pitchFamily="34" charset="0"/>
              <a:buChar char="•"/>
              <a:tabLst/>
              <a:defRPr/>
            </a:pPr>
            <a:r>
              <a:rPr kumimoji="0" lang="en-GB" sz="1050" b="0" i="0" u="none" strike="noStrike" kern="1200" cap="none" spc="0" normalizeH="0" baseline="0" noProof="0" dirty="0">
                <a:ln>
                  <a:noFill/>
                </a:ln>
                <a:solidFill>
                  <a:schemeClr val="tx1"/>
                </a:solidFill>
                <a:effectLst/>
                <a:uLnTx/>
                <a:uFillTx/>
                <a:latin typeface="Calibri"/>
                <a:ea typeface="+mn-ea"/>
                <a:cs typeface="+mn-cs"/>
              </a:rPr>
              <a:t>Renewed focus on the role of health and care organisations as ‘anchor institutions’ whose position in the local economy provides another means of tackling inequalities in the community.</a:t>
            </a:r>
            <a:endParaRPr kumimoji="0" lang="en-GB" sz="1050" b="0" i="0" u="none" strike="noStrike" kern="1200" cap="none" spc="0" normalizeH="0" baseline="0" noProof="0" dirty="0">
              <a:ln>
                <a:noFill/>
              </a:ln>
              <a:solidFill>
                <a:schemeClr val="tx1"/>
              </a:solidFill>
              <a:effectLst/>
              <a:uLnTx/>
              <a:uFillTx/>
              <a:latin typeface="Calibri"/>
              <a:ea typeface="+mn-ea"/>
              <a:cs typeface="Calibri"/>
            </a:endParaRPr>
          </a:p>
          <a:p>
            <a:pPr marL="171450" marR="0" lvl="0" indent="-171450" algn="l" defTabSz="457200" rtl="0" eaLnBrk="1" fontAlgn="auto" latinLnBrk="0" hangingPunct="1">
              <a:lnSpc>
                <a:spcPct val="100000"/>
              </a:lnSpc>
              <a:spcBef>
                <a:spcPts val="0"/>
              </a:spcBef>
              <a:spcAft>
                <a:spcPts val="400"/>
              </a:spcAft>
              <a:buClrTx/>
              <a:buSzTx/>
              <a:buFont typeface="Arial" panose="020B0604020202020204" pitchFamily="34" charset="0"/>
              <a:buChar char="•"/>
              <a:tabLst/>
              <a:defRPr/>
            </a:pPr>
            <a:endParaRPr kumimoji="0" lang="en-GB" sz="1050" b="1" i="0" u="none" strike="noStrike" kern="1200" cap="none" spc="0" normalizeH="0" baseline="0" noProof="0" dirty="0">
              <a:ln>
                <a:noFill/>
              </a:ln>
              <a:solidFill>
                <a:schemeClr val="tx1"/>
              </a:solidFill>
              <a:effectLst/>
              <a:uLnTx/>
              <a:uFillTx/>
              <a:latin typeface="Calibri"/>
              <a:ea typeface="+mn-ea"/>
              <a:cs typeface="+mn-cs"/>
            </a:endParaRPr>
          </a:p>
        </p:txBody>
      </p:sp>
      <p:sp>
        <p:nvSpPr>
          <p:cNvPr id="9" name="Rectangle 8">
            <a:extLst>
              <a:ext uri="{FF2B5EF4-FFF2-40B4-BE49-F238E27FC236}">
                <a16:creationId xmlns:a16="http://schemas.microsoft.com/office/drawing/2014/main" id="{1D3964AD-726A-428E-AC9F-9E66C2986A62}"/>
              </a:ext>
            </a:extLst>
          </p:cNvPr>
          <p:cNvSpPr/>
          <p:nvPr/>
        </p:nvSpPr>
        <p:spPr>
          <a:xfrm>
            <a:off x="293092" y="4184367"/>
            <a:ext cx="3697255" cy="2091200"/>
          </a:xfrm>
          <a:prstGeom prst="rect">
            <a:avLst/>
          </a:prstGeom>
          <a:solidFill>
            <a:schemeClr val="accent1">
              <a:lumMod val="90000"/>
            </a:schemeClr>
          </a:solidFill>
          <a:ln w="12700">
            <a:solidFill>
              <a:srgbClr val="7030A0"/>
            </a:solidFill>
          </a:ln>
        </p:spPr>
        <p:style>
          <a:lnRef idx="2">
            <a:schemeClr val="dk1"/>
          </a:lnRef>
          <a:fillRef idx="1">
            <a:schemeClr val="lt1"/>
          </a:fillRef>
          <a:effectRef idx="0">
            <a:schemeClr val="dk1"/>
          </a:effectRef>
          <a:fontRef idx="minor">
            <a:schemeClr val="dk1"/>
          </a:fontRef>
        </p:style>
        <p:txBody>
          <a:bodyPr lIns="91440" tIns="45720" rIns="91440" bIns="45720" rtlCol="0" anchor="t"/>
          <a:lstStyle/>
          <a:p>
            <a:pPr marL="0" marR="0" lvl="0" indent="0" algn="l" defTabSz="457200" rtl="0" eaLnBrk="1" fontAlgn="auto" latinLnBrk="0" hangingPunct="1">
              <a:lnSpc>
                <a:spcPct val="100000"/>
              </a:lnSpc>
              <a:spcBef>
                <a:spcPts val="0"/>
              </a:spcBef>
              <a:spcAft>
                <a:spcPts val="600"/>
              </a:spcAft>
              <a:buClrTx/>
              <a:buSzTx/>
              <a:buFontTx/>
              <a:buNone/>
              <a:tabLst/>
              <a:defRPr/>
            </a:pPr>
            <a:r>
              <a:rPr kumimoji="0" lang="en-GB" sz="1050" b="1" i="0" u="none" strike="noStrike" kern="1200" cap="none" spc="0" normalizeH="0" baseline="0" noProof="0" dirty="0">
                <a:ln>
                  <a:noFill/>
                </a:ln>
                <a:solidFill>
                  <a:schemeClr val="tx1"/>
                </a:solidFill>
                <a:effectLst/>
                <a:uLnTx/>
                <a:uFillTx/>
                <a:latin typeface="Calibri"/>
                <a:ea typeface="+mn-ea"/>
                <a:cs typeface="Times New Roman"/>
              </a:rPr>
              <a:t>Pandemic innovations/changes</a:t>
            </a:r>
          </a:p>
          <a:p>
            <a:pPr marL="171450" marR="0" lvl="0" indent="-171450" algn="l" defTabSz="457200" rtl="0" eaLnBrk="1" fontAlgn="auto" latinLnBrk="0" hangingPunct="1">
              <a:lnSpc>
                <a:spcPct val="100000"/>
              </a:lnSpc>
              <a:spcBef>
                <a:spcPts val="0"/>
              </a:spcBef>
              <a:spcAft>
                <a:spcPts val="600"/>
              </a:spcAft>
              <a:buClrTx/>
              <a:buSzTx/>
              <a:buFont typeface="Arial" panose="020B0604020202020204" pitchFamily="34" charset="0"/>
              <a:buChar char="•"/>
              <a:tabLst/>
              <a:defRPr/>
            </a:pPr>
            <a:r>
              <a:rPr kumimoji="0" lang="en-US" sz="1050" b="0" i="0" u="none" strike="noStrike" kern="1200" cap="none" spc="0" normalizeH="0" baseline="0" noProof="0" dirty="0">
                <a:ln>
                  <a:noFill/>
                </a:ln>
                <a:solidFill>
                  <a:schemeClr val="tx1"/>
                </a:solidFill>
                <a:effectLst/>
                <a:uLnTx/>
                <a:uFillTx/>
                <a:latin typeface="Calibri"/>
                <a:ea typeface="+mn-ea"/>
                <a:cs typeface="Times New Roman"/>
              </a:rPr>
              <a:t>COVID-19 exposed existing health inequalities experienced by ethnic minorities, especially those in London, and by the elderly and those with disabilities, and the failure of health and care to address these.</a:t>
            </a:r>
          </a:p>
          <a:p>
            <a:pPr marL="171450" marR="0" lvl="0" indent="-171450" algn="l" defTabSz="457200" rtl="0" eaLnBrk="1" fontAlgn="auto" latinLnBrk="0" hangingPunct="1">
              <a:lnSpc>
                <a:spcPct val="100000"/>
              </a:lnSpc>
              <a:spcBef>
                <a:spcPts val="0"/>
              </a:spcBef>
              <a:spcAft>
                <a:spcPts val="600"/>
              </a:spcAft>
              <a:buClrTx/>
              <a:buSzTx/>
              <a:buFont typeface="Arial" panose="020B0604020202020204" pitchFamily="34" charset="0"/>
              <a:buChar char="•"/>
              <a:tabLst/>
              <a:defRPr/>
            </a:pPr>
            <a:r>
              <a:rPr kumimoji="0" lang="en-US" sz="1050" b="0" i="0" u="none" strike="noStrike" kern="1200" cap="none" spc="0" normalizeH="0" baseline="0" noProof="0" dirty="0">
                <a:ln>
                  <a:noFill/>
                </a:ln>
                <a:solidFill>
                  <a:schemeClr val="tx1"/>
                </a:solidFill>
                <a:effectLst/>
                <a:uLnTx/>
                <a:uFillTx/>
                <a:latin typeface="Calibri"/>
                <a:ea typeface="+mn-ea"/>
                <a:cs typeface="Times New Roman"/>
              </a:rPr>
              <a:t>COVID-19 generated new inequalities, including those experienced by ‘shielders’ and ‘key-workers’ working in front-line occupations, including the health and care system.</a:t>
            </a:r>
          </a:p>
          <a:p>
            <a:pPr marL="171450" marR="0" lvl="0" indent="-171450" algn="l" defTabSz="457200" rtl="0" eaLnBrk="1" fontAlgn="auto" latinLnBrk="0" hangingPunct="1">
              <a:lnSpc>
                <a:spcPct val="100000"/>
              </a:lnSpc>
              <a:spcBef>
                <a:spcPts val="0"/>
              </a:spcBef>
              <a:spcAft>
                <a:spcPts val="600"/>
              </a:spcAft>
              <a:buClrTx/>
              <a:buSzTx/>
              <a:buFont typeface="Arial" panose="020B0604020202020204" pitchFamily="34" charset="0"/>
              <a:buChar char="•"/>
              <a:tabLst/>
              <a:defRPr/>
            </a:pPr>
            <a:r>
              <a:rPr kumimoji="0" lang="en-US" sz="1050" b="0" i="0" u="none" strike="noStrike" kern="1200" cap="none" spc="0" normalizeH="0" baseline="0" noProof="0" dirty="0">
                <a:ln>
                  <a:noFill/>
                </a:ln>
                <a:solidFill>
                  <a:schemeClr val="tx1"/>
                </a:solidFill>
                <a:effectLst/>
                <a:uLnTx/>
                <a:uFillTx/>
                <a:latin typeface="Calibri"/>
                <a:ea typeface="+mn-ea"/>
                <a:cs typeface="Times New Roman"/>
              </a:rPr>
              <a:t>Shielders and other disadvantaged groups have and are still suffering disproportionately from the mental health impact of lockdown.</a:t>
            </a:r>
          </a:p>
          <a:p>
            <a:pPr marL="0" marR="0" lvl="0" indent="0" algn="l" defTabSz="457200" rtl="0" eaLnBrk="1" fontAlgn="auto" latinLnBrk="0" hangingPunct="1">
              <a:lnSpc>
                <a:spcPct val="100000"/>
              </a:lnSpc>
              <a:spcBef>
                <a:spcPts val="0"/>
              </a:spcBef>
              <a:spcAft>
                <a:spcPts val="600"/>
              </a:spcAft>
              <a:buClrTx/>
              <a:buSzTx/>
              <a:buFontTx/>
              <a:buNone/>
              <a:tabLst/>
              <a:defRPr/>
            </a:pPr>
            <a:endParaRPr kumimoji="0" lang="en-GB" sz="1050" b="1" i="0" u="none" strike="noStrike" kern="1200" cap="none" spc="0" normalizeH="0" baseline="0" noProof="0" dirty="0">
              <a:ln>
                <a:noFill/>
              </a:ln>
              <a:solidFill>
                <a:schemeClr val="tx1"/>
              </a:solidFill>
              <a:effectLst/>
              <a:uLnTx/>
              <a:uFillTx/>
              <a:latin typeface="Calibri"/>
              <a:ea typeface="+mn-ea"/>
              <a:cs typeface="Times New Roman" panose="02020603050405020304" pitchFamily="18" charset="0"/>
            </a:endParaRPr>
          </a:p>
        </p:txBody>
      </p:sp>
      <p:sp>
        <p:nvSpPr>
          <p:cNvPr id="12" name="Rectangle 11">
            <a:extLst>
              <a:ext uri="{FF2B5EF4-FFF2-40B4-BE49-F238E27FC236}">
                <a16:creationId xmlns:a16="http://schemas.microsoft.com/office/drawing/2014/main" id="{5F217E84-CE58-4DAA-85DD-E8FC423A09B1}"/>
              </a:ext>
            </a:extLst>
          </p:cNvPr>
          <p:cNvSpPr/>
          <p:nvPr/>
        </p:nvSpPr>
        <p:spPr>
          <a:xfrm>
            <a:off x="293092" y="983226"/>
            <a:ext cx="3682844" cy="3036407"/>
          </a:xfrm>
          <a:prstGeom prst="rect">
            <a:avLst/>
          </a:prstGeom>
          <a:solidFill>
            <a:schemeClr val="accent1">
              <a:lumMod val="90000"/>
            </a:schemeClr>
          </a:solidFill>
          <a:ln w="12700">
            <a:solidFill>
              <a:srgbClr val="7030A0"/>
            </a:solidFill>
          </a:ln>
        </p:spPr>
        <p:style>
          <a:lnRef idx="2">
            <a:schemeClr val="dk1"/>
          </a:lnRef>
          <a:fillRef idx="1">
            <a:schemeClr val="lt1"/>
          </a:fillRef>
          <a:effectRef idx="0">
            <a:schemeClr val="dk1"/>
          </a:effectRef>
          <a:fontRef idx="minor">
            <a:schemeClr val="dk1"/>
          </a:fontRef>
        </p:style>
        <p:txBody>
          <a:bodyPr rtlCol="0" anchor="t"/>
          <a:lstStyle/>
          <a:p>
            <a:pPr marL="0" marR="0" lvl="0" indent="0" algn="l" defTabSz="457200" rtl="0" eaLnBrk="1" fontAlgn="auto" latinLnBrk="0" hangingPunct="1">
              <a:lnSpc>
                <a:spcPct val="100000"/>
              </a:lnSpc>
              <a:spcBef>
                <a:spcPts val="0"/>
              </a:spcBef>
              <a:spcAft>
                <a:spcPts val="600"/>
              </a:spcAft>
              <a:buClrTx/>
              <a:buSzTx/>
              <a:buFontTx/>
              <a:buNone/>
              <a:tabLst/>
              <a:defRPr/>
            </a:pPr>
            <a:r>
              <a:rPr kumimoji="0" lang="en-GB" sz="1050" b="1" i="0" u="none" strike="noStrike" kern="1200" cap="none" spc="0" normalizeH="0" baseline="0" noProof="0" dirty="0">
                <a:ln>
                  <a:noFill/>
                </a:ln>
                <a:solidFill>
                  <a:schemeClr val="tx1"/>
                </a:solidFill>
                <a:effectLst/>
                <a:uLnTx/>
                <a:uFillTx/>
                <a:latin typeface="Calibri"/>
                <a:ea typeface="+mn-ea"/>
                <a:cs typeface="Times New Roman" panose="02020603050405020304" pitchFamily="18" charset="0"/>
              </a:rPr>
              <a:t>Pre-pandemic</a:t>
            </a:r>
          </a:p>
          <a:p>
            <a:pPr marL="171450" marR="0" lvl="0" indent="-171450" algn="l" defTabSz="457200" rtl="0" eaLnBrk="1" fontAlgn="auto" latinLnBrk="0" hangingPunct="1">
              <a:lnSpc>
                <a:spcPct val="100000"/>
              </a:lnSpc>
              <a:spcBef>
                <a:spcPts val="0"/>
              </a:spcBef>
              <a:spcAft>
                <a:spcPts val="600"/>
              </a:spcAft>
              <a:buClrTx/>
              <a:buSzTx/>
              <a:buFont typeface="Arial" panose="020B0604020202020204" pitchFamily="34" charset="0"/>
              <a:buChar char="•"/>
              <a:tabLst/>
              <a:defRPr/>
            </a:pPr>
            <a:r>
              <a:rPr kumimoji="0" lang="en-US" sz="1050" b="0" i="0" u="none" strike="noStrike" kern="1200" cap="none" spc="0" normalizeH="0" baseline="0" noProof="0" dirty="0">
                <a:ln>
                  <a:noFill/>
                </a:ln>
                <a:solidFill>
                  <a:schemeClr val="tx1"/>
                </a:solidFill>
                <a:effectLst/>
                <a:uLnTx/>
                <a:uFillTx/>
                <a:latin typeface="Calibri"/>
                <a:ea typeface="+mn-ea"/>
                <a:cs typeface="Times New Roman" panose="02020603050405020304" pitchFamily="18" charset="0"/>
              </a:rPr>
              <a:t>LTP funding was contingent on local areas setting out specific measurable targets on tackling inequalities.</a:t>
            </a:r>
          </a:p>
          <a:p>
            <a:pPr marL="171450" marR="0" lvl="0" indent="-171450" algn="l" defTabSz="457200" rtl="0" eaLnBrk="1" fontAlgn="auto" latinLnBrk="0" hangingPunct="1">
              <a:lnSpc>
                <a:spcPct val="100000"/>
              </a:lnSpc>
              <a:spcBef>
                <a:spcPts val="0"/>
              </a:spcBef>
              <a:spcAft>
                <a:spcPts val="600"/>
              </a:spcAft>
              <a:buClrTx/>
              <a:buSzTx/>
              <a:buFont typeface="Arial" panose="020B0604020202020204" pitchFamily="34" charset="0"/>
              <a:buChar char="•"/>
              <a:tabLst/>
              <a:defRPr/>
            </a:pPr>
            <a:r>
              <a:rPr kumimoji="0" lang="en-US" sz="1050" b="0" i="0" u="none" strike="noStrike" kern="1200" cap="none" spc="0" normalizeH="0" baseline="0" noProof="0" dirty="0">
                <a:ln>
                  <a:noFill/>
                </a:ln>
                <a:solidFill>
                  <a:schemeClr val="tx1"/>
                </a:solidFill>
                <a:effectLst/>
                <a:uLnTx/>
                <a:uFillTx/>
                <a:latin typeface="Calibri"/>
                <a:ea typeface="+mn-ea"/>
                <a:cs typeface="Times New Roman" panose="02020603050405020304" pitchFamily="18" charset="0"/>
              </a:rPr>
              <a:t>The regional focus was centred on addressing inequities in the impact of social determinants of health through partnership working.</a:t>
            </a:r>
          </a:p>
          <a:p>
            <a:pPr marL="171450" marR="0" lvl="0" indent="-171450" algn="l" defTabSz="457200" rtl="0" eaLnBrk="1" fontAlgn="auto" latinLnBrk="0" hangingPunct="1">
              <a:lnSpc>
                <a:spcPct val="100000"/>
              </a:lnSpc>
              <a:spcBef>
                <a:spcPts val="0"/>
              </a:spcBef>
              <a:spcAft>
                <a:spcPts val="600"/>
              </a:spcAft>
              <a:buClrTx/>
              <a:buSzTx/>
              <a:buFont typeface="Arial" panose="020B0604020202020204" pitchFamily="34" charset="0"/>
              <a:buChar char="•"/>
              <a:tabLst/>
              <a:defRPr/>
            </a:pPr>
            <a:r>
              <a:rPr kumimoji="0" lang="en-US" sz="1050" b="0" i="0" u="none" strike="noStrike" kern="1200" cap="none" spc="0" normalizeH="0" baseline="0" noProof="0" dirty="0">
                <a:ln>
                  <a:noFill/>
                </a:ln>
                <a:solidFill>
                  <a:schemeClr val="tx1"/>
                </a:solidFill>
                <a:effectLst/>
                <a:uLnTx/>
                <a:uFillTx/>
                <a:latin typeface="Calibri"/>
                <a:ea typeface="+mn-ea"/>
                <a:cs typeface="Times New Roman" panose="02020603050405020304" pitchFamily="18" charset="0"/>
              </a:rPr>
              <a:t>Roll-out of social prescribing, link workers, community navigators and other such support roles, often VCSE-led, were already gaining traction at national and regional levels.</a:t>
            </a:r>
          </a:p>
          <a:p>
            <a:pPr marL="171450" marR="0" lvl="0" indent="-171450" algn="l" defTabSz="457200" rtl="0" eaLnBrk="1" fontAlgn="auto" latinLnBrk="0" hangingPunct="1">
              <a:lnSpc>
                <a:spcPct val="100000"/>
              </a:lnSpc>
              <a:spcBef>
                <a:spcPts val="0"/>
              </a:spcBef>
              <a:spcAft>
                <a:spcPts val="600"/>
              </a:spcAft>
              <a:buClrTx/>
              <a:buSzTx/>
              <a:buFont typeface="Arial" panose="020B0604020202020204" pitchFamily="34" charset="0"/>
              <a:buChar char="•"/>
              <a:tabLst/>
              <a:defRPr/>
            </a:pPr>
            <a:r>
              <a:rPr kumimoji="0" lang="en-GB" sz="1050" b="0" i="0" u="none" strike="noStrike" kern="1200" cap="none" spc="0" normalizeH="0" baseline="0" noProof="0" dirty="0">
                <a:ln>
                  <a:noFill/>
                </a:ln>
                <a:solidFill>
                  <a:schemeClr val="tx1"/>
                </a:solidFill>
                <a:effectLst/>
                <a:uLnTx/>
                <a:uFillTx/>
                <a:latin typeface="Calibri"/>
                <a:ea typeface="+mn-ea"/>
                <a:cs typeface="Times New Roman" panose="02020603050405020304" pitchFamily="18" charset="0"/>
              </a:rPr>
              <a:t>It was generally recognised that inequalities could only be addressed in an integrated, cross-system way. Pooling resources through Health and Wellbeing boards was already yielding some success in London.</a:t>
            </a:r>
          </a:p>
          <a:p>
            <a:pPr marL="171450" marR="0" lvl="0" indent="-171450" algn="l" defTabSz="457200" rtl="0" eaLnBrk="1" fontAlgn="auto" latinLnBrk="0" hangingPunct="1">
              <a:lnSpc>
                <a:spcPct val="100000"/>
              </a:lnSpc>
              <a:spcBef>
                <a:spcPts val="0"/>
              </a:spcBef>
              <a:spcAft>
                <a:spcPts val="600"/>
              </a:spcAft>
              <a:buClrTx/>
              <a:buSzTx/>
              <a:buFont typeface="Arial" panose="020B0604020202020204" pitchFamily="34" charset="0"/>
              <a:buChar char="•"/>
              <a:tabLst/>
              <a:defRPr/>
            </a:pPr>
            <a:r>
              <a:rPr kumimoji="0" lang="en-US" sz="1050" b="0" i="0" u="none" strike="noStrike" kern="1200" cap="none" spc="0" normalizeH="0" baseline="0" noProof="0" dirty="0">
                <a:ln>
                  <a:noFill/>
                </a:ln>
                <a:solidFill>
                  <a:schemeClr val="tx1"/>
                </a:solidFill>
                <a:effectLst/>
                <a:uLnTx/>
                <a:uFillTx/>
                <a:latin typeface="Calibri"/>
                <a:ea typeface="+mn-ea"/>
                <a:cs typeface="Times New Roman" panose="02020603050405020304" pitchFamily="18" charset="0"/>
              </a:rPr>
              <a:t>Inequality issues often framed around specific groups e.g., the homeless, those with LD/A, BAME communities.</a:t>
            </a:r>
          </a:p>
        </p:txBody>
      </p:sp>
      <p:sp>
        <p:nvSpPr>
          <p:cNvPr id="13" name="Arrow: Down 12">
            <a:extLst>
              <a:ext uri="{FF2B5EF4-FFF2-40B4-BE49-F238E27FC236}">
                <a16:creationId xmlns:a16="http://schemas.microsoft.com/office/drawing/2014/main" id="{40B7A0CE-BBBE-4320-9C76-FF5F8C2FD94D}"/>
              </a:ext>
            </a:extLst>
          </p:cNvPr>
          <p:cNvSpPr/>
          <p:nvPr/>
        </p:nvSpPr>
        <p:spPr>
          <a:xfrm>
            <a:off x="3550587" y="3845539"/>
            <a:ext cx="337352" cy="408373"/>
          </a:xfrm>
          <a:prstGeom prst="downArrow">
            <a:avLst/>
          </a:prstGeom>
          <a:solidFill>
            <a:srgbClr val="A7FFE8"/>
          </a:solidFill>
        </p:spPr>
        <p:style>
          <a:lnRef idx="1">
            <a:schemeClr val="accent4"/>
          </a:lnRef>
          <a:fillRef idx="3">
            <a:schemeClr val="accent4"/>
          </a:fillRef>
          <a:effectRef idx="2">
            <a:schemeClr val="accent4"/>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chemeClr val="tx1"/>
              </a:solidFill>
              <a:effectLst/>
              <a:uLnTx/>
              <a:uFillTx/>
              <a:latin typeface="Calibri"/>
              <a:ea typeface="+mn-ea"/>
              <a:cs typeface="+mn-cs"/>
            </a:endParaRPr>
          </a:p>
        </p:txBody>
      </p:sp>
      <p:sp>
        <p:nvSpPr>
          <p:cNvPr id="14" name="Arrow: Down 13">
            <a:extLst>
              <a:ext uri="{FF2B5EF4-FFF2-40B4-BE49-F238E27FC236}">
                <a16:creationId xmlns:a16="http://schemas.microsoft.com/office/drawing/2014/main" id="{338D36F1-5E04-4DFC-B5DF-8708F505468B}"/>
              </a:ext>
            </a:extLst>
          </p:cNvPr>
          <p:cNvSpPr/>
          <p:nvPr/>
        </p:nvSpPr>
        <p:spPr>
          <a:xfrm rot="16200000">
            <a:off x="3825796" y="4148857"/>
            <a:ext cx="337352" cy="408373"/>
          </a:xfrm>
          <a:prstGeom prst="downArrow">
            <a:avLst/>
          </a:prstGeom>
          <a:solidFill>
            <a:srgbClr val="A7FFE8"/>
          </a:solidFill>
        </p:spPr>
        <p:style>
          <a:lnRef idx="1">
            <a:schemeClr val="accent4"/>
          </a:lnRef>
          <a:fillRef idx="3">
            <a:schemeClr val="accent4"/>
          </a:fillRef>
          <a:effectRef idx="2">
            <a:schemeClr val="accent4"/>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chemeClr val="tx1"/>
              </a:solidFill>
              <a:effectLst/>
              <a:uLnTx/>
              <a:uFillTx/>
              <a:latin typeface="Calibri"/>
              <a:ea typeface="+mn-ea"/>
              <a:cs typeface="+mn-cs"/>
            </a:endParaRPr>
          </a:p>
        </p:txBody>
      </p:sp>
      <p:sp>
        <p:nvSpPr>
          <p:cNvPr id="15" name="TextBox 14">
            <a:extLst>
              <a:ext uri="{FF2B5EF4-FFF2-40B4-BE49-F238E27FC236}">
                <a16:creationId xmlns:a16="http://schemas.microsoft.com/office/drawing/2014/main" id="{8156BC5E-1629-44A1-B69A-EDCCFCFA6B0B}"/>
              </a:ext>
            </a:extLst>
          </p:cNvPr>
          <p:cNvSpPr txBox="1"/>
          <p:nvPr/>
        </p:nvSpPr>
        <p:spPr>
          <a:xfrm>
            <a:off x="727587" y="6273225"/>
            <a:ext cx="11464413" cy="584775"/>
          </a:xfrm>
          <a:prstGeom prst="rect">
            <a:avLst/>
          </a:prstGeom>
          <a:noFill/>
        </p:spPr>
        <p:txBody>
          <a:bodyPr wrap="square" lIns="91440" tIns="45720" rIns="91440" bIns="45720" rtlCol="0" anchor="t">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800" b="0" i="1" u="none" strike="noStrike" kern="1200" cap="none" spc="0" normalizeH="0" baseline="0" noProof="0" dirty="0">
                <a:ln>
                  <a:noFill/>
                </a:ln>
                <a:effectLst/>
                <a:uLnTx/>
                <a:uFillTx/>
                <a:latin typeface="Calibri"/>
                <a:ea typeface="+mn-ea"/>
                <a:cs typeface="+mn-cs"/>
              </a:rPr>
              <a:t>Sources: </a:t>
            </a:r>
            <a:r>
              <a:rPr kumimoji="0" lang="en-US" sz="800" b="0" i="1" u="none" strike="noStrike" kern="1200" cap="none" spc="0" normalizeH="0" baseline="0" noProof="0" dirty="0">
                <a:ln>
                  <a:noFill/>
                </a:ln>
                <a:effectLst/>
                <a:uLnTx/>
                <a:uFillTx/>
                <a:latin typeface="Calibri"/>
                <a:ea typeface="+mn-ea"/>
                <a:cs typeface="+mn-cs"/>
              </a:rPr>
              <a:t>London Health Inequalities Strategy (2018); London Vision 2019 (2019); NHS Long Term Plan (2019); ICS recovery plans for NW, SE, NE and NC London (2020); The Experience of Managing COVID-19 in Social care in London (2020); Desktop review of London ICP plans to identify local and regional priorities to further integration (2020);  Integrating care: Next steps to building strong and effective integrated care systems across England (2020); Integrated care systems in London Challenges and opportunities ahead (2021); NHS Operational Planning and Contracting Guidance (2021); Wave 2 Learning: reflections from NHS England and NHS Improvement (London) and the NHS in London (2021); Integration and innovation: working together to improve health and social care for all (2021); ICS Development - Design and Implementation Programme: Programme Overview in London (2021), </a:t>
            </a:r>
            <a:r>
              <a:rPr kumimoji="0" lang="en-US" sz="800" b="0" i="1" u="none" strike="noStrike" kern="1200" cap="none" spc="0" normalizeH="0" baseline="0" noProof="0" dirty="0">
                <a:ln>
                  <a:noFill/>
                </a:ln>
                <a:effectLst/>
                <a:uLnTx/>
                <a:uFillTx/>
                <a:latin typeface="Calibri"/>
                <a:ea typeface="+mn-lt"/>
                <a:cs typeface="Calibri"/>
              </a:rPr>
              <a:t>Clinical leadership to improve population health &amp; reduce health inequalities (2021)</a:t>
            </a:r>
            <a:endParaRPr kumimoji="0" lang="en-GB" sz="800" b="0" i="1" u="none" strike="noStrike" kern="1200" cap="none" spc="0" normalizeH="0" baseline="0" noProof="0" dirty="0">
              <a:ln>
                <a:noFill/>
              </a:ln>
              <a:effectLst/>
              <a:uLnTx/>
              <a:uFillTx/>
              <a:latin typeface="Calibri"/>
              <a:ea typeface="+mn-lt"/>
              <a:cs typeface="Calibri"/>
            </a:endParaRPr>
          </a:p>
        </p:txBody>
      </p:sp>
    </p:spTree>
    <p:extLst>
      <p:ext uri="{BB962C8B-B14F-4D97-AF65-F5344CB8AC3E}">
        <p14:creationId xmlns:p14="http://schemas.microsoft.com/office/powerpoint/2010/main" val="4189494997"/>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
            <a:extLst>
              <a:ext uri="{FF2B5EF4-FFF2-40B4-BE49-F238E27FC236}">
                <a16:creationId xmlns:a16="http://schemas.microsoft.com/office/drawing/2014/main" id="{A9D63B87-3B2F-4E81-888D-11AD3DE17BB8}"/>
              </a:ext>
            </a:extLst>
          </p:cNvPr>
          <p:cNvSpPr txBox="1">
            <a:spLocks/>
          </p:cNvSpPr>
          <p:nvPr/>
        </p:nvSpPr>
        <p:spPr>
          <a:xfrm>
            <a:off x="276400" y="285135"/>
            <a:ext cx="10590764" cy="876182"/>
          </a:xfrm>
          <a:prstGeom prst="rect">
            <a:avLst/>
          </a:prstGeom>
        </p:spPr>
        <p:txBody>
          <a:bodyPr>
            <a:noAutofit/>
          </a:bodyPr>
          <a:lstStyle>
            <a:lvl1pPr algn="l" defTabSz="914400" rtl="0" eaLnBrk="1" latinLnBrk="0" hangingPunct="1">
              <a:lnSpc>
                <a:spcPct val="80000"/>
              </a:lnSpc>
              <a:spcBef>
                <a:spcPct val="0"/>
              </a:spcBef>
              <a:buNone/>
              <a:defRPr sz="2400" b="1" i="0" kern="1200" cap="none" baseline="0">
                <a:solidFill>
                  <a:schemeClr val="tx1"/>
                </a:solidFill>
                <a:latin typeface="Calibri" panose="020F0502020204030204" pitchFamily="34" charset="0"/>
                <a:ea typeface="Calibri" panose="020F0502020204030204" pitchFamily="34" charset="0"/>
                <a:cs typeface="Calibri" panose="020F0502020204030204" pitchFamily="34" charset="0"/>
              </a:defRPr>
            </a:lvl1pPr>
          </a:lstStyle>
          <a:p>
            <a:r>
              <a:rPr lang="en-US" sz="2700" b="0" dirty="0">
                <a:latin typeface="+mn-lt"/>
              </a:rPr>
              <a:t>Consideration must be given to learn from the pandemic experience of care homes and to build back a more resilient social care system</a:t>
            </a:r>
            <a:endParaRPr lang="en-GB" sz="2700" b="0" dirty="0">
              <a:latin typeface="+mn-lt"/>
            </a:endParaRPr>
          </a:p>
        </p:txBody>
      </p:sp>
      <p:sp>
        <p:nvSpPr>
          <p:cNvPr id="16" name="Rectangle 15">
            <a:extLst>
              <a:ext uri="{FF2B5EF4-FFF2-40B4-BE49-F238E27FC236}">
                <a16:creationId xmlns:a16="http://schemas.microsoft.com/office/drawing/2014/main" id="{DAF7DE8D-6301-4097-84A7-A5F9FBE5A7DB}"/>
              </a:ext>
            </a:extLst>
          </p:cNvPr>
          <p:cNvSpPr/>
          <p:nvPr/>
        </p:nvSpPr>
        <p:spPr>
          <a:xfrm>
            <a:off x="4291735" y="1161317"/>
            <a:ext cx="7688112" cy="4911229"/>
          </a:xfrm>
          <a:prstGeom prst="rect">
            <a:avLst/>
          </a:prstGeom>
          <a:solidFill>
            <a:schemeClr val="accent1">
              <a:lumMod val="90000"/>
            </a:schemeClr>
          </a:solidFill>
          <a:ln w="12700">
            <a:solidFill>
              <a:srgbClr val="7030A0"/>
            </a:solidFill>
          </a:ln>
        </p:spPr>
        <p:style>
          <a:lnRef idx="2">
            <a:schemeClr val="dk1"/>
          </a:lnRef>
          <a:fillRef idx="1">
            <a:schemeClr val="lt1"/>
          </a:fillRef>
          <a:effectRef idx="0">
            <a:schemeClr val="dk1"/>
          </a:effectRef>
          <a:fontRef idx="minor">
            <a:schemeClr val="dk1"/>
          </a:fontRef>
        </p:style>
        <p:txBody>
          <a:bodyPr lIns="91440" tIns="45720" rIns="91440" bIns="45720" rtlCol="0" anchor="t"/>
          <a:lstStyle/>
          <a:p>
            <a:pPr marL="0" marR="0" lvl="0" indent="0" algn="l" defTabSz="457200" rtl="0" eaLnBrk="1" fontAlgn="auto" latinLnBrk="0" hangingPunct="1">
              <a:lnSpc>
                <a:spcPct val="100000"/>
              </a:lnSpc>
              <a:spcBef>
                <a:spcPts val="0"/>
              </a:spcBef>
              <a:spcAft>
                <a:spcPts val="400"/>
              </a:spcAft>
              <a:buClrTx/>
              <a:buSzTx/>
              <a:buFontTx/>
              <a:buNone/>
              <a:tabLst/>
              <a:defRPr/>
            </a:pPr>
            <a:r>
              <a:rPr kumimoji="0" lang="en-GB" sz="1050" b="1" i="0" u="none" strike="noStrike" kern="1200" cap="none" spc="0" normalizeH="0" baseline="0" noProof="0" dirty="0">
                <a:ln>
                  <a:noFill/>
                </a:ln>
                <a:solidFill>
                  <a:schemeClr val="tx1"/>
                </a:solidFill>
                <a:effectLst/>
                <a:uLnTx/>
                <a:uFillTx/>
                <a:latin typeface="Calibri"/>
                <a:ea typeface="+mn-ea"/>
                <a:cs typeface="Times New Roman" panose="02020603050405020304" pitchFamily="18" charset="0"/>
              </a:rPr>
              <a:t>Building a resilient, integrated future</a:t>
            </a:r>
          </a:p>
          <a:p>
            <a:pPr marL="171450" marR="0" lvl="0" indent="-171450" algn="l" defTabSz="457200" rtl="0" eaLnBrk="1" fontAlgn="auto" latinLnBrk="0" hangingPunct="1">
              <a:lnSpc>
                <a:spcPct val="100000"/>
              </a:lnSpc>
              <a:spcBef>
                <a:spcPts val="0"/>
              </a:spcBef>
              <a:spcAft>
                <a:spcPts val="400"/>
              </a:spcAft>
              <a:buClrTx/>
              <a:buSzTx/>
              <a:buFont typeface="Arial" panose="020B0604020202020204" pitchFamily="34" charset="0"/>
              <a:buChar char="•"/>
              <a:tabLst/>
              <a:defRPr/>
            </a:pPr>
            <a:r>
              <a:rPr kumimoji="0" lang="en-GB" sz="1050" b="0" i="0" u="none" strike="noStrike" kern="1200" cap="none" spc="0" normalizeH="0" baseline="0" noProof="0" dirty="0">
                <a:ln>
                  <a:noFill/>
                </a:ln>
                <a:solidFill>
                  <a:schemeClr val="tx1"/>
                </a:solidFill>
                <a:effectLst/>
                <a:uLnTx/>
                <a:uFillTx/>
                <a:latin typeface="Calibri"/>
                <a:ea typeface="+mn-ea"/>
                <a:cs typeface="Times New Roman"/>
              </a:rPr>
              <a:t>ICP, ICS and national stakeholders agree on the need to progress vaccination and ensure infection prevention. London ADASS </a:t>
            </a:r>
            <a:r>
              <a:rPr kumimoji="0" lang="en-US" sz="1050" b="0" i="0" u="none" strike="noStrike" kern="1200" cap="none" spc="0" normalizeH="0" baseline="0" noProof="0" dirty="0">
                <a:ln>
                  <a:noFill/>
                </a:ln>
                <a:solidFill>
                  <a:schemeClr val="tx1"/>
                </a:solidFill>
                <a:effectLst/>
                <a:uLnTx/>
                <a:uFillTx/>
                <a:latin typeface="Calibri"/>
                <a:ea typeface="+mn-ea"/>
                <a:cs typeface="Times New Roman"/>
              </a:rPr>
              <a:t>have called for the same principles of infection control and prevention (including PPE, training, zoning and testing) to be applied throughout the length of the care pathway and warn that </a:t>
            </a:r>
            <a:r>
              <a:rPr kumimoji="0" lang="en-GB" sz="1050" b="0" i="0" u="none" strike="noStrike" kern="1200" cap="none" spc="0" normalizeH="0" baseline="0" noProof="0" dirty="0">
                <a:ln>
                  <a:noFill/>
                </a:ln>
                <a:solidFill>
                  <a:schemeClr val="tx1"/>
                </a:solidFill>
                <a:effectLst/>
                <a:uLnTx/>
                <a:uFillTx/>
                <a:latin typeface="Calibri"/>
                <a:ea typeface="+mn-ea"/>
                <a:cs typeface="Times New Roman"/>
              </a:rPr>
              <a:t>adequately equipping care homes will only be possible with a new financial model. T</a:t>
            </a:r>
            <a:r>
              <a:rPr kumimoji="0" lang="en-US" sz="1050" b="0" i="0" u="none" strike="noStrike" kern="1200" cap="none" spc="0" normalizeH="0" baseline="0" noProof="0" dirty="0">
                <a:ln>
                  <a:noFill/>
                </a:ln>
                <a:solidFill>
                  <a:schemeClr val="tx1"/>
                </a:solidFill>
                <a:effectLst/>
                <a:uLnTx/>
                <a:uFillTx/>
                <a:latin typeface="Calibri"/>
                <a:ea typeface="+mn-ea"/>
                <a:cs typeface="Times New Roman"/>
              </a:rPr>
              <a:t>here are calls for immediate financial support from government to alleviate short-term funding pressures in social care.</a:t>
            </a:r>
          </a:p>
          <a:p>
            <a:pPr marL="171450" marR="0" lvl="0" indent="-171450" algn="l" defTabSz="457200" rtl="0" eaLnBrk="1" fontAlgn="auto" latinLnBrk="0" hangingPunct="1">
              <a:lnSpc>
                <a:spcPct val="100000"/>
              </a:lnSpc>
              <a:spcBef>
                <a:spcPts val="0"/>
              </a:spcBef>
              <a:spcAft>
                <a:spcPts val="400"/>
              </a:spcAft>
              <a:buClrTx/>
              <a:buSzTx/>
              <a:buFont typeface="Arial" panose="020B0604020202020204" pitchFamily="34" charset="0"/>
              <a:buChar char="•"/>
              <a:tabLst/>
              <a:defRPr/>
            </a:pPr>
            <a:r>
              <a:rPr kumimoji="0" lang="en-US" sz="1050" b="0" i="0" u="none" strike="noStrike" kern="1200" cap="none" spc="0" normalizeH="0" baseline="0" noProof="0" dirty="0">
                <a:ln>
                  <a:noFill/>
                </a:ln>
                <a:solidFill>
                  <a:schemeClr val="tx1"/>
                </a:solidFill>
                <a:effectLst/>
                <a:uLnTx/>
                <a:uFillTx/>
                <a:latin typeface="Calibri"/>
                <a:ea typeface="+mn-ea"/>
                <a:cs typeface="Times New Roman"/>
              </a:rPr>
              <a:t>Further work is needed to mitigate the ongoing risk to the demographically distinct London social care workforce, and to provide adequate wellbeing support.</a:t>
            </a:r>
          </a:p>
          <a:p>
            <a:pPr marL="171450" marR="0" lvl="0" indent="-171450" algn="l" defTabSz="457200" rtl="0" eaLnBrk="1" fontAlgn="auto" latinLnBrk="0" hangingPunct="1">
              <a:lnSpc>
                <a:spcPct val="100000"/>
              </a:lnSpc>
              <a:spcBef>
                <a:spcPts val="0"/>
              </a:spcBef>
              <a:spcAft>
                <a:spcPts val="400"/>
              </a:spcAft>
              <a:buClrTx/>
              <a:buSzTx/>
              <a:buFont typeface="Arial" panose="020B0604020202020204" pitchFamily="34" charset="0"/>
              <a:buChar char="•"/>
              <a:tabLst/>
              <a:defRPr/>
            </a:pPr>
            <a:r>
              <a:rPr kumimoji="0" lang="en-US" sz="1050" b="0" i="0" u="none" strike="noStrike" kern="1200" cap="none" spc="0" normalizeH="0" baseline="0" noProof="0" dirty="0">
                <a:ln>
                  <a:noFill/>
                </a:ln>
                <a:solidFill>
                  <a:schemeClr val="tx1"/>
                </a:solidFill>
                <a:effectLst/>
                <a:uLnTx/>
                <a:uFillTx/>
                <a:latin typeface="Calibri"/>
                <a:ea typeface="+mn-ea"/>
                <a:cs typeface="Times New Roman" panose="02020603050405020304" pitchFamily="18" charset="0"/>
              </a:rPr>
              <a:t>Moving forwards, social care support must be proportionate to that provided to the NHS in each area. With local authority budgets under pressure, the BCF or similar mechanisms for additional funding support need to be explored. </a:t>
            </a:r>
            <a:endParaRPr kumimoji="0" lang="en-GB" sz="1050" b="0" i="0" u="none" strike="noStrike" kern="1200" cap="none" spc="0" normalizeH="0" baseline="0" noProof="0" dirty="0">
              <a:ln>
                <a:noFill/>
              </a:ln>
              <a:solidFill>
                <a:schemeClr val="tx1"/>
              </a:solidFill>
              <a:effectLst/>
              <a:uLnTx/>
              <a:uFillTx/>
              <a:latin typeface="Calibri"/>
              <a:ea typeface="+mn-ea"/>
              <a:cs typeface="Times New Roman" panose="02020603050405020304" pitchFamily="18" charset="0"/>
            </a:endParaRPr>
          </a:p>
          <a:p>
            <a:pPr marL="171450" marR="0" lvl="0" indent="-171450" algn="l" defTabSz="457200" rtl="0" eaLnBrk="1" fontAlgn="auto" latinLnBrk="0" hangingPunct="1">
              <a:lnSpc>
                <a:spcPct val="100000"/>
              </a:lnSpc>
              <a:spcBef>
                <a:spcPts val="0"/>
              </a:spcBef>
              <a:spcAft>
                <a:spcPts val="400"/>
              </a:spcAft>
              <a:buClrTx/>
              <a:buSzTx/>
              <a:buFont typeface="Arial" panose="020B0604020202020204" pitchFamily="34" charset="0"/>
              <a:buChar char="•"/>
              <a:tabLst/>
              <a:defRPr/>
            </a:pPr>
            <a:r>
              <a:rPr kumimoji="0" lang="en-US" sz="1050" b="0" i="0" u="none" strike="noStrike" kern="1200" cap="none" spc="0" normalizeH="0" baseline="0" noProof="0" dirty="0">
                <a:ln>
                  <a:noFill/>
                </a:ln>
                <a:solidFill>
                  <a:schemeClr val="tx1"/>
                </a:solidFill>
                <a:effectLst/>
                <a:uLnTx/>
                <a:uFillTx/>
                <a:latin typeface="Calibri"/>
                <a:ea typeface="+mn-ea"/>
                <a:cs typeface="Times New Roman" panose="02020603050405020304" pitchFamily="18" charset="0"/>
              </a:rPr>
              <a:t>Implementing EHCH model has become a more immediate priority in ICS plans post-pandemic. </a:t>
            </a:r>
          </a:p>
          <a:p>
            <a:pPr marL="171450" marR="0" lvl="0" indent="-171450" algn="l" defTabSz="457200" rtl="0" eaLnBrk="1" fontAlgn="auto" latinLnBrk="0" hangingPunct="1">
              <a:lnSpc>
                <a:spcPct val="100000"/>
              </a:lnSpc>
              <a:spcBef>
                <a:spcPts val="0"/>
              </a:spcBef>
              <a:spcAft>
                <a:spcPts val="400"/>
              </a:spcAft>
              <a:buClrTx/>
              <a:buSzTx/>
              <a:buFont typeface="Arial" panose="020B0604020202020204" pitchFamily="34" charset="0"/>
              <a:buChar char="•"/>
              <a:tabLst/>
              <a:defRPr/>
            </a:pPr>
            <a:r>
              <a:rPr kumimoji="0" lang="en-GB" sz="1050" b="0" i="0" u="none" strike="noStrike" kern="1200" cap="none" spc="0" normalizeH="0" baseline="0" noProof="0" dirty="0">
                <a:ln>
                  <a:noFill/>
                </a:ln>
                <a:solidFill>
                  <a:schemeClr val="tx1"/>
                </a:solidFill>
                <a:effectLst/>
                <a:uLnTx/>
                <a:uFillTx/>
                <a:latin typeface="Calibri"/>
                <a:ea typeface="+mn-ea"/>
                <a:cs typeface="Times New Roman" panose="02020603050405020304" pitchFamily="18" charset="0"/>
              </a:rPr>
              <a:t>ICS plans indicate an </a:t>
            </a:r>
            <a:r>
              <a:rPr kumimoji="0" lang="en-US" sz="1050" b="0" i="0" u="none" strike="noStrike" kern="1200" cap="none" spc="0" normalizeH="0" baseline="0" noProof="0" dirty="0">
                <a:ln>
                  <a:noFill/>
                </a:ln>
                <a:solidFill>
                  <a:schemeClr val="tx1"/>
                </a:solidFill>
                <a:effectLst/>
                <a:uLnTx/>
                <a:uFillTx/>
                <a:latin typeface="Calibri"/>
                <a:ea typeface="+mn-ea"/>
                <a:cs typeface="Times New Roman" panose="02020603050405020304" pitchFamily="18" charset="0"/>
              </a:rPr>
              <a:t>appetite among system leaders to build on pandemic collaboration between health and social care and all ICS plans appear to appreciate the importance of collaboration within systems. SEL take this further by proposing structures that preserve the relationships developed in the pandemic, for example, Strategic Care Home Groups at place level.</a:t>
            </a:r>
          </a:p>
          <a:p>
            <a:pPr marL="171450" marR="0" lvl="0" indent="-171450" algn="l" defTabSz="457200" rtl="0" eaLnBrk="1" fontAlgn="auto" latinLnBrk="0" hangingPunct="1">
              <a:lnSpc>
                <a:spcPct val="100000"/>
              </a:lnSpc>
              <a:spcBef>
                <a:spcPts val="0"/>
              </a:spcBef>
              <a:spcAft>
                <a:spcPts val="400"/>
              </a:spcAft>
              <a:buClrTx/>
              <a:buSzTx/>
              <a:buFont typeface="Arial" panose="020B0604020202020204" pitchFamily="34" charset="0"/>
              <a:buChar char="•"/>
              <a:tabLst/>
              <a:defRPr/>
            </a:pPr>
            <a:r>
              <a:rPr kumimoji="0" lang="en-GB" sz="1050" b="0" i="0" u="none" strike="noStrike" kern="1200" cap="none" spc="0" normalizeH="0" baseline="0" noProof="0" dirty="0">
                <a:ln>
                  <a:noFill/>
                </a:ln>
                <a:solidFill>
                  <a:schemeClr val="tx1"/>
                </a:solidFill>
                <a:effectLst/>
                <a:uLnTx/>
                <a:uFillTx/>
                <a:latin typeface="Calibri"/>
                <a:ea typeface="+mn-ea"/>
                <a:cs typeface="Times New Roman" panose="02020603050405020304" pitchFamily="18" charset="0"/>
              </a:rPr>
              <a:t>NWL propose to develop </a:t>
            </a:r>
            <a:r>
              <a:rPr kumimoji="0" lang="en-US" sz="1050" b="0" i="0" u="none" strike="noStrike" kern="1200" cap="none" spc="0" normalizeH="0" baseline="0" noProof="0" dirty="0">
                <a:ln>
                  <a:noFill/>
                </a:ln>
                <a:solidFill>
                  <a:schemeClr val="tx1"/>
                </a:solidFill>
                <a:effectLst/>
                <a:uLnTx/>
                <a:uFillTx/>
                <a:latin typeface="Calibri"/>
                <a:ea typeface="+mn-ea"/>
                <a:cs typeface="Times New Roman" panose="02020603050405020304" pitchFamily="18" charset="0"/>
              </a:rPr>
              <a:t>a single view of demand and capacity for health and social care services, including capacity to cohort patients in line with infection prevention and control guidance.</a:t>
            </a:r>
            <a:endParaRPr kumimoji="0" lang="en-GB" sz="1050" b="0" i="0" u="none" strike="noStrike" kern="1200" cap="none" spc="0" normalizeH="0" baseline="0" noProof="0" dirty="0">
              <a:ln>
                <a:noFill/>
              </a:ln>
              <a:solidFill>
                <a:schemeClr val="tx1"/>
              </a:solidFill>
              <a:effectLst/>
              <a:uLnTx/>
              <a:uFillTx/>
              <a:latin typeface="Calibri"/>
              <a:ea typeface="+mn-ea"/>
              <a:cs typeface="Times New Roman" panose="02020603050405020304" pitchFamily="18" charset="0"/>
            </a:endParaRPr>
          </a:p>
          <a:p>
            <a:pPr marL="171450" marR="0" lvl="0" indent="-171450" algn="l" defTabSz="457200" rtl="0" eaLnBrk="1" fontAlgn="auto" latinLnBrk="0" hangingPunct="1">
              <a:lnSpc>
                <a:spcPct val="100000"/>
              </a:lnSpc>
              <a:spcBef>
                <a:spcPts val="0"/>
              </a:spcBef>
              <a:spcAft>
                <a:spcPts val="400"/>
              </a:spcAft>
              <a:buClrTx/>
              <a:buSzTx/>
              <a:buFont typeface="Arial" panose="020B0604020202020204" pitchFamily="34" charset="0"/>
              <a:buChar char="•"/>
              <a:tabLst/>
              <a:defRPr/>
            </a:pPr>
            <a:r>
              <a:rPr kumimoji="0" lang="en-US" sz="1050" b="0" i="0" u="none" strike="noStrike" kern="1200" cap="none" spc="0" normalizeH="0" baseline="0" noProof="0" dirty="0">
                <a:ln>
                  <a:noFill/>
                </a:ln>
                <a:solidFill>
                  <a:schemeClr val="tx1"/>
                </a:solidFill>
                <a:effectLst/>
                <a:uLnTx/>
                <a:uFillTx/>
                <a:latin typeface="Calibri"/>
                <a:ea typeface="+mn-ea"/>
                <a:cs typeface="Times New Roman" panose="02020603050405020304" pitchFamily="18" charset="0"/>
              </a:rPr>
              <a:t>NEL propose bringing care homes into the Digital First Accelerator project to improve digital services for patients, staff and visiting clinicians.</a:t>
            </a:r>
          </a:p>
          <a:p>
            <a:pPr marL="171450" marR="0" lvl="0" indent="-171450" algn="l" defTabSz="457200" rtl="0" eaLnBrk="1" fontAlgn="auto" latinLnBrk="0" hangingPunct="1">
              <a:lnSpc>
                <a:spcPct val="100000"/>
              </a:lnSpc>
              <a:spcBef>
                <a:spcPts val="0"/>
              </a:spcBef>
              <a:spcAft>
                <a:spcPts val="400"/>
              </a:spcAft>
              <a:buClrTx/>
              <a:buSzTx/>
              <a:buFont typeface="Arial" panose="020B0604020202020204" pitchFamily="34" charset="0"/>
              <a:buChar char="•"/>
              <a:tabLst/>
              <a:defRPr/>
            </a:pPr>
            <a:r>
              <a:rPr kumimoji="0" lang="en-US" sz="1050" b="0" i="0" u="none" strike="noStrike" kern="1200" cap="none" spc="0" normalizeH="0" baseline="0" noProof="0" dirty="0">
                <a:ln>
                  <a:noFill/>
                </a:ln>
                <a:solidFill>
                  <a:schemeClr val="tx1"/>
                </a:solidFill>
                <a:effectLst/>
                <a:uLnTx/>
                <a:uFillTx/>
                <a:latin typeface="Calibri"/>
                <a:ea typeface="+mn-ea"/>
                <a:cs typeface="Times New Roman" panose="02020603050405020304" pitchFamily="18" charset="0"/>
              </a:rPr>
              <a:t>However, ADASS want to address the over-use of care and support as a means of increasing the speed of discharge and ensure a longer-term view of patient health is taken. </a:t>
            </a:r>
          </a:p>
          <a:p>
            <a:pPr marL="171450" marR="0" lvl="0" indent="-171450" algn="l" defTabSz="457200" rtl="0" eaLnBrk="1" fontAlgn="auto" latinLnBrk="0" hangingPunct="1">
              <a:lnSpc>
                <a:spcPct val="100000"/>
              </a:lnSpc>
              <a:spcBef>
                <a:spcPts val="0"/>
              </a:spcBef>
              <a:spcAft>
                <a:spcPts val="400"/>
              </a:spcAft>
              <a:buClrTx/>
              <a:buSzTx/>
              <a:buFont typeface="Arial" panose="020B0604020202020204" pitchFamily="34" charset="0"/>
              <a:buChar char="•"/>
              <a:tabLst/>
              <a:defRPr/>
            </a:pPr>
            <a:r>
              <a:rPr kumimoji="0" lang="en-GB" sz="1050" b="0" i="0" u="none" strike="noStrike" kern="1200" cap="none" spc="0" normalizeH="0" baseline="0" noProof="0" dirty="0">
                <a:ln>
                  <a:noFill/>
                </a:ln>
                <a:solidFill>
                  <a:schemeClr val="tx1"/>
                </a:solidFill>
                <a:effectLst/>
                <a:uLnTx/>
                <a:uFillTx/>
                <a:latin typeface="Calibri"/>
                <a:ea typeface="+mn-ea"/>
                <a:cs typeface="Times New Roman" panose="02020603050405020304" pitchFamily="18" charset="0"/>
              </a:rPr>
              <a:t>Unlike local government plans, in NHS organisations’ post-pandemic planning there is less of an acknowledgement of the true extent of staff and resident suffering in care homes.</a:t>
            </a:r>
          </a:p>
          <a:p>
            <a:pPr marL="0" marR="0" lvl="0" indent="0" algn="l" defTabSz="457200" rtl="0" eaLnBrk="1" fontAlgn="auto" latinLnBrk="0" hangingPunct="1">
              <a:lnSpc>
                <a:spcPct val="100000"/>
              </a:lnSpc>
              <a:spcBef>
                <a:spcPts val="0"/>
              </a:spcBef>
              <a:spcAft>
                <a:spcPts val="400"/>
              </a:spcAft>
              <a:buClrTx/>
              <a:buSzTx/>
              <a:buFontTx/>
              <a:buNone/>
              <a:tabLst/>
              <a:defRPr/>
            </a:pPr>
            <a:r>
              <a:rPr kumimoji="0" lang="en-US" sz="1050" b="1" i="0" u="none" strike="noStrike" kern="1200" cap="none" spc="0" normalizeH="0" baseline="0" noProof="0" dirty="0">
                <a:ln>
                  <a:noFill/>
                </a:ln>
                <a:solidFill>
                  <a:schemeClr val="tx1"/>
                </a:solidFill>
                <a:effectLst/>
                <a:uLnTx/>
                <a:uFillTx/>
                <a:latin typeface="Calibri"/>
                <a:ea typeface="+mn-ea"/>
                <a:cs typeface="Times New Roman" panose="02020603050405020304" pitchFamily="18" charset="0"/>
              </a:rPr>
              <a:t>Key </a:t>
            </a:r>
            <a:r>
              <a:rPr lang="en-US" sz="1050" b="1" dirty="0">
                <a:solidFill>
                  <a:schemeClr val="tx1"/>
                </a:solidFill>
                <a:latin typeface="Calibri"/>
                <a:cs typeface="Times New Roman" panose="02020603050405020304" pitchFamily="18" charset="0"/>
              </a:rPr>
              <a:t>findings</a:t>
            </a:r>
            <a:r>
              <a:rPr kumimoji="0" lang="en-US" sz="1050" b="1" i="0" u="none" strike="noStrike" kern="1200" cap="none" spc="0" normalizeH="0" baseline="0" noProof="0" dirty="0">
                <a:ln>
                  <a:noFill/>
                </a:ln>
                <a:solidFill>
                  <a:schemeClr val="tx1"/>
                </a:solidFill>
                <a:effectLst/>
                <a:uLnTx/>
                <a:uFillTx/>
                <a:latin typeface="Calibri"/>
                <a:ea typeface="+mn-ea"/>
                <a:cs typeface="Times New Roman" panose="02020603050405020304" pitchFamily="18" charset="0"/>
              </a:rPr>
              <a:t>:</a:t>
            </a:r>
          </a:p>
          <a:p>
            <a:pPr marL="171450" marR="0" lvl="0" indent="-171450" algn="l" defTabSz="457200" rtl="0" eaLnBrk="1" fontAlgn="auto" latinLnBrk="0" hangingPunct="1">
              <a:lnSpc>
                <a:spcPct val="100000"/>
              </a:lnSpc>
              <a:spcBef>
                <a:spcPts val="0"/>
              </a:spcBef>
              <a:spcAft>
                <a:spcPts val="400"/>
              </a:spcAft>
              <a:buClrTx/>
              <a:buSzTx/>
              <a:buFont typeface="Arial" panose="020B0604020202020204" pitchFamily="34" charset="0"/>
              <a:buChar char="•"/>
              <a:tabLst/>
              <a:defRPr/>
            </a:pPr>
            <a:r>
              <a:rPr kumimoji="0" lang="en-US" sz="1050" b="0" i="0" u="none" strike="noStrike" kern="1200" cap="none" spc="0" normalizeH="0" baseline="0" noProof="0" dirty="0">
                <a:ln>
                  <a:noFill/>
                </a:ln>
                <a:solidFill>
                  <a:schemeClr val="tx1"/>
                </a:solidFill>
                <a:effectLst/>
                <a:uLnTx/>
                <a:uFillTx/>
                <a:latin typeface="Calibri"/>
                <a:ea typeface="+mn-ea"/>
                <a:cs typeface="Times New Roman" panose="02020603050405020304" pitchFamily="18" charset="0"/>
              </a:rPr>
              <a:t>In the short term, infection control is the top priority and financial arrangements must facilitate, not obstruct, this.</a:t>
            </a:r>
          </a:p>
          <a:p>
            <a:pPr marL="171450" marR="0" lvl="0" indent="-171450" algn="l" defTabSz="457200" rtl="0" eaLnBrk="1" fontAlgn="auto" latinLnBrk="0" hangingPunct="1">
              <a:lnSpc>
                <a:spcPct val="100000"/>
              </a:lnSpc>
              <a:spcBef>
                <a:spcPts val="0"/>
              </a:spcBef>
              <a:spcAft>
                <a:spcPts val="400"/>
              </a:spcAft>
              <a:buClrTx/>
              <a:buSzTx/>
              <a:buFont typeface="Arial" panose="020B0604020202020204" pitchFamily="34" charset="0"/>
              <a:buChar char="•"/>
              <a:tabLst/>
              <a:defRPr/>
            </a:pPr>
            <a:r>
              <a:rPr kumimoji="0" lang="en-US" sz="1050" b="0" i="0" u="none" strike="noStrike" kern="1200" cap="none" spc="0" normalizeH="0" baseline="0" noProof="0" dirty="0">
                <a:ln>
                  <a:noFill/>
                </a:ln>
                <a:solidFill>
                  <a:schemeClr val="tx1"/>
                </a:solidFill>
                <a:effectLst/>
                <a:uLnTx/>
                <a:uFillTx/>
                <a:latin typeface="Calibri"/>
                <a:ea typeface="+mn-ea"/>
                <a:cs typeface="Times New Roman"/>
              </a:rPr>
              <a:t>All conversations on improving integration in London must recognise the traumatic experience of social care sector staff and patients. </a:t>
            </a:r>
            <a:endParaRPr kumimoji="0" lang="en-US" sz="1050" b="0" i="0" u="none" strike="noStrike" kern="1200" cap="none" spc="0" normalizeH="0" baseline="0" noProof="0" dirty="0">
              <a:ln>
                <a:noFill/>
              </a:ln>
              <a:solidFill>
                <a:schemeClr val="tx1"/>
              </a:solidFill>
              <a:effectLst/>
              <a:uLnTx/>
              <a:uFillTx/>
              <a:latin typeface="Calibri"/>
              <a:ea typeface="+mn-ea"/>
              <a:cs typeface="Times New Roman" panose="02020603050405020304" pitchFamily="18" charset="0"/>
            </a:endParaRPr>
          </a:p>
          <a:p>
            <a:pPr marL="171450" marR="0" lvl="0" indent="-171450" algn="l" defTabSz="457200" rtl="0" eaLnBrk="1" fontAlgn="auto" latinLnBrk="0" hangingPunct="1">
              <a:lnSpc>
                <a:spcPct val="100000"/>
              </a:lnSpc>
              <a:spcBef>
                <a:spcPts val="0"/>
              </a:spcBef>
              <a:spcAft>
                <a:spcPts val="400"/>
              </a:spcAft>
              <a:buClrTx/>
              <a:buSzTx/>
              <a:buFont typeface="Arial" panose="020B0604020202020204" pitchFamily="34" charset="0"/>
              <a:buChar char="•"/>
              <a:tabLst/>
              <a:defRPr/>
            </a:pPr>
            <a:r>
              <a:rPr kumimoji="0" lang="en-US" sz="1050" b="0" i="0" u="none" strike="noStrike" kern="1200" cap="none" spc="0" normalizeH="0" baseline="0" noProof="0" dirty="0">
                <a:ln>
                  <a:noFill/>
                </a:ln>
                <a:solidFill>
                  <a:schemeClr val="tx1"/>
                </a:solidFill>
                <a:effectLst/>
                <a:uLnTx/>
                <a:uFillTx/>
                <a:latin typeface="Calibri"/>
                <a:ea typeface="+mn-ea"/>
                <a:cs typeface="Times New Roman" panose="02020603050405020304" pitchFamily="18" charset="0"/>
              </a:rPr>
              <a:t>Further work is needed to ensure decision-making around care for elderly patients, especially discharge from secondary care, is not happening in silos.</a:t>
            </a:r>
          </a:p>
        </p:txBody>
      </p:sp>
      <p:sp>
        <p:nvSpPr>
          <p:cNvPr id="17" name="Rectangle 16">
            <a:extLst>
              <a:ext uri="{FF2B5EF4-FFF2-40B4-BE49-F238E27FC236}">
                <a16:creationId xmlns:a16="http://schemas.microsoft.com/office/drawing/2014/main" id="{5C3BCD3D-AB56-462B-A068-72E4D57447C2}"/>
              </a:ext>
            </a:extLst>
          </p:cNvPr>
          <p:cNvSpPr/>
          <p:nvPr/>
        </p:nvSpPr>
        <p:spPr>
          <a:xfrm>
            <a:off x="276400" y="2536628"/>
            <a:ext cx="3908802" cy="3564954"/>
          </a:xfrm>
          <a:prstGeom prst="rect">
            <a:avLst/>
          </a:prstGeom>
          <a:solidFill>
            <a:schemeClr val="accent1">
              <a:lumMod val="90000"/>
            </a:schemeClr>
          </a:solidFill>
          <a:ln w="12700">
            <a:solidFill>
              <a:srgbClr val="7030A0"/>
            </a:solidFill>
          </a:ln>
        </p:spPr>
        <p:style>
          <a:lnRef idx="2">
            <a:schemeClr val="dk1"/>
          </a:lnRef>
          <a:fillRef idx="1">
            <a:schemeClr val="lt1"/>
          </a:fillRef>
          <a:effectRef idx="0">
            <a:schemeClr val="dk1"/>
          </a:effectRef>
          <a:fontRef idx="minor">
            <a:schemeClr val="dk1"/>
          </a:fontRef>
        </p:style>
        <p:txBody>
          <a:bodyPr rtlCol="0" anchor="t"/>
          <a:lstStyle/>
          <a:p>
            <a:pPr marL="0" marR="0" lvl="0" indent="0" algn="l" defTabSz="457200" rtl="0" eaLnBrk="1" fontAlgn="auto" latinLnBrk="0" hangingPunct="1">
              <a:lnSpc>
                <a:spcPct val="100000"/>
              </a:lnSpc>
              <a:spcBef>
                <a:spcPts val="0"/>
              </a:spcBef>
              <a:spcAft>
                <a:spcPts val="400"/>
              </a:spcAft>
              <a:buClrTx/>
              <a:buSzTx/>
              <a:buFontTx/>
              <a:buNone/>
              <a:tabLst/>
              <a:defRPr/>
            </a:pPr>
            <a:r>
              <a:rPr kumimoji="0" lang="en-GB" sz="1050" b="1" i="0" u="none" strike="noStrike" kern="1200" cap="none" spc="0" normalizeH="0" baseline="0" noProof="0" dirty="0">
                <a:ln>
                  <a:noFill/>
                </a:ln>
                <a:solidFill>
                  <a:schemeClr val="tx1"/>
                </a:solidFill>
                <a:effectLst/>
                <a:uLnTx/>
                <a:uFillTx/>
                <a:latin typeface="Calibri"/>
                <a:ea typeface="+mn-ea"/>
                <a:cs typeface="Times New Roman" panose="02020603050405020304" pitchFamily="18" charset="0"/>
              </a:rPr>
              <a:t>Pandemic innovations/changes</a:t>
            </a:r>
          </a:p>
          <a:p>
            <a:pPr marL="171450" marR="0" lvl="0" indent="-171450" algn="l" defTabSz="457200" rtl="0" eaLnBrk="1" fontAlgn="auto" latinLnBrk="0" hangingPunct="1">
              <a:lnSpc>
                <a:spcPct val="100000"/>
              </a:lnSpc>
              <a:spcBef>
                <a:spcPts val="0"/>
              </a:spcBef>
              <a:spcAft>
                <a:spcPts val="400"/>
              </a:spcAft>
              <a:buClrTx/>
              <a:buSzTx/>
              <a:buFont typeface="Arial" panose="020B0604020202020204" pitchFamily="34" charset="0"/>
              <a:buChar char="•"/>
              <a:tabLst/>
              <a:defRPr/>
            </a:pPr>
            <a:r>
              <a:rPr kumimoji="0" lang="en-US" sz="1050" b="0" i="0" u="none" strike="noStrike" kern="1200" cap="none" spc="0" normalizeH="0" baseline="0" noProof="0" dirty="0">
                <a:ln>
                  <a:noFill/>
                </a:ln>
                <a:solidFill>
                  <a:schemeClr val="tx1"/>
                </a:solidFill>
                <a:effectLst/>
                <a:uLnTx/>
                <a:uFillTx/>
                <a:latin typeface="Calibri"/>
                <a:ea typeface="+mn-ea"/>
                <a:cs typeface="Times New Roman" panose="02020603050405020304" pitchFamily="18" charset="0"/>
              </a:rPr>
              <a:t>Initial strategic focus on preserving capacity in the clinical hospital setting led to tragic consequences. London care home deaths were proportionately higher than those outside London and the impact on social care staff has been particularly acute. The death rate in social care was approximately twice that of healthcare workers. </a:t>
            </a:r>
          </a:p>
          <a:p>
            <a:pPr marL="171450" marR="0" lvl="0" indent="-171450" algn="l" defTabSz="457200" rtl="0" eaLnBrk="1" fontAlgn="auto" latinLnBrk="0" hangingPunct="1">
              <a:lnSpc>
                <a:spcPct val="100000"/>
              </a:lnSpc>
              <a:spcBef>
                <a:spcPts val="0"/>
              </a:spcBef>
              <a:spcAft>
                <a:spcPts val="400"/>
              </a:spcAft>
              <a:buClrTx/>
              <a:buSzTx/>
              <a:buFont typeface="Arial" panose="020B0604020202020204" pitchFamily="34" charset="0"/>
              <a:buChar char="•"/>
              <a:tabLst/>
              <a:defRPr/>
            </a:pPr>
            <a:r>
              <a:rPr kumimoji="0" lang="en-US" sz="1050" b="0" i="0" u="none" strike="noStrike" kern="1200" cap="none" spc="0" normalizeH="0" baseline="0" noProof="0" dirty="0">
                <a:ln>
                  <a:noFill/>
                </a:ln>
                <a:solidFill>
                  <a:schemeClr val="tx1"/>
                </a:solidFill>
                <a:effectLst/>
                <a:uLnTx/>
                <a:uFillTx/>
                <a:latin typeface="Calibri"/>
                <a:ea typeface="+mn-ea"/>
                <a:cs typeface="Times New Roman" panose="02020603050405020304" pitchFamily="18" charset="0"/>
              </a:rPr>
              <a:t>The decision to protect provision in clinical hospital settings was modified as the pandemic progressed.</a:t>
            </a:r>
          </a:p>
          <a:p>
            <a:pPr marL="171450" marR="0" lvl="0" indent="-171450" algn="l" defTabSz="457200" rtl="0" eaLnBrk="1" fontAlgn="auto" latinLnBrk="0" hangingPunct="1">
              <a:lnSpc>
                <a:spcPct val="100000"/>
              </a:lnSpc>
              <a:spcBef>
                <a:spcPts val="0"/>
              </a:spcBef>
              <a:spcAft>
                <a:spcPts val="400"/>
              </a:spcAft>
              <a:buClrTx/>
              <a:buSzTx/>
              <a:buFont typeface="Arial" panose="020B0604020202020204" pitchFamily="34" charset="0"/>
              <a:buChar char="•"/>
              <a:tabLst/>
              <a:defRPr/>
            </a:pPr>
            <a:r>
              <a:rPr kumimoji="0" lang="en-US" sz="1050" b="0" i="0" u="none" strike="noStrike" kern="1200" cap="none" spc="0" normalizeH="0" baseline="0" noProof="0" dirty="0">
                <a:ln>
                  <a:noFill/>
                </a:ln>
                <a:solidFill>
                  <a:schemeClr val="tx1"/>
                </a:solidFill>
                <a:effectLst/>
                <a:uLnTx/>
                <a:uFillTx/>
                <a:latin typeface="Calibri"/>
                <a:ea typeface="+mn-ea"/>
                <a:cs typeface="Times New Roman" panose="02020603050405020304" pitchFamily="18" charset="0"/>
              </a:rPr>
              <a:t>GPs/PCNs and care homes working together was key, and joint working between London councils coordinated care home capacity.</a:t>
            </a:r>
          </a:p>
          <a:p>
            <a:pPr marL="171450" marR="0" lvl="0" indent="-171450" algn="l" defTabSz="457200" rtl="0" eaLnBrk="1" fontAlgn="auto" latinLnBrk="0" hangingPunct="1">
              <a:lnSpc>
                <a:spcPct val="100000"/>
              </a:lnSpc>
              <a:spcBef>
                <a:spcPts val="0"/>
              </a:spcBef>
              <a:spcAft>
                <a:spcPts val="400"/>
              </a:spcAft>
              <a:buClrTx/>
              <a:buSzTx/>
              <a:buFont typeface="Arial" panose="020B0604020202020204" pitchFamily="34" charset="0"/>
              <a:buChar char="•"/>
              <a:tabLst/>
              <a:defRPr/>
            </a:pPr>
            <a:r>
              <a:rPr kumimoji="0" lang="en-US" sz="1050" b="0" i="0" u="none" strike="noStrike" kern="1200" cap="none" spc="0" normalizeH="0" baseline="0" noProof="0" dirty="0">
                <a:ln>
                  <a:noFill/>
                </a:ln>
                <a:solidFill>
                  <a:schemeClr val="tx1"/>
                </a:solidFill>
                <a:effectLst/>
                <a:uLnTx/>
                <a:uFillTx/>
                <a:latin typeface="Calibri"/>
                <a:ea typeface="+mn-ea"/>
                <a:cs typeface="Times New Roman" panose="02020603050405020304" pitchFamily="18" charset="0"/>
              </a:rPr>
              <a:t>The London response was heavily data-led, timely local collection and aggregation of data was key to flagging concerns as they appeared.</a:t>
            </a:r>
          </a:p>
          <a:p>
            <a:pPr marL="171450" marR="0" lvl="0" indent="-171450" algn="l" defTabSz="457200" rtl="0" eaLnBrk="1" fontAlgn="auto" latinLnBrk="0" hangingPunct="1">
              <a:lnSpc>
                <a:spcPct val="100000"/>
              </a:lnSpc>
              <a:spcBef>
                <a:spcPts val="0"/>
              </a:spcBef>
              <a:spcAft>
                <a:spcPts val="400"/>
              </a:spcAft>
              <a:buClrTx/>
              <a:buSzTx/>
              <a:buFont typeface="Arial" panose="020B0604020202020204" pitchFamily="34" charset="0"/>
              <a:buChar char="•"/>
              <a:tabLst/>
              <a:defRPr/>
            </a:pPr>
            <a:r>
              <a:rPr kumimoji="0" lang="en-US" sz="1050" b="0" i="0" u="none" strike="noStrike" kern="1200" cap="none" spc="0" normalizeH="0" baseline="0" noProof="0" dirty="0">
                <a:ln>
                  <a:noFill/>
                </a:ln>
                <a:solidFill>
                  <a:schemeClr val="tx1"/>
                </a:solidFill>
                <a:effectLst/>
                <a:uLnTx/>
                <a:uFillTx/>
                <a:latin typeface="Calibri"/>
                <a:ea typeface="+mn-ea"/>
                <a:cs typeface="Times New Roman" panose="02020603050405020304" pitchFamily="18" charset="0"/>
              </a:rPr>
              <a:t>Locally-led arrangements and pan-London procurement solutions brought reliability and organisation into the system</a:t>
            </a:r>
          </a:p>
          <a:p>
            <a:pPr marL="171450" marR="0" lvl="0" indent="-171450" algn="l" defTabSz="457200" rtl="0" eaLnBrk="1" fontAlgn="auto" latinLnBrk="0" hangingPunct="1">
              <a:lnSpc>
                <a:spcPct val="100000"/>
              </a:lnSpc>
              <a:spcBef>
                <a:spcPts val="0"/>
              </a:spcBef>
              <a:spcAft>
                <a:spcPts val="400"/>
              </a:spcAft>
              <a:buClrTx/>
              <a:buSzTx/>
              <a:buFont typeface="Arial" panose="020B0604020202020204" pitchFamily="34" charset="0"/>
              <a:buChar char="•"/>
              <a:tabLst/>
              <a:defRPr/>
            </a:pPr>
            <a:r>
              <a:rPr kumimoji="0" lang="en-US" sz="1050" b="1" i="0" u="sng" strike="noStrike" kern="1200" cap="none" spc="0" normalizeH="0" baseline="0" noProof="0" dirty="0">
                <a:ln>
                  <a:noFill/>
                </a:ln>
                <a:solidFill>
                  <a:schemeClr val="tx1"/>
                </a:solidFill>
                <a:effectLst/>
                <a:uLnTx/>
                <a:uFillTx/>
                <a:latin typeface="Calibri"/>
                <a:ea typeface="+mn-ea"/>
                <a:cs typeface="Times New Roman" panose="02020603050405020304" pitchFamily="18" charset="0"/>
              </a:rPr>
              <a:t>The psychological impact of the pandemic on care home residents and staff cannot be underestimated.</a:t>
            </a:r>
          </a:p>
        </p:txBody>
      </p:sp>
      <p:sp>
        <p:nvSpPr>
          <p:cNvPr id="18" name="Rectangle 17">
            <a:extLst>
              <a:ext uri="{FF2B5EF4-FFF2-40B4-BE49-F238E27FC236}">
                <a16:creationId xmlns:a16="http://schemas.microsoft.com/office/drawing/2014/main" id="{83E80541-D23E-4BAD-8F4D-AB2717B6ED91}"/>
              </a:ext>
            </a:extLst>
          </p:cNvPr>
          <p:cNvSpPr/>
          <p:nvPr/>
        </p:nvSpPr>
        <p:spPr>
          <a:xfrm>
            <a:off x="276400" y="1161319"/>
            <a:ext cx="3908802" cy="1295410"/>
          </a:xfrm>
          <a:prstGeom prst="rect">
            <a:avLst/>
          </a:prstGeom>
          <a:solidFill>
            <a:schemeClr val="accent1">
              <a:lumMod val="90000"/>
            </a:schemeClr>
          </a:solidFill>
          <a:ln w="12700">
            <a:solidFill>
              <a:srgbClr val="7030A0"/>
            </a:solidFill>
          </a:ln>
        </p:spPr>
        <p:style>
          <a:lnRef idx="2">
            <a:schemeClr val="dk1"/>
          </a:lnRef>
          <a:fillRef idx="1">
            <a:schemeClr val="lt1"/>
          </a:fillRef>
          <a:effectRef idx="0">
            <a:schemeClr val="dk1"/>
          </a:effectRef>
          <a:fontRef idx="minor">
            <a:schemeClr val="dk1"/>
          </a:fontRef>
        </p:style>
        <p:txBody>
          <a:bodyPr lIns="91440" tIns="45720" rIns="91440" bIns="45720" rtlCol="0" anchor="t"/>
          <a:lstStyle/>
          <a:p>
            <a:pPr marL="0" marR="0" lvl="0" indent="0" algn="l" defTabSz="457200" rtl="0" eaLnBrk="1" fontAlgn="auto" latinLnBrk="0" hangingPunct="1">
              <a:lnSpc>
                <a:spcPct val="100000"/>
              </a:lnSpc>
              <a:spcBef>
                <a:spcPts val="0"/>
              </a:spcBef>
              <a:spcAft>
                <a:spcPts val="400"/>
              </a:spcAft>
              <a:buClrTx/>
              <a:buSzTx/>
              <a:buFontTx/>
              <a:buNone/>
              <a:tabLst/>
              <a:defRPr/>
            </a:pPr>
            <a:r>
              <a:rPr kumimoji="0" lang="en-GB" sz="1050" b="1" i="0" u="none" strike="noStrike" kern="1200" cap="none" spc="0" normalizeH="0" baseline="0" noProof="0" dirty="0">
                <a:ln>
                  <a:noFill/>
                </a:ln>
                <a:solidFill>
                  <a:schemeClr val="tx1"/>
                </a:solidFill>
                <a:effectLst/>
                <a:uLnTx/>
                <a:uFillTx/>
                <a:latin typeface="Calibri"/>
                <a:ea typeface="+mn-ea"/>
                <a:cs typeface="Times New Roman" panose="02020603050405020304" pitchFamily="18" charset="0"/>
              </a:rPr>
              <a:t>Pre-pandemic</a:t>
            </a:r>
          </a:p>
          <a:p>
            <a:pPr marL="171450" marR="0" lvl="0" indent="-171450" algn="l" defTabSz="457200" rtl="0" eaLnBrk="1" fontAlgn="auto" latinLnBrk="0" hangingPunct="1">
              <a:lnSpc>
                <a:spcPct val="100000"/>
              </a:lnSpc>
              <a:spcBef>
                <a:spcPts val="0"/>
              </a:spcBef>
              <a:spcAft>
                <a:spcPts val="400"/>
              </a:spcAft>
              <a:buClrTx/>
              <a:buSzTx/>
              <a:buFont typeface="Arial" panose="020B0604020202020204" pitchFamily="34" charset="0"/>
              <a:buChar char="•"/>
              <a:tabLst/>
              <a:defRPr/>
            </a:pPr>
            <a:r>
              <a:rPr kumimoji="0" lang="en-US" sz="1050" b="0" i="0" u="none" strike="noStrike" kern="1200" cap="none" spc="0" normalizeH="0" baseline="0" noProof="0" dirty="0">
                <a:ln>
                  <a:noFill/>
                </a:ln>
                <a:solidFill>
                  <a:schemeClr val="tx1"/>
                </a:solidFill>
                <a:effectLst/>
                <a:uLnTx/>
                <a:uFillTx/>
                <a:latin typeface="Calibri"/>
                <a:ea typeface="+mn-ea"/>
                <a:cs typeface="Times New Roman"/>
              </a:rPr>
              <a:t>The LTP called for the implementation of the EHCH model (Enhanced Health In Care Homes) in all care homes by 2023/24, intended to ensure good links between primary care and care homes, and provide holistic, wrap-around, MDT care for residents. There was already recognition that carers needed greater support.</a:t>
            </a:r>
            <a:endParaRPr kumimoji="0" lang="en-GB" sz="1050" b="0" i="0" u="none" strike="noStrike" kern="1200" cap="none" spc="0" normalizeH="0" baseline="0" noProof="0" dirty="0">
              <a:ln>
                <a:noFill/>
              </a:ln>
              <a:solidFill>
                <a:schemeClr val="tx1"/>
              </a:solidFill>
              <a:effectLst/>
              <a:uLnTx/>
              <a:uFillTx/>
              <a:latin typeface="Calibri"/>
              <a:ea typeface="+mn-ea"/>
              <a:cs typeface="Times New Roman"/>
            </a:endParaRPr>
          </a:p>
        </p:txBody>
      </p:sp>
      <p:sp>
        <p:nvSpPr>
          <p:cNvPr id="19" name="Arrow: Down 18">
            <a:extLst>
              <a:ext uri="{FF2B5EF4-FFF2-40B4-BE49-F238E27FC236}">
                <a16:creationId xmlns:a16="http://schemas.microsoft.com/office/drawing/2014/main" id="{4921845B-9E55-4F81-8901-BECF884F867C}"/>
              </a:ext>
            </a:extLst>
          </p:cNvPr>
          <p:cNvSpPr/>
          <p:nvPr/>
        </p:nvSpPr>
        <p:spPr>
          <a:xfrm>
            <a:off x="3741318" y="2367951"/>
            <a:ext cx="337352" cy="408373"/>
          </a:xfrm>
          <a:prstGeom prst="downArrow">
            <a:avLst/>
          </a:prstGeom>
          <a:solidFill>
            <a:srgbClr val="A7FFE8"/>
          </a:solidFill>
        </p:spPr>
        <p:style>
          <a:lnRef idx="1">
            <a:schemeClr val="accent4"/>
          </a:lnRef>
          <a:fillRef idx="3">
            <a:schemeClr val="accent4"/>
          </a:fillRef>
          <a:effectRef idx="2">
            <a:schemeClr val="accent4"/>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chemeClr val="tx1"/>
              </a:solidFill>
              <a:effectLst/>
              <a:uLnTx/>
              <a:uFillTx/>
              <a:latin typeface="Calibri"/>
              <a:ea typeface="+mn-ea"/>
              <a:cs typeface="+mn-cs"/>
            </a:endParaRPr>
          </a:p>
        </p:txBody>
      </p:sp>
      <p:sp>
        <p:nvSpPr>
          <p:cNvPr id="20" name="Arrow: Down 19">
            <a:extLst>
              <a:ext uri="{FF2B5EF4-FFF2-40B4-BE49-F238E27FC236}">
                <a16:creationId xmlns:a16="http://schemas.microsoft.com/office/drawing/2014/main" id="{7D2E5ACD-1DF9-46B4-8D45-45C61D473354}"/>
              </a:ext>
            </a:extLst>
          </p:cNvPr>
          <p:cNvSpPr/>
          <p:nvPr/>
        </p:nvSpPr>
        <p:spPr>
          <a:xfrm rot="16200000">
            <a:off x="4016527" y="2671269"/>
            <a:ext cx="337352" cy="408373"/>
          </a:xfrm>
          <a:prstGeom prst="downArrow">
            <a:avLst/>
          </a:prstGeom>
          <a:solidFill>
            <a:srgbClr val="A7FFE8"/>
          </a:solidFill>
        </p:spPr>
        <p:style>
          <a:lnRef idx="1">
            <a:schemeClr val="accent4"/>
          </a:lnRef>
          <a:fillRef idx="3">
            <a:schemeClr val="accent4"/>
          </a:fillRef>
          <a:effectRef idx="2">
            <a:schemeClr val="accent4"/>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chemeClr val="tx1"/>
              </a:solidFill>
              <a:effectLst/>
              <a:uLnTx/>
              <a:uFillTx/>
              <a:latin typeface="Calibri"/>
              <a:ea typeface="+mn-ea"/>
              <a:cs typeface="+mn-cs"/>
            </a:endParaRPr>
          </a:p>
        </p:txBody>
      </p:sp>
      <p:sp>
        <p:nvSpPr>
          <p:cNvPr id="21" name="TextBox 20">
            <a:extLst>
              <a:ext uri="{FF2B5EF4-FFF2-40B4-BE49-F238E27FC236}">
                <a16:creationId xmlns:a16="http://schemas.microsoft.com/office/drawing/2014/main" id="{85F95B71-60E4-4B5D-BCAD-5A5F21E541F8}"/>
              </a:ext>
            </a:extLst>
          </p:cNvPr>
          <p:cNvSpPr txBox="1"/>
          <p:nvPr/>
        </p:nvSpPr>
        <p:spPr>
          <a:xfrm>
            <a:off x="276400" y="6152445"/>
            <a:ext cx="11620500" cy="338554"/>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800" b="0" i="1" u="none" strike="noStrike" kern="1200" cap="none" spc="0" normalizeH="0" baseline="0" noProof="0" dirty="0">
                <a:ln>
                  <a:noFill/>
                </a:ln>
                <a:effectLst/>
                <a:uLnTx/>
                <a:uFillTx/>
                <a:latin typeface="Calibri"/>
                <a:ea typeface="+mn-ea"/>
                <a:cs typeface="+mn-cs"/>
              </a:rPr>
              <a:t>Sources: </a:t>
            </a:r>
            <a:r>
              <a:rPr kumimoji="0" lang="en-US" sz="800" b="0" i="1" u="none" strike="noStrike" kern="1200" cap="none" spc="0" normalizeH="0" baseline="0" noProof="0" dirty="0">
                <a:ln>
                  <a:noFill/>
                </a:ln>
                <a:effectLst/>
                <a:uLnTx/>
                <a:uFillTx/>
                <a:latin typeface="Calibri"/>
                <a:ea typeface="+mn-ea"/>
                <a:cs typeface="+mn-cs"/>
              </a:rPr>
              <a:t>NHS Long Term Plan (2019); London Vision 2019 (2019); ICS recovery plans for NW, SE, NE and NC London (2020); Desktop review of London ICP plans to identify local and regional priorities to further integration (2020); </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800" b="0" i="1" u="none" strike="noStrike" kern="1200" cap="none" spc="0" normalizeH="0" baseline="0" noProof="0" dirty="0">
                <a:ln>
                  <a:noFill/>
                </a:ln>
                <a:effectLst/>
                <a:uLnTx/>
                <a:uFillTx/>
                <a:latin typeface="Calibri"/>
                <a:ea typeface="+mn-ea"/>
                <a:cs typeface="+mn-cs"/>
              </a:rPr>
              <a:t>The Experience of Managing COVID-19 in Social care in London (2020); Integrated care systems in London Challenges and opportunities ahead (2021); Integration and innovation: working together to improve health and social care for all (2021).</a:t>
            </a:r>
            <a:endParaRPr kumimoji="0" lang="en-GB" sz="800" b="0" i="0" u="none" strike="noStrike" kern="1200" cap="none" spc="0" normalizeH="0" baseline="0" noProof="0" dirty="0">
              <a:ln>
                <a:noFill/>
              </a:ln>
              <a:effectLst/>
              <a:uLnTx/>
              <a:uFillTx/>
              <a:latin typeface="Calibri"/>
              <a:ea typeface="+mn-lt"/>
              <a:cs typeface="Calibri"/>
            </a:endParaRPr>
          </a:p>
        </p:txBody>
      </p:sp>
    </p:spTree>
    <p:extLst>
      <p:ext uri="{BB962C8B-B14F-4D97-AF65-F5344CB8AC3E}">
        <p14:creationId xmlns:p14="http://schemas.microsoft.com/office/powerpoint/2010/main" val="2053110956"/>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a:extLst>
              <a:ext uri="{FF2B5EF4-FFF2-40B4-BE49-F238E27FC236}">
                <a16:creationId xmlns:a16="http://schemas.microsoft.com/office/drawing/2014/main" id="{07ED5616-BC9F-412E-84FA-AC707BBA5927}"/>
              </a:ext>
            </a:extLst>
          </p:cNvPr>
          <p:cNvSpPr txBox="1">
            <a:spLocks/>
          </p:cNvSpPr>
          <p:nvPr/>
        </p:nvSpPr>
        <p:spPr>
          <a:xfrm>
            <a:off x="360219" y="766916"/>
            <a:ext cx="11222182" cy="449918"/>
          </a:xfrm>
          <a:prstGeom prst="rect">
            <a:avLst/>
          </a:prstGeom>
        </p:spPr>
        <p:txBody>
          <a:bodyPr>
            <a:normAutofit/>
          </a:bodyPr>
          <a:lstStyle>
            <a:lvl1pPr algn="l" defTabSz="914400" rtl="0" eaLnBrk="1" latinLnBrk="0" hangingPunct="1">
              <a:lnSpc>
                <a:spcPct val="80000"/>
              </a:lnSpc>
              <a:spcBef>
                <a:spcPct val="0"/>
              </a:spcBef>
              <a:buNone/>
              <a:defRPr sz="2400" b="1" i="0" kern="1200" cap="none" baseline="0">
                <a:solidFill>
                  <a:schemeClr val="tx1"/>
                </a:solidFill>
                <a:latin typeface="Calibri" panose="020F0502020204030204" pitchFamily="34" charset="0"/>
                <a:ea typeface="Calibri" panose="020F0502020204030204" pitchFamily="34" charset="0"/>
                <a:cs typeface="Calibri" panose="020F0502020204030204" pitchFamily="34" charset="0"/>
              </a:defRPr>
            </a:lvl1pPr>
          </a:lstStyle>
          <a:p>
            <a:r>
              <a:rPr lang="en-GB" sz="2700" b="0" dirty="0">
                <a:latin typeface="+mn-lt"/>
              </a:rPr>
              <a:t>Conclusions</a:t>
            </a:r>
          </a:p>
        </p:txBody>
      </p:sp>
      <p:sp>
        <p:nvSpPr>
          <p:cNvPr id="10" name="Rectangle 9">
            <a:extLst>
              <a:ext uri="{FF2B5EF4-FFF2-40B4-BE49-F238E27FC236}">
                <a16:creationId xmlns:a16="http://schemas.microsoft.com/office/drawing/2014/main" id="{B5CDB39B-519A-485B-A433-3DF2CE98273E}"/>
              </a:ext>
            </a:extLst>
          </p:cNvPr>
          <p:cNvSpPr/>
          <p:nvPr/>
        </p:nvSpPr>
        <p:spPr>
          <a:xfrm>
            <a:off x="361584" y="3627128"/>
            <a:ext cx="11611492" cy="2031337"/>
          </a:xfrm>
          <a:prstGeom prst="rect">
            <a:avLst/>
          </a:prstGeom>
          <a:noFill/>
          <a:ln w="12700">
            <a:noFill/>
          </a:ln>
        </p:spPr>
        <p:style>
          <a:lnRef idx="2">
            <a:schemeClr val="dk1"/>
          </a:lnRef>
          <a:fillRef idx="1">
            <a:schemeClr val="lt1"/>
          </a:fillRef>
          <a:effectRef idx="0">
            <a:schemeClr val="dk1"/>
          </a:effectRef>
          <a:fontRef idx="minor">
            <a:schemeClr val="dk1"/>
          </a:fontRef>
        </p:style>
        <p:txBody>
          <a:bodyPr rtlCol="0" anchor="t"/>
          <a:lstStyle/>
          <a:p>
            <a:pPr marL="0" marR="0" lvl="0" indent="0" algn="just" defTabSz="457200" rtl="0" eaLnBrk="1" fontAlgn="auto" latinLnBrk="0" hangingPunct="1">
              <a:lnSpc>
                <a:spcPct val="108000"/>
              </a:lnSpc>
              <a:spcBef>
                <a:spcPts val="0"/>
              </a:spcBef>
              <a:spcAft>
                <a:spcPts val="1200"/>
              </a:spcAft>
              <a:buClrTx/>
              <a:buSzTx/>
              <a:buFontTx/>
              <a:buNone/>
              <a:tabLst>
                <a:tab pos="457200" algn="l"/>
              </a:tabLst>
              <a:defRPr/>
            </a:pPr>
            <a:r>
              <a:rPr kumimoji="0" lang="en-US" sz="1100" b="1" i="0" u="none" strike="noStrike" kern="1200" cap="none" spc="0" normalizeH="0" baseline="0" noProof="0" dirty="0">
                <a:ln>
                  <a:noFill/>
                </a:ln>
                <a:solidFill>
                  <a:prstClr val="black"/>
                </a:solidFill>
                <a:effectLst/>
                <a:uLnTx/>
                <a:uFillTx/>
                <a:latin typeface="Calibri"/>
                <a:ea typeface="Calibri" panose="020F0502020204030204" pitchFamily="34" charset="0"/>
                <a:cs typeface="Times New Roman" panose="02020603050405020304" pitchFamily="18" charset="0"/>
              </a:rPr>
              <a:t>The sources summarised in this literature review describe the experiences of integration in London.  In this context, the pandemic has been seen as a “transformative shock”, a “catalyst”,  and a “stimulant” which drove the health and care system to make changes that had “long been on the ‘to-do’ list” and to take steps that some did not think were previously possible. However, the pandemic has also been experienced </a:t>
            </a:r>
            <a:r>
              <a:rPr lang="en-US" sz="1100" b="1" dirty="0">
                <a:solidFill>
                  <a:prstClr val="black"/>
                </a:solidFill>
                <a:latin typeface="Calibri"/>
                <a:ea typeface="Calibri" panose="020F0502020204030204" pitchFamily="34" charset="0"/>
                <a:cs typeface="Times New Roman" panose="02020603050405020304" pitchFamily="18" charset="0"/>
              </a:rPr>
              <a:t>as </a:t>
            </a:r>
            <a:r>
              <a:rPr kumimoji="0" lang="en-US" sz="1100" b="1" i="0" u="none" strike="noStrike" kern="1200" cap="none" spc="0" normalizeH="0" baseline="0" noProof="0" dirty="0">
                <a:ln>
                  <a:noFill/>
                </a:ln>
                <a:solidFill>
                  <a:prstClr val="black"/>
                </a:solidFill>
                <a:effectLst/>
                <a:uLnTx/>
                <a:uFillTx/>
                <a:latin typeface="Calibri"/>
                <a:ea typeface="Calibri" panose="020F0502020204030204" pitchFamily="34" charset="0"/>
                <a:cs typeface="Times New Roman" panose="02020603050405020304" pitchFamily="18" charset="0"/>
              </a:rPr>
              <a:t>a traumatic, exhausting and expensive experience with long lasting, negative impacts on population heath and inequalities.</a:t>
            </a:r>
          </a:p>
          <a:p>
            <a:pPr marL="0" marR="0" lvl="0" indent="0" algn="just" defTabSz="457200" rtl="0" eaLnBrk="1" fontAlgn="auto" latinLnBrk="0" hangingPunct="1">
              <a:lnSpc>
                <a:spcPct val="108000"/>
              </a:lnSpc>
              <a:spcBef>
                <a:spcPts val="0"/>
              </a:spcBef>
              <a:spcAft>
                <a:spcPts val="1200"/>
              </a:spcAft>
              <a:buClrTx/>
              <a:buSzTx/>
              <a:buFontTx/>
              <a:buNone/>
              <a:tabLst>
                <a:tab pos="457200" algn="l"/>
              </a:tabLst>
              <a:defRPr/>
            </a:pPr>
            <a:r>
              <a:rPr kumimoji="0" lang="en-US" sz="1100" b="0" i="0" u="none" strike="noStrike" kern="1200" cap="none" spc="0" normalizeH="0" baseline="0" noProof="0" dirty="0">
                <a:ln>
                  <a:noFill/>
                </a:ln>
                <a:solidFill>
                  <a:prstClr val="black"/>
                </a:solidFill>
                <a:effectLst/>
                <a:uLnTx/>
                <a:uFillTx/>
                <a:latin typeface="Calibri"/>
                <a:ea typeface="Calibri" panose="020F0502020204030204" pitchFamily="34" charset="0"/>
                <a:cs typeface="Times New Roman" panose="02020603050405020304" pitchFamily="18" charset="0"/>
              </a:rPr>
              <a:t>The literature review has attempted to bring together key perspectives, plans and calls to action: to identify the key areas of agreement, and those areas where there is not yet a shared consensus. </a:t>
            </a:r>
          </a:p>
          <a:p>
            <a:pPr marL="0" marR="0" lvl="0" indent="0" algn="just" defTabSz="457200" rtl="0" eaLnBrk="1" fontAlgn="auto" latinLnBrk="0" hangingPunct="1">
              <a:lnSpc>
                <a:spcPct val="108000"/>
              </a:lnSpc>
              <a:spcBef>
                <a:spcPts val="0"/>
              </a:spcBef>
              <a:spcAft>
                <a:spcPts val="1200"/>
              </a:spcAft>
              <a:buClrTx/>
              <a:buSzTx/>
              <a:buFontTx/>
              <a:buNone/>
              <a:tabLst>
                <a:tab pos="457200" algn="l"/>
              </a:tabLst>
              <a:defRPr/>
            </a:pPr>
            <a:r>
              <a:rPr kumimoji="0" lang="en-US" sz="1100" b="0" i="0" u="none" strike="noStrike" kern="1200" cap="none" spc="0" normalizeH="0" baseline="0" noProof="0" dirty="0">
                <a:ln>
                  <a:noFill/>
                </a:ln>
                <a:solidFill>
                  <a:prstClr val="black"/>
                </a:solidFill>
                <a:effectLst/>
                <a:uLnTx/>
                <a:uFillTx/>
                <a:latin typeface="Calibri"/>
                <a:ea typeface="Calibri" panose="020F0502020204030204" pitchFamily="34" charset="0"/>
                <a:cs typeface="Times New Roman" panose="02020603050405020304" pitchFamily="18" charset="0"/>
              </a:rPr>
              <a:t>By looking at documents published in prior years, it is possible to observe the changing focus and London’s journey to greater integration. Overall, the pandemic appears to have brought health and care systems in London into closer alignment, and there is a strong desire to learn from the experience and embed some of the positive changes that have been made. </a:t>
            </a:r>
          </a:p>
          <a:p>
            <a:pPr marL="0" marR="0" lvl="0" indent="0" algn="just" defTabSz="457200" rtl="0" eaLnBrk="1" fontAlgn="auto" latinLnBrk="0" hangingPunct="1">
              <a:lnSpc>
                <a:spcPct val="108000"/>
              </a:lnSpc>
              <a:spcBef>
                <a:spcPts val="0"/>
              </a:spcBef>
              <a:spcAft>
                <a:spcPts val="1200"/>
              </a:spcAft>
              <a:buClrTx/>
              <a:buSzTx/>
              <a:buFontTx/>
              <a:buNone/>
              <a:tabLst>
                <a:tab pos="457200" algn="l"/>
              </a:tabLst>
              <a:defRPr/>
            </a:pPr>
            <a:r>
              <a:rPr kumimoji="0" lang="en-US" sz="1100" b="0" i="0" u="none" strike="noStrike" kern="1200" cap="none" spc="0" normalizeH="0" baseline="0" noProof="0" dirty="0">
                <a:ln>
                  <a:noFill/>
                </a:ln>
                <a:solidFill>
                  <a:prstClr val="black"/>
                </a:solidFill>
                <a:effectLst/>
                <a:uLnTx/>
                <a:uFillTx/>
                <a:latin typeface="Calibri"/>
                <a:ea typeface="Calibri" panose="020F0502020204030204" pitchFamily="34" charset="0"/>
                <a:cs typeface="Times New Roman" panose="02020603050405020304" pitchFamily="18" charset="0"/>
              </a:rPr>
              <a:t>Specific themes that were felt very strongly and expressed unanimously included the development of place-based delivery, population health approaches, improved partnership relationships and a shared desire to address health and broader inequalities.</a:t>
            </a:r>
          </a:p>
        </p:txBody>
      </p:sp>
      <p:sp>
        <p:nvSpPr>
          <p:cNvPr id="13" name="Rectangle 12">
            <a:extLst>
              <a:ext uri="{FF2B5EF4-FFF2-40B4-BE49-F238E27FC236}">
                <a16:creationId xmlns:a16="http://schemas.microsoft.com/office/drawing/2014/main" id="{EBF9DE7F-9B88-46A5-A101-7CEF3E08F47D}"/>
              </a:ext>
            </a:extLst>
          </p:cNvPr>
          <p:cNvSpPr/>
          <p:nvPr/>
        </p:nvSpPr>
        <p:spPr>
          <a:xfrm>
            <a:off x="360219" y="1449469"/>
            <a:ext cx="11612857" cy="2031338"/>
          </a:xfrm>
          <a:prstGeom prst="rect">
            <a:avLst/>
          </a:prstGeom>
          <a:solidFill>
            <a:schemeClr val="accent1">
              <a:lumMod val="90000"/>
            </a:schemeClr>
          </a:solidFill>
          <a:ln w="12700">
            <a:noFill/>
          </a:ln>
        </p:spPr>
        <p:style>
          <a:lnRef idx="2">
            <a:schemeClr val="dk1"/>
          </a:lnRef>
          <a:fillRef idx="1">
            <a:schemeClr val="lt1"/>
          </a:fillRef>
          <a:effectRef idx="0">
            <a:schemeClr val="dk1"/>
          </a:effectRef>
          <a:fontRef idx="minor">
            <a:schemeClr val="dk1"/>
          </a:fontRef>
        </p:style>
        <p:txBody>
          <a:bodyPr rtlCol="0" anchor="t"/>
          <a:lstStyle/>
          <a:p>
            <a:pPr marL="0" marR="0" lvl="0" indent="0" algn="l" defTabSz="457200" rtl="0" eaLnBrk="1" fontAlgn="auto" latinLnBrk="0" hangingPunct="1">
              <a:lnSpc>
                <a:spcPct val="107000"/>
              </a:lnSpc>
              <a:spcBef>
                <a:spcPts val="0"/>
              </a:spcBef>
              <a:spcAft>
                <a:spcPts val="1200"/>
              </a:spcAft>
              <a:buClrTx/>
              <a:buSzTx/>
              <a:buFontTx/>
              <a:buNone/>
              <a:tabLst>
                <a:tab pos="457200" algn="l"/>
              </a:tabLst>
              <a:defRPr/>
            </a:pPr>
            <a:r>
              <a:rPr kumimoji="0" lang="en-US" sz="1100" b="1" i="0" u="none" strike="noStrike" kern="1200" cap="none" spc="0" normalizeH="0" baseline="0" noProof="0" dirty="0">
                <a:ln>
                  <a:noFill/>
                </a:ln>
                <a:solidFill>
                  <a:prstClr val="black"/>
                </a:solidFill>
                <a:effectLst/>
                <a:uLnTx/>
                <a:uFillTx/>
                <a:latin typeface="Calibri"/>
                <a:ea typeface="+mn-ea"/>
                <a:cs typeface="Times New Roman" panose="02020603050405020304" pitchFamily="18" charset="0"/>
              </a:rPr>
              <a:t>Is this the perfect moment for change?</a:t>
            </a:r>
            <a:endParaRPr kumimoji="0" lang="en-GB" sz="1100" b="0" i="0" u="none" strike="noStrike" kern="1200" cap="none" spc="0" normalizeH="0" baseline="0" noProof="0" dirty="0">
              <a:ln>
                <a:noFill/>
              </a:ln>
              <a:solidFill>
                <a:prstClr val="black"/>
              </a:solidFill>
              <a:effectLst/>
              <a:uLnTx/>
              <a:uFillTx/>
              <a:latin typeface="Calibri"/>
              <a:ea typeface="+mn-ea"/>
              <a:cs typeface="+mn-cs"/>
            </a:endParaRPr>
          </a:p>
          <a:p>
            <a:pPr marL="171450" marR="0" lvl="0" indent="-171450" algn="l" defTabSz="457200" rtl="0" eaLnBrk="1" fontAlgn="auto" latinLnBrk="0" hangingPunct="1">
              <a:lnSpc>
                <a:spcPct val="107000"/>
              </a:lnSpc>
              <a:spcBef>
                <a:spcPts val="0"/>
              </a:spcBef>
              <a:spcAft>
                <a:spcPts val="600"/>
              </a:spcAft>
              <a:buClrTx/>
              <a:buSzTx/>
              <a:buFont typeface="Arial" panose="020B0604020202020204" pitchFamily="34" charset="0"/>
              <a:buChar char="•"/>
              <a:tabLst>
                <a:tab pos="457200" algn="l"/>
              </a:tabLst>
              <a:defRPr/>
            </a:pPr>
            <a:r>
              <a:rPr kumimoji="0" lang="en-US" sz="1100" b="0" i="0" u="none" strike="noStrike" kern="1200" cap="none" spc="0" normalizeH="0" baseline="0" noProof="0" dirty="0">
                <a:ln>
                  <a:noFill/>
                </a:ln>
                <a:solidFill>
                  <a:prstClr val="black"/>
                </a:solidFill>
                <a:effectLst/>
                <a:uLnTx/>
                <a:uFillTx/>
                <a:latin typeface="Calibri"/>
                <a:ea typeface="Calibri" panose="020F0502020204030204" pitchFamily="34" charset="0"/>
                <a:cs typeface="Times New Roman" panose="02020603050405020304" pitchFamily="18" charset="0"/>
              </a:rPr>
              <a:t>DHSC, NHS England / Improvement and London’s five ICSs have all highlighted the key role that collaboration has played in the London’s COVID-19 response. </a:t>
            </a:r>
          </a:p>
          <a:p>
            <a:pPr marL="171450" marR="0" lvl="0" indent="-171450" algn="l" defTabSz="457200" rtl="0" eaLnBrk="1" fontAlgn="auto" latinLnBrk="0" hangingPunct="1">
              <a:lnSpc>
                <a:spcPct val="107000"/>
              </a:lnSpc>
              <a:spcBef>
                <a:spcPts val="0"/>
              </a:spcBef>
              <a:spcAft>
                <a:spcPts val="600"/>
              </a:spcAft>
              <a:buClrTx/>
              <a:buSzTx/>
              <a:buFont typeface="Arial" panose="020B0604020202020204" pitchFamily="34" charset="0"/>
              <a:buChar char="•"/>
              <a:tabLst>
                <a:tab pos="457200" algn="l"/>
              </a:tabLst>
              <a:defRPr/>
            </a:pPr>
            <a:r>
              <a:rPr kumimoji="0" lang="en-US" sz="1100" b="0" i="0" u="none" strike="noStrike" kern="1200" cap="none" spc="0" normalizeH="0" baseline="0" noProof="0" dirty="0">
                <a:ln>
                  <a:noFill/>
                </a:ln>
                <a:solidFill>
                  <a:prstClr val="black"/>
                </a:solidFill>
                <a:effectLst/>
                <a:uLnTx/>
                <a:uFillTx/>
                <a:latin typeface="Calibri"/>
                <a:ea typeface="Calibri" panose="020F0502020204030204" pitchFamily="34" charset="0"/>
                <a:cs typeface="Times New Roman" panose="02020603050405020304" pitchFamily="18" charset="0"/>
              </a:rPr>
              <a:t>The pandemic has increased awareness of the need to balance national accountability with local autonomy.</a:t>
            </a:r>
          </a:p>
          <a:p>
            <a:pPr marL="171450" marR="0" lvl="0" indent="-171450" algn="l" defTabSz="457200" rtl="0" eaLnBrk="1" fontAlgn="auto" latinLnBrk="0" hangingPunct="1">
              <a:lnSpc>
                <a:spcPct val="107000"/>
              </a:lnSpc>
              <a:spcBef>
                <a:spcPts val="0"/>
              </a:spcBef>
              <a:spcAft>
                <a:spcPts val="600"/>
              </a:spcAft>
              <a:buClrTx/>
              <a:buSzTx/>
              <a:buFont typeface="Arial" panose="020B0604020202020204" pitchFamily="34" charset="0"/>
              <a:buChar char="•"/>
              <a:tabLst>
                <a:tab pos="457200" algn="l"/>
              </a:tabLst>
              <a:defRPr/>
            </a:pPr>
            <a:r>
              <a:rPr kumimoji="0" lang="en-US" sz="1100" b="0" i="0" u="none" strike="noStrike" kern="1200" cap="none" spc="0" normalizeH="0" baseline="0" noProof="0" dirty="0">
                <a:ln>
                  <a:noFill/>
                </a:ln>
                <a:solidFill>
                  <a:prstClr val="black"/>
                </a:solidFill>
                <a:effectLst/>
                <a:uLnTx/>
                <a:uFillTx/>
                <a:latin typeface="Calibri"/>
                <a:ea typeface="Calibri" panose="020F0502020204030204" pitchFamily="34" charset="0"/>
                <a:cs typeface="Times New Roman" panose="02020603050405020304" pitchFamily="18" charset="0"/>
              </a:rPr>
              <a:t>Changes to legislation proposed in the recent DHSC White Paper are intended to remove some of the barriers to partnership and collaboration and to make joint planning and delivery easier.</a:t>
            </a:r>
          </a:p>
          <a:p>
            <a:pPr marL="171450" marR="0" lvl="0" indent="-171450" algn="l" defTabSz="457200" rtl="0" eaLnBrk="1" fontAlgn="auto" latinLnBrk="0" hangingPunct="1">
              <a:lnSpc>
                <a:spcPct val="107000"/>
              </a:lnSpc>
              <a:spcBef>
                <a:spcPts val="0"/>
              </a:spcBef>
              <a:spcAft>
                <a:spcPts val="600"/>
              </a:spcAft>
              <a:buClrTx/>
              <a:buSzTx/>
              <a:buFont typeface="Arial" panose="020B0604020202020204" pitchFamily="34" charset="0"/>
              <a:buChar char="•"/>
              <a:tabLst>
                <a:tab pos="457200" algn="l"/>
              </a:tabLst>
              <a:defRPr/>
            </a:pPr>
            <a:r>
              <a:rPr kumimoji="0" lang="en-US" sz="1100" b="0" i="0" u="none" strike="noStrike" kern="1200" cap="none" spc="0" normalizeH="0" baseline="0" noProof="0" dirty="0">
                <a:ln>
                  <a:noFill/>
                </a:ln>
                <a:solidFill>
                  <a:prstClr val="black"/>
                </a:solidFill>
                <a:effectLst/>
                <a:uLnTx/>
                <a:uFillTx/>
                <a:latin typeface="Calibri"/>
                <a:ea typeface="Calibri" panose="020F0502020204030204" pitchFamily="34" charset="0"/>
                <a:cs typeface="Times New Roman" panose="02020603050405020304" pitchFamily="18" charset="0"/>
              </a:rPr>
              <a:t>There is increased awareness of the importance of population health approaches, and further reforms to public health are expected.</a:t>
            </a:r>
          </a:p>
          <a:p>
            <a:pPr marL="171450" marR="0" lvl="0" indent="-171450" algn="l" defTabSz="457200" rtl="0" eaLnBrk="1" fontAlgn="auto" latinLnBrk="0" hangingPunct="1">
              <a:lnSpc>
                <a:spcPct val="107000"/>
              </a:lnSpc>
              <a:spcBef>
                <a:spcPts val="0"/>
              </a:spcBef>
              <a:spcAft>
                <a:spcPts val="600"/>
              </a:spcAft>
              <a:buClrTx/>
              <a:buSzTx/>
              <a:buFont typeface="Arial" panose="020B0604020202020204" pitchFamily="34" charset="0"/>
              <a:buChar char="•"/>
              <a:tabLst>
                <a:tab pos="457200" algn="l"/>
              </a:tabLst>
              <a:defRPr/>
            </a:pPr>
            <a:r>
              <a:rPr kumimoji="0" lang="en-US" sz="1100" b="0" i="0" u="none" strike="noStrike" kern="1200" cap="none" spc="0" normalizeH="0" baseline="0" noProof="0" dirty="0">
                <a:ln>
                  <a:noFill/>
                </a:ln>
                <a:solidFill>
                  <a:prstClr val="black"/>
                </a:solidFill>
                <a:effectLst/>
                <a:uLnTx/>
                <a:uFillTx/>
                <a:latin typeface="Calibri"/>
                <a:ea typeface="Calibri" panose="020F0502020204030204" pitchFamily="34" charset="0"/>
                <a:cs typeface="Times New Roman" panose="02020603050405020304" pitchFamily="18" charset="0"/>
              </a:rPr>
              <a:t>A network of leaders across the region, down to the level of individual communities, have fostered closer working relationships and improved understanding through the pandemic.</a:t>
            </a:r>
          </a:p>
          <a:p>
            <a:pPr marL="171450" marR="0" lvl="0" indent="-171450" algn="l" defTabSz="457200" rtl="0" eaLnBrk="1" fontAlgn="auto" latinLnBrk="0" hangingPunct="1">
              <a:lnSpc>
                <a:spcPct val="107000"/>
              </a:lnSpc>
              <a:spcBef>
                <a:spcPts val="0"/>
              </a:spcBef>
              <a:spcAft>
                <a:spcPts val="600"/>
              </a:spcAft>
              <a:buClrTx/>
              <a:buSzTx/>
              <a:buFont typeface="Arial" panose="020B0604020202020204" pitchFamily="34" charset="0"/>
              <a:buChar char="•"/>
              <a:tabLst>
                <a:tab pos="457200" algn="l"/>
              </a:tabLst>
              <a:defRPr/>
            </a:pPr>
            <a:r>
              <a:rPr kumimoji="0" lang="en-US" sz="1100" b="0" i="0" u="none" strike="noStrike" kern="1200" cap="none" spc="0" normalizeH="0" baseline="0" noProof="0" dirty="0">
                <a:ln>
                  <a:noFill/>
                </a:ln>
                <a:solidFill>
                  <a:prstClr val="black"/>
                </a:solidFill>
                <a:effectLst/>
                <a:uLnTx/>
                <a:uFillTx/>
                <a:latin typeface="Calibri"/>
                <a:ea typeface="Calibri" panose="020F0502020204030204" pitchFamily="34" charset="0"/>
                <a:cs typeface="Times New Roman" panose="02020603050405020304" pitchFamily="18" charset="0"/>
              </a:rPr>
              <a:t>The first steps have already been taken, with new ways of working, provider collaboratives, and borough-based partnerships in many areas of London providing a foundation to build on.</a:t>
            </a:r>
          </a:p>
        </p:txBody>
      </p:sp>
    </p:spTree>
    <p:extLst>
      <p:ext uri="{BB962C8B-B14F-4D97-AF65-F5344CB8AC3E}">
        <p14:creationId xmlns:p14="http://schemas.microsoft.com/office/powerpoint/2010/main" val="345082776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940ACF98-7332-42AB-A39B-AD2FF294109B}"/>
              </a:ext>
            </a:extLst>
          </p:cNvPr>
          <p:cNvSpPr>
            <a:spLocks noGrp="1"/>
          </p:cNvSpPr>
          <p:nvPr>
            <p:ph type="body" sz="quarter" idx="18"/>
          </p:nvPr>
        </p:nvSpPr>
        <p:spPr/>
        <p:txBody>
          <a:bodyPr>
            <a:normAutofit/>
          </a:bodyPr>
          <a:lstStyle/>
          <a:p>
            <a:r>
              <a:rPr lang="en-US" dirty="0"/>
              <a:t>Framework for future integration:  “Why can’t we?”</a:t>
            </a:r>
            <a:endParaRPr lang="en-GB" dirty="0"/>
          </a:p>
        </p:txBody>
      </p:sp>
      <p:sp>
        <p:nvSpPr>
          <p:cNvPr id="4" name="Text Placeholder 3">
            <a:extLst>
              <a:ext uri="{FF2B5EF4-FFF2-40B4-BE49-F238E27FC236}">
                <a16:creationId xmlns:a16="http://schemas.microsoft.com/office/drawing/2014/main" id="{029C55B4-5167-428B-B8D0-3424638C512B}"/>
              </a:ext>
            </a:extLst>
          </p:cNvPr>
          <p:cNvSpPr>
            <a:spLocks noGrp="1"/>
          </p:cNvSpPr>
          <p:nvPr>
            <p:ph type="body" sz="quarter" idx="30"/>
          </p:nvPr>
        </p:nvSpPr>
        <p:spPr/>
        <p:txBody>
          <a:bodyPr/>
          <a:lstStyle/>
          <a:p>
            <a:pPr marL="0" marR="0" lvl="0" indent="0" algn="just" defTabSz="457200" rtl="0" eaLnBrk="1" fontAlgn="auto" latinLnBrk="0" hangingPunct="1">
              <a:lnSpc>
                <a:spcPct val="100000"/>
              </a:lnSpc>
              <a:spcBef>
                <a:spcPts val="0"/>
              </a:spcBef>
              <a:spcAft>
                <a:spcPts val="800"/>
              </a:spcAft>
              <a:buClrTx/>
              <a:buSzTx/>
              <a:buFontTx/>
              <a:buNone/>
              <a:tabLst/>
              <a:defRPr/>
            </a:pPr>
            <a:r>
              <a:rPr kumimoji="0" lang="en-GB" sz="1400" b="1" i="0" u="none" strike="noStrike" kern="1200" cap="none" spc="0" normalizeH="0" baseline="0" noProof="0" dirty="0">
                <a:ln>
                  <a:noFill/>
                </a:ln>
                <a:solidFill>
                  <a:srgbClr val="DAEEEE">
                    <a:lumMod val="10000"/>
                  </a:srgbClr>
                </a:solidFill>
                <a:effectLst/>
                <a:uLnTx/>
                <a:uFillTx/>
                <a:latin typeface="Calibri" panose="020F0502020204030204"/>
                <a:ea typeface="+mn-ea"/>
                <a:cs typeface="+mn-cs"/>
              </a:rPr>
              <a:t>Recovery from the COVID-19 pandemic presents us with complex challenges and a powerful choice.</a:t>
            </a:r>
          </a:p>
          <a:p>
            <a:pPr marL="0" marR="0" lvl="0" indent="0" algn="just" defTabSz="457200" rtl="0" eaLnBrk="1" fontAlgn="auto" latinLnBrk="0" hangingPunct="1">
              <a:lnSpc>
                <a:spcPct val="100000"/>
              </a:lnSpc>
              <a:spcBef>
                <a:spcPts val="0"/>
              </a:spcBef>
              <a:spcAft>
                <a:spcPts val="800"/>
              </a:spcAft>
              <a:buClrTx/>
              <a:buSzTx/>
              <a:buFontTx/>
              <a:buNone/>
              <a:tabLst/>
              <a:defRPr/>
            </a:pPr>
            <a:r>
              <a:rPr kumimoji="0" lang="en-GB" sz="1400" b="0" i="0" u="none" strike="noStrike" kern="1200" cap="none" spc="0" normalizeH="0" baseline="0" noProof="0" dirty="0">
                <a:ln>
                  <a:noFill/>
                </a:ln>
                <a:solidFill>
                  <a:srgbClr val="DAEEEE">
                    <a:lumMod val="10000"/>
                  </a:srgbClr>
                </a:solidFill>
                <a:effectLst/>
                <a:uLnTx/>
                <a:uFillTx/>
                <a:latin typeface="Calibri" panose="020F0502020204030204"/>
                <a:ea typeface="+mn-ea"/>
                <a:cs typeface="+mn-cs"/>
              </a:rPr>
              <a:t>We can continue to move forward, building on the very real, tangible experience of closer collaboration that defined London’s pandemic response</a:t>
            </a:r>
            <a:r>
              <a:rPr lang="en-GB" dirty="0">
                <a:solidFill>
                  <a:srgbClr val="DAEEEE">
                    <a:lumMod val="10000"/>
                  </a:srgbClr>
                </a:solidFill>
                <a:latin typeface="Calibri" panose="020F0502020204030204"/>
                <a:cs typeface="+mn-cs"/>
              </a:rPr>
              <a:t>. This will include</a:t>
            </a:r>
            <a:r>
              <a:rPr kumimoji="0" lang="en-GB" sz="1400" b="0" i="0" u="none" strike="noStrike" kern="1200" cap="none" spc="0" normalizeH="0" baseline="0" noProof="0" dirty="0">
                <a:ln>
                  <a:noFill/>
                </a:ln>
                <a:solidFill>
                  <a:srgbClr val="DAEEEE">
                    <a:lumMod val="10000"/>
                  </a:srgbClr>
                </a:solidFill>
                <a:effectLst/>
                <a:uLnTx/>
                <a:uFillTx/>
                <a:latin typeface="Calibri" panose="020F0502020204030204"/>
                <a:ea typeface="+mn-ea"/>
                <a:cs typeface="+mn-cs"/>
              </a:rPr>
              <a:t> aligning health, social care and public health along with key regional and local partners such as the voluntary sector, volunteers, and the diverse communities of London. Or we can retrench to what might feel like the relative safety of where we were before, whilst acknowledging that for many that was a place where care was hard to access, fragmented, and delivering unequal outcomes. </a:t>
            </a:r>
          </a:p>
          <a:p>
            <a:pPr marL="0" marR="0" lvl="0" indent="0" algn="just" defTabSz="457200" rtl="0" eaLnBrk="1" fontAlgn="auto" latinLnBrk="0" hangingPunct="1">
              <a:lnSpc>
                <a:spcPct val="100000"/>
              </a:lnSpc>
              <a:spcBef>
                <a:spcPts val="0"/>
              </a:spcBef>
              <a:spcAft>
                <a:spcPts val="800"/>
              </a:spcAft>
              <a:buClrTx/>
              <a:buSzTx/>
              <a:buFontTx/>
              <a:buNone/>
              <a:tabLst/>
              <a:defRPr/>
            </a:pPr>
            <a:r>
              <a:rPr kumimoji="0" lang="en-GB" sz="1400" b="1" i="0" u="none" strike="noStrike" kern="1200" cap="none" spc="0" normalizeH="0" baseline="0" noProof="0" dirty="0">
                <a:ln>
                  <a:noFill/>
                </a:ln>
                <a:solidFill>
                  <a:srgbClr val="DAEEEE">
                    <a:lumMod val="10000"/>
                  </a:srgbClr>
                </a:solidFill>
                <a:effectLst/>
                <a:uLnTx/>
                <a:uFillTx/>
                <a:latin typeface="Calibri" panose="020F0502020204030204"/>
                <a:ea typeface="+mn-ea"/>
                <a:cs typeface="+mn-cs"/>
              </a:rPr>
              <a:t>Going forward and deepening integration is not without risk </a:t>
            </a:r>
            <a:r>
              <a:rPr kumimoji="0" lang="en-GB" sz="1400" b="0" i="0" u="none" strike="noStrike" kern="1200" cap="none" spc="0" normalizeH="0" baseline="0" noProof="0" dirty="0">
                <a:ln>
                  <a:noFill/>
                </a:ln>
                <a:solidFill>
                  <a:srgbClr val="DAEEEE">
                    <a:lumMod val="10000"/>
                  </a:srgbClr>
                </a:solidFill>
                <a:effectLst/>
                <a:uLnTx/>
                <a:uFillTx/>
                <a:latin typeface="Calibri" panose="020F0502020204030204"/>
                <a:ea typeface="+mn-ea"/>
                <a:cs typeface="+mn-cs"/>
              </a:rPr>
              <a:t>– it will require new ways of thinking, new identities, new expectations and behaviours. It will involve loss as well as gains. It will continue to be a moment of transition at the very moment where London’s leaders and workforce are at their most exhausted.  And it will require a joint commitment not to go backwards, if people are to invest the required time and resources to move forwards.</a:t>
            </a:r>
          </a:p>
          <a:p>
            <a:pPr marL="0" marR="0" lvl="0" indent="0" algn="just" defTabSz="457200" rtl="0" eaLnBrk="1" fontAlgn="auto" latinLnBrk="0" hangingPunct="1">
              <a:lnSpc>
                <a:spcPct val="100000"/>
              </a:lnSpc>
              <a:spcBef>
                <a:spcPts val="0"/>
              </a:spcBef>
              <a:spcAft>
                <a:spcPts val="800"/>
              </a:spcAft>
              <a:buClrTx/>
              <a:buSzTx/>
              <a:buFontTx/>
              <a:buNone/>
              <a:tabLst/>
              <a:defRPr/>
            </a:pPr>
            <a:r>
              <a:rPr kumimoji="0" lang="en-GB" sz="1400" b="1" i="0" u="none" strike="noStrike" kern="1200" cap="none" spc="0" normalizeH="0" baseline="0" noProof="0" dirty="0">
                <a:ln>
                  <a:noFill/>
                </a:ln>
                <a:solidFill>
                  <a:srgbClr val="DAEEEE">
                    <a:lumMod val="10000"/>
                  </a:srgbClr>
                </a:solidFill>
                <a:effectLst/>
                <a:uLnTx/>
                <a:uFillTx/>
                <a:latin typeface="Calibri" panose="020F0502020204030204"/>
                <a:ea typeface="+mn-ea"/>
                <a:cs typeface="+mn-cs"/>
              </a:rPr>
              <a:t>Against the risks of going forward lies the certain failure </a:t>
            </a:r>
            <a:r>
              <a:rPr lang="en-GB" b="1" dirty="0">
                <a:solidFill>
                  <a:srgbClr val="DAEEEE">
                    <a:lumMod val="10000"/>
                  </a:srgbClr>
                </a:solidFill>
                <a:latin typeface="Calibri" panose="020F0502020204030204"/>
                <a:cs typeface="+mn-cs"/>
              </a:rPr>
              <a:t>in</a:t>
            </a:r>
            <a:r>
              <a:rPr kumimoji="0" lang="en-GB" sz="1400" b="1" i="0" u="none" strike="noStrike" kern="1200" cap="none" spc="0" normalizeH="0" baseline="0" noProof="0" dirty="0">
                <a:ln>
                  <a:noFill/>
                </a:ln>
                <a:solidFill>
                  <a:srgbClr val="DAEEEE">
                    <a:lumMod val="10000"/>
                  </a:srgbClr>
                </a:solidFill>
                <a:effectLst/>
                <a:uLnTx/>
                <a:uFillTx/>
                <a:latin typeface="Calibri" panose="020F0502020204030204"/>
                <a:ea typeface="+mn-ea"/>
                <a:cs typeface="+mn-cs"/>
              </a:rPr>
              <a:t> going backward. </a:t>
            </a:r>
            <a:r>
              <a:rPr kumimoji="0" lang="en-GB" sz="1400" b="0" i="0" u="none" strike="noStrike" kern="1200" cap="none" spc="0" normalizeH="0" baseline="0" noProof="0" dirty="0">
                <a:ln>
                  <a:noFill/>
                </a:ln>
                <a:solidFill>
                  <a:srgbClr val="DAEEEE">
                    <a:lumMod val="10000"/>
                  </a:srgbClr>
                </a:solidFill>
                <a:effectLst/>
                <a:uLnTx/>
                <a:uFillTx/>
                <a:latin typeface="Calibri" panose="020F0502020204030204"/>
                <a:ea typeface="+mn-ea"/>
                <a:cs typeface="+mn-cs"/>
              </a:rPr>
              <a:t>The last 18 months have been the perfect case for change, in which we saw what might happen if we cannot work together effectively to support each other and ensure equitable access to primary, community, acute, social care and specialist services. We’ve also observed, sometimes first-hand, the incredible work we can achieve when we do successfully come together. This is a moment of opportunity, and one that requires courage and a shared acceptance of the challenges of thinking and doing differently.</a:t>
            </a:r>
          </a:p>
          <a:p>
            <a:endParaRPr lang="en-GB" dirty="0"/>
          </a:p>
        </p:txBody>
      </p:sp>
      <p:sp>
        <p:nvSpPr>
          <p:cNvPr id="6" name="Rectangle 5">
            <a:extLst>
              <a:ext uri="{FF2B5EF4-FFF2-40B4-BE49-F238E27FC236}">
                <a16:creationId xmlns:a16="http://schemas.microsoft.com/office/drawing/2014/main" id="{28AEC1C3-C1DF-47AC-95A3-9DDCF0078578}"/>
              </a:ext>
            </a:extLst>
          </p:cNvPr>
          <p:cNvSpPr/>
          <p:nvPr/>
        </p:nvSpPr>
        <p:spPr>
          <a:xfrm>
            <a:off x="500021" y="1189094"/>
            <a:ext cx="3242769" cy="46495"/>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rIns="7200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dirty="0">
              <a:ln>
                <a:noFill/>
              </a:ln>
              <a:solidFill>
                <a:srgbClr val="FFFFFF"/>
              </a:solidFill>
              <a:effectLst/>
              <a:uLnTx/>
              <a:uFillTx/>
              <a:latin typeface="Calibri" panose="020F0502020204030204"/>
              <a:ea typeface="+mn-ea"/>
              <a:cs typeface="+mn-cs"/>
            </a:endParaRPr>
          </a:p>
        </p:txBody>
      </p:sp>
      <p:sp>
        <p:nvSpPr>
          <p:cNvPr id="9" name="TextBox 8">
            <a:extLst>
              <a:ext uri="{FF2B5EF4-FFF2-40B4-BE49-F238E27FC236}">
                <a16:creationId xmlns:a16="http://schemas.microsoft.com/office/drawing/2014/main" id="{37674F5F-94B8-4450-880E-7C83CA03E163}"/>
              </a:ext>
            </a:extLst>
          </p:cNvPr>
          <p:cNvSpPr txBox="1"/>
          <p:nvPr/>
        </p:nvSpPr>
        <p:spPr>
          <a:xfrm>
            <a:off x="4800600" y="5513998"/>
            <a:ext cx="6117604" cy="646331"/>
          </a:xfrm>
          <a:prstGeom prst="rect">
            <a:avLst/>
          </a:prstGeom>
          <a:noFill/>
        </p:spPr>
        <p:txBody>
          <a:bodyPr wrap="square">
            <a:spAutoFit/>
          </a:bodyPr>
          <a:lstStyle/>
          <a:p>
            <a:pPr marL="0" marR="0" lvl="0" indent="0" algn="r" defTabSz="4572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dirty="0">
                <a:ln>
                  <a:noFill/>
                </a:ln>
                <a:solidFill>
                  <a:srgbClr val="000000"/>
                </a:solidFill>
                <a:effectLst/>
                <a:uLnTx/>
                <a:uFillTx/>
                <a:latin typeface="Calibri" panose="020F0502020204030204" pitchFamily="34" charset="0"/>
                <a:ea typeface="Times New Roman" panose="02020603050405020304" pitchFamily="18" charset="0"/>
                <a:cs typeface="+mn-cs"/>
              </a:rPr>
              <a:t>“We are only as strong as our weakest part”</a:t>
            </a:r>
          </a:p>
          <a:p>
            <a:pPr marL="0" marR="0" lvl="0" indent="0" algn="r" defTabSz="4572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srgbClr val="000000"/>
                </a:solidFill>
                <a:effectLst/>
                <a:uLnTx/>
                <a:uFillTx/>
                <a:latin typeface="Calibri" panose="020F0502020204030204" pitchFamily="34" charset="0"/>
                <a:ea typeface="Times New Roman" panose="02020603050405020304" pitchFamily="18" charset="0"/>
                <a:cs typeface="+mn-cs"/>
              </a:rPr>
              <a:t>Sir David Sloman, NHSE/I Regional Director for London </a:t>
            </a:r>
            <a:endParaRPr kumimoji="0" lang="en-GB" sz="1800" b="0" i="0" u="none" strike="noStrike" kern="1200" cap="none" spc="0" normalizeH="0" baseline="0" noProof="0" dirty="0">
              <a:ln>
                <a:noFill/>
              </a:ln>
              <a:solidFill>
                <a:srgbClr val="000000"/>
              </a:solidFill>
              <a:effectLst/>
              <a:uLnTx/>
              <a:uFillTx/>
              <a:latin typeface="Calibri" panose="020F0502020204030204"/>
              <a:ea typeface="+mn-ea"/>
              <a:cs typeface="+mn-cs"/>
            </a:endParaRPr>
          </a:p>
        </p:txBody>
      </p:sp>
      <p:sp>
        <p:nvSpPr>
          <p:cNvPr id="7" name="Rectangle 6">
            <a:extLst>
              <a:ext uri="{FF2B5EF4-FFF2-40B4-BE49-F238E27FC236}">
                <a16:creationId xmlns:a16="http://schemas.microsoft.com/office/drawing/2014/main" id="{C0D9B626-4D7E-4550-BE7C-546F010F89B0}"/>
              </a:ext>
            </a:extLst>
          </p:cNvPr>
          <p:cNvSpPr/>
          <p:nvPr/>
        </p:nvSpPr>
        <p:spPr>
          <a:xfrm>
            <a:off x="10490791" y="0"/>
            <a:ext cx="1701209" cy="33590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rIns="72000" rtlCol="0" anchor="ctr"/>
          <a:lstStyle/>
          <a:p>
            <a:r>
              <a:rPr lang="en-GB" sz="1400" dirty="0"/>
              <a:t>Executive Summary</a:t>
            </a:r>
          </a:p>
        </p:txBody>
      </p:sp>
    </p:spTree>
    <p:extLst>
      <p:ext uri="{BB962C8B-B14F-4D97-AF65-F5344CB8AC3E}">
        <p14:creationId xmlns:p14="http://schemas.microsoft.com/office/powerpoint/2010/main" val="3962747414"/>
      </p:ext>
    </p:extLst>
  </p:cSld>
  <p:clrMapOvr>
    <a:masterClrMapping/>
  </p:clrMapOvr>
</p:sld>
</file>

<file path=ppt/theme/theme1.xml><?xml version="1.0" encoding="utf-8"?>
<a:theme xmlns:a="http://schemas.openxmlformats.org/drawingml/2006/main" name="MediaCom Template | June 2018">
  <a:themeElements>
    <a:clrScheme name="LondonVision 1">
      <a:dk1>
        <a:srgbClr val="000000"/>
      </a:dk1>
      <a:lt1>
        <a:srgbClr val="FFFFFF"/>
      </a:lt1>
      <a:dk2>
        <a:srgbClr val="00A3A1"/>
      </a:dk2>
      <a:lt2>
        <a:srgbClr val="AF5EA1"/>
      </a:lt2>
      <a:accent1>
        <a:srgbClr val="DAEEEE"/>
      </a:accent1>
      <a:accent2>
        <a:srgbClr val="E2388C"/>
      </a:accent2>
      <a:accent3>
        <a:srgbClr val="F6F0F8"/>
      </a:accent3>
      <a:accent4>
        <a:srgbClr val="142A32"/>
      </a:accent4>
      <a:accent5>
        <a:srgbClr val="EDF2F3"/>
      </a:accent5>
      <a:accent6>
        <a:srgbClr val="00A3A1"/>
      </a:accent6>
      <a:hlink>
        <a:srgbClr val="00A3A1"/>
      </a:hlink>
      <a:folHlink>
        <a:srgbClr val="000000"/>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tx1"/>
        </a:solidFill>
        <a:ln>
          <a:noFill/>
        </a:ln>
      </a:spPr>
      <a:bodyPr lIns="72000" rIns="72000" rtlCol="0" anchor="ctr"/>
      <a:lstStyle>
        <a:defPPr algn="ctr">
          <a:defRPr sz="1400" dirty="0"/>
        </a:defPPr>
      </a:lstStyle>
      <a:style>
        <a:lnRef idx="2">
          <a:schemeClr val="accent1">
            <a:shade val="50000"/>
          </a:schemeClr>
        </a:lnRef>
        <a:fillRef idx="1">
          <a:schemeClr val="accent1"/>
        </a:fillRef>
        <a:effectRef idx="0">
          <a:schemeClr val="accent1"/>
        </a:effectRef>
        <a:fontRef idx="minor">
          <a:schemeClr val="lt1"/>
        </a:fontRef>
      </a:style>
    </a:spDef>
    <a:lnDef>
      <a:spPr>
        <a:ln w="19050">
          <a:solidFill>
            <a:schemeClr val="tx1"/>
          </a:solidFill>
        </a:ln>
      </a:spPr>
      <a:bodyPr/>
      <a:lstStyle/>
      <a:style>
        <a:lnRef idx="1">
          <a:schemeClr val="accent1"/>
        </a:lnRef>
        <a:fillRef idx="0">
          <a:schemeClr val="accent1"/>
        </a:fillRef>
        <a:effectRef idx="0">
          <a:schemeClr val="accent1"/>
        </a:effectRef>
        <a:fontRef idx="minor">
          <a:schemeClr val="tx1"/>
        </a:fontRef>
      </a:style>
    </a:ln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SharedWithUsers xmlns="23c4ded0-77c3-459a-bb69-8f6a8d7895f0">
      <UserInfo>
        <DisplayName>Claire Kennedy</DisplayName>
        <AccountId>28</AccountId>
        <AccountType/>
      </UserInfo>
    </SharedWithUser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EEAA6B62BF990F438D258CD6F87895DC" ma:contentTypeVersion="13" ma:contentTypeDescription="Create a new document." ma:contentTypeScope="" ma:versionID="0e08b485f92714275773d8bc110c85b1">
  <xsd:schema xmlns:xsd="http://www.w3.org/2001/XMLSchema" xmlns:xs="http://www.w3.org/2001/XMLSchema" xmlns:p="http://schemas.microsoft.com/office/2006/metadata/properties" xmlns:ns2="76d5dbf8-e469-437e-8e82-e6148fcede3d" xmlns:ns3="23c4ded0-77c3-459a-bb69-8f6a8d7895f0" targetNamespace="http://schemas.microsoft.com/office/2006/metadata/properties" ma:root="true" ma:fieldsID="b370205615997c620a7eea963a14e4d0" ns2:_="" ns3:_="">
    <xsd:import namespace="76d5dbf8-e469-437e-8e82-e6148fcede3d"/>
    <xsd:import namespace="23c4ded0-77c3-459a-bb69-8f6a8d7895f0"/>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MediaServiceDateTaken" minOccurs="0"/>
                <xsd:element ref="ns2:MediaServiceAutoTags" minOccurs="0"/>
                <xsd:element ref="ns2:MediaServiceOCR" minOccurs="0"/>
                <xsd:element ref="ns2:MediaServiceLocation" minOccurs="0"/>
                <xsd:element ref="ns2:MediaServiceGenerationTime" minOccurs="0"/>
                <xsd:element ref="ns2:MediaServiceEventHashCode" minOccurs="0"/>
                <xsd:element ref="ns2:MediaServiceAutoKeyPoints" minOccurs="0"/>
                <xsd:element ref="ns2:MediaServiceKeyPoints"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6d5dbf8-e469-437e-8e82-e6148fcede3d"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2" nillable="true" ma:displayName="MediaServiceDateTaken" ma:hidden="true" ma:internalName="MediaServiceDateTaken" ma:readOnly="true">
      <xsd:simpleType>
        <xsd:restriction base="dms:Text"/>
      </xsd:simpleType>
    </xsd:element>
    <xsd:element name="MediaServiceAutoTags" ma:index="13" nillable="true" ma:displayName="MediaServiceAutoTags" ma:internalName="MediaServiceAutoTags" ma:readOnly="true">
      <xsd:simpleType>
        <xsd:restriction base="dms:Text"/>
      </xsd:simpleType>
    </xsd:element>
    <xsd:element name="MediaServiceOCR" ma:index="14" nillable="true" ma:displayName="MediaServiceOCR" ma:internalName="MediaServiceOCR" ma:readOnly="true">
      <xsd:simpleType>
        <xsd:restriction base="dms:Note">
          <xsd:maxLength value="255"/>
        </xsd:restriction>
      </xsd:simpleType>
    </xsd:element>
    <xsd:element name="MediaServiceLocation" ma:index="15" nillable="true" ma:displayName="Location" ma:internalName="MediaServiceLocation" ma:readOnly="true">
      <xsd:simpleType>
        <xsd:restriction base="dms:Text"/>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element name="MediaLengthInSeconds" ma:index="20" nillable="true" ma:displayName="Length (seconds)"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23c4ded0-77c3-459a-bb69-8f6a8d7895f0"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2C66472C-FFA8-4E31-AEBF-AA55EDAF570A}">
  <ds:schemaRefs>
    <ds:schemaRef ds:uri="http://purl.org/dc/terms/"/>
    <ds:schemaRef ds:uri="http://schemas.openxmlformats.org/package/2006/metadata/core-properties"/>
    <ds:schemaRef ds:uri="http://purl.org/dc/dcmitype/"/>
    <ds:schemaRef ds:uri="http://schemas.microsoft.com/office/infopath/2007/PartnerControls"/>
    <ds:schemaRef ds:uri="http://purl.org/dc/elements/1.1/"/>
    <ds:schemaRef ds:uri="http://schemas.microsoft.com/office/2006/documentManagement/types"/>
    <ds:schemaRef ds:uri="76d5dbf8-e469-437e-8e82-e6148fcede3d"/>
    <ds:schemaRef ds:uri="23c4ded0-77c3-459a-bb69-8f6a8d7895f0"/>
    <ds:schemaRef ds:uri="http://schemas.microsoft.com/office/2006/metadata/properties"/>
    <ds:schemaRef ds:uri="http://www.w3.org/XML/1998/namespace"/>
  </ds:schemaRefs>
</ds:datastoreItem>
</file>

<file path=customXml/itemProps2.xml><?xml version="1.0" encoding="utf-8"?>
<ds:datastoreItem xmlns:ds="http://schemas.openxmlformats.org/officeDocument/2006/customXml" ds:itemID="{44470BE5-A67D-41C5-8013-E20B1B03133D}">
  <ds:schemaRefs>
    <ds:schemaRef ds:uri="http://schemas.microsoft.com/sharepoint/v3/contenttype/forms"/>
  </ds:schemaRefs>
</ds:datastoreItem>
</file>

<file path=customXml/itemProps3.xml><?xml version="1.0" encoding="utf-8"?>
<ds:datastoreItem xmlns:ds="http://schemas.openxmlformats.org/officeDocument/2006/customXml" ds:itemID="{075C74E1-9D81-4758-9146-F95B077D34BA}">
  <ds:schemaRefs>
    <ds:schemaRef ds:uri="23c4ded0-77c3-459a-bb69-8f6a8d7895f0"/>
    <ds:schemaRef ds:uri="76d5dbf8-e469-437e-8e82-e6148fcede3d"/>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docProps/app.xml><?xml version="1.0" encoding="utf-8"?>
<Properties xmlns="http://schemas.openxmlformats.org/officeDocument/2006/extended-properties" xmlns:vt="http://schemas.openxmlformats.org/officeDocument/2006/docPropsVTypes">
  <Template/>
  <TotalTime>38</TotalTime>
  <Words>31105</Words>
  <Application>Microsoft Office PowerPoint</Application>
  <PresentationFormat>Widescreen</PresentationFormat>
  <Paragraphs>1505</Paragraphs>
  <Slides>88</Slides>
  <Notes>29</Notes>
  <HiddenSlides>0</HiddenSlides>
  <MMClips>0</MMClips>
  <ScaleCrop>false</ScaleCrop>
  <HeadingPairs>
    <vt:vector size="6" baseType="variant">
      <vt:variant>
        <vt:lpstr>Fonts Used</vt:lpstr>
      </vt:variant>
      <vt:variant>
        <vt:i4>8</vt:i4>
      </vt:variant>
      <vt:variant>
        <vt:lpstr>Theme</vt:lpstr>
      </vt:variant>
      <vt:variant>
        <vt:i4>2</vt:i4>
      </vt:variant>
      <vt:variant>
        <vt:lpstr>Slide Titles</vt:lpstr>
      </vt:variant>
      <vt:variant>
        <vt:i4>88</vt:i4>
      </vt:variant>
    </vt:vector>
  </HeadingPairs>
  <TitlesOfParts>
    <vt:vector size="98" baseType="lpstr">
      <vt:lpstr>-apple-system</vt:lpstr>
      <vt:lpstr>Arial,Sans-Serif</vt:lpstr>
      <vt:lpstr>Arial</vt:lpstr>
      <vt:lpstr>Arial Rounded MT Bold</vt:lpstr>
      <vt:lpstr>Calibri</vt:lpstr>
      <vt:lpstr>Century Gothic</vt:lpstr>
      <vt:lpstr>Lucida Sans Unicode</vt:lpstr>
      <vt:lpstr>Poppins</vt:lpstr>
      <vt:lpstr>MediaCom Template | June 2018</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“Why can’t we…”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Enabling success Empowering individuals</dc:title>
  <dc:creator>simon_morioka@hotmail.com;claire.kennedy@ppl.org.uk;Victoria.Stanway@ppl.org.uk</dc:creator>
  <cp:lastModifiedBy>Simon Morioka</cp:lastModifiedBy>
  <cp:revision>3</cp:revision>
  <dcterms:created xsi:type="dcterms:W3CDTF">2013-04-15T17:39:34Z</dcterms:created>
  <dcterms:modified xsi:type="dcterms:W3CDTF">2021-11-29T14:17:00Z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0x010100EEAA6B62BF990F438D258CD6F87895DC</vt:lpwstr>
  </property>
  <property fmtid="{D5CDD505-2E9C-101B-9397-08002B2CF9AE}" pid="3" name="AuthorIds_UIVersion_4608">
    <vt:lpwstr>862</vt:lpwstr>
  </property>
</Properties>
</file>