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7"/>
  </p:notesMasterIdLst>
  <p:sldIdLst>
    <p:sldId id="257" r:id="rId2"/>
    <p:sldId id="259" r:id="rId3"/>
    <p:sldId id="264" r:id="rId4"/>
    <p:sldId id="258" r:id="rId5"/>
    <p:sldId id="262" r:id="rId6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CC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22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-108" y="-15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23DBA08F-15F1-4EC2-91F8-BF80B0B4FEA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35F4D76D-E232-43D5-8D6B-107AF5CE883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0BB3934-28B5-416F-B1CA-AA8702CD128C}" type="datetimeFigureOut">
              <a:rPr lang="en-GB"/>
              <a:pPr>
                <a:defRPr/>
              </a:pPr>
              <a:t>28/06/2018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="" xmlns:a16="http://schemas.microsoft.com/office/drawing/2014/main" id="{FA699ED2-3450-4F34-A1C0-31734E958D0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="" xmlns:a16="http://schemas.microsoft.com/office/drawing/2014/main" id="{D7361557-3FAA-4DFF-AE45-4C19EBF24D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4443866-48CB-4656-A471-DEDB103A9F1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BF491EF-E980-4F20-AFF4-978CA586DF5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7020D856-2B70-4B28-AA21-17E2573A43A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6455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>
            <a:extLst>
              <a:ext uri="{FF2B5EF4-FFF2-40B4-BE49-F238E27FC236}">
                <a16:creationId xmlns="" xmlns:a16="http://schemas.microsoft.com/office/drawing/2014/main" id="{76E987BA-F5F1-411F-99D7-DDCAECA9635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4" name="Notes Placeholder 2">
            <a:extLst>
              <a:ext uri="{FF2B5EF4-FFF2-40B4-BE49-F238E27FC236}">
                <a16:creationId xmlns="" xmlns:a16="http://schemas.microsoft.com/office/drawing/2014/main" id="{295D57B4-FAFA-44F4-9FBF-E282A5617A3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18435" name="Slide Number Placeholder 3">
            <a:extLst>
              <a:ext uri="{FF2B5EF4-FFF2-40B4-BE49-F238E27FC236}">
                <a16:creationId xmlns="" xmlns:a16="http://schemas.microsoft.com/office/drawing/2014/main" id="{3A0F20D3-C650-45C2-A090-5750C4B009E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9DC88438-E1A4-4955-AD90-9B0AD14A803D}" type="slidenum">
              <a:rPr lang="en-GB" altLang="en-US"/>
              <a:pPr/>
              <a:t>2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>
            <a:extLst>
              <a:ext uri="{FF2B5EF4-FFF2-40B4-BE49-F238E27FC236}">
                <a16:creationId xmlns="" xmlns:a16="http://schemas.microsoft.com/office/drawing/2014/main" id="{8E9AEE51-532E-4EFD-8FC1-62CA2ADED59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xfrm>
            <a:off x="73025" y="741363"/>
            <a:ext cx="6578600" cy="3702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>
            <a:extLst>
              <a:ext uri="{FF2B5EF4-FFF2-40B4-BE49-F238E27FC236}">
                <a16:creationId xmlns="" xmlns:a16="http://schemas.microsoft.com/office/drawing/2014/main" id="{96B51ADC-2B56-4313-B1BF-CCE33F04AC1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73100" y="4691063"/>
            <a:ext cx="5378450" cy="4443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2290" tIns="46145" rIns="92290" bIns="46145"/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41988" name="Slide Number Placeholder 3">
            <a:extLst>
              <a:ext uri="{FF2B5EF4-FFF2-40B4-BE49-F238E27FC236}">
                <a16:creationId xmlns="" xmlns:a16="http://schemas.microsoft.com/office/drawing/2014/main" id="{1672C329-94AB-4722-B9AB-3B6D7CAA7917}"/>
              </a:ext>
            </a:extLst>
          </p:cNvPr>
          <p:cNvSpPr txBox="1">
            <a:spLocks noGrp="1"/>
          </p:cNvSpPr>
          <p:nvPr/>
        </p:nvSpPr>
        <p:spPr bwMode="auto">
          <a:xfrm>
            <a:off x="3808413" y="9378950"/>
            <a:ext cx="2914650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90" tIns="46145" rIns="92290" bIns="46145"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83B0C9E5-C62F-4E6E-809B-F4921A13A77A}" type="slidenum">
              <a:rPr lang="en-GB" altLang="en-US" sz="1200"/>
              <a:pPr algn="r" eaLnBrk="1" hangingPunct="1"/>
              <a:t>3</a:t>
            </a:fld>
            <a:endParaRPr lang="en-GB" altLang="en-US" sz="1200"/>
          </a:p>
        </p:txBody>
      </p:sp>
    </p:spTree>
    <p:extLst>
      <p:ext uri="{BB962C8B-B14F-4D97-AF65-F5344CB8AC3E}">
        <p14:creationId xmlns:p14="http://schemas.microsoft.com/office/powerpoint/2010/main" val="35944872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>
            <a:extLst>
              <a:ext uri="{FF2B5EF4-FFF2-40B4-BE49-F238E27FC236}">
                <a16:creationId xmlns="" xmlns:a16="http://schemas.microsoft.com/office/drawing/2014/main" id="{BD2D804C-0A9D-45AE-AE08-A4D889A4E5D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2" name="Notes Placeholder 2">
            <a:extLst>
              <a:ext uri="{FF2B5EF4-FFF2-40B4-BE49-F238E27FC236}">
                <a16:creationId xmlns="" xmlns:a16="http://schemas.microsoft.com/office/drawing/2014/main" id="{F47C48CC-F2B6-4440-997E-862B2AF9CFF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20483" name="Slide Number Placeholder 3">
            <a:extLst>
              <a:ext uri="{FF2B5EF4-FFF2-40B4-BE49-F238E27FC236}">
                <a16:creationId xmlns="" xmlns:a16="http://schemas.microsoft.com/office/drawing/2014/main" id="{0D24C763-066D-4FF6-85BF-A0CBC8A210F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67FC553B-CAA8-4631-A421-CC17B54304DA}" type="slidenum">
              <a:rPr lang="en-GB" altLang="en-US"/>
              <a:pPr/>
              <a:t>4</a:t>
            </a:fld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pag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C:\Users\GHackston\AppData\Local\Microsoft\Windows\Temporary Internet Files\Content.Outlook\5JV514JR\Diagonal check.png">
            <a:extLst>
              <a:ext uri="{FF2B5EF4-FFF2-40B4-BE49-F238E27FC236}">
                <a16:creationId xmlns="" xmlns:a16="http://schemas.microsoft.com/office/drawing/2014/main" id="{B280C947-BC55-4432-A83D-AA114B631BC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5800" y="0"/>
            <a:ext cx="89773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>
            <a:extLst>
              <a:ext uri="{FF2B5EF4-FFF2-40B4-BE49-F238E27FC236}">
                <a16:creationId xmlns="" xmlns:a16="http://schemas.microsoft.com/office/drawing/2014/main" id="{0E4D0996-D1DE-4151-92BB-A81B2D9B302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4213" y="6065838"/>
            <a:ext cx="3733800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000" y="432001"/>
            <a:ext cx="8462731" cy="1556840"/>
          </a:xfrm>
          <a:prstGeom prst="rect">
            <a:avLst/>
          </a:prstGeom>
        </p:spPr>
        <p:txBody>
          <a:bodyPr/>
          <a:lstStyle>
            <a:lvl1pPr algn="l">
              <a:defRPr sz="54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576002" y="2132858"/>
            <a:ext cx="6529916" cy="5762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80" b="1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576000" y="4221090"/>
            <a:ext cx="4271861" cy="936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92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31105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>
            <a:extLst>
              <a:ext uri="{FF2B5EF4-FFF2-40B4-BE49-F238E27FC236}">
                <a16:creationId xmlns="" xmlns:a16="http://schemas.microsoft.com/office/drawing/2014/main" id="{1C52FE4F-9924-495B-8097-27F19005C57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91" b="360"/>
          <a:stretch>
            <a:fillRect/>
          </a:stretch>
        </p:blipFill>
        <p:spPr bwMode="auto">
          <a:xfrm>
            <a:off x="10752138" y="0"/>
            <a:ext cx="1250950" cy="623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8">
            <a:extLst>
              <a:ext uri="{FF2B5EF4-FFF2-40B4-BE49-F238E27FC236}">
                <a16:creationId xmlns="" xmlns:a16="http://schemas.microsoft.com/office/drawing/2014/main" id="{165DA5A5-7414-4346-AA4A-5BD11C9E14F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8050" y="6350000"/>
            <a:ext cx="2230438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hape 2">
            <a:extLst>
              <a:ext uri="{FF2B5EF4-FFF2-40B4-BE49-F238E27FC236}">
                <a16:creationId xmlns="" xmlns:a16="http://schemas.microsoft.com/office/drawing/2014/main" id="{9CC0E977-45D1-45A3-9016-E1A8B71648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EC92A47-A72B-4418-840C-BBF90D444F4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78197279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Title Placeholder 1">
            <a:extLst>
              <a:ext uri="{FF2B5EF4-FFF2-40B4-BE49-F238E27FC236}">
                <a16:creationId xmlns="" xmlns:a16="http://schemas.microsoft.com/office/drawing/2014/main" id="{E1197047-ECE2-4198-9260-FE22D779D9D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25605" name="Text Placeholder 2">
            <a:extLst>
              <a:ext uri="{FF2B5EF4-FFF2-40B4-BE49-F238E27FC236}">
                <a16:creationId xmlns="" xmlns:a16="http://schemas.microsoft.com/office/drawing/2014/main" id="{FCD0493E-7C09-4836-A30B-4EB64EE366D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9" name="Shape 2">
            <a:extLst>
              <a:ext uri="{FF2B5EF4-FFF2-40B4-BE49-F238E27FC236}">
                <a16:creationId xmlns="" xmlns:a16="http://schemas.microsoft.com/office/drawing/2014/main" id="{74224437-A7D1-4F48-B0D1-12D2240643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D57DB0F0-7EA0-4E32-A06C-F949D115368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2210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</p:sldLayoutIdLst>
  <p:transition spd="med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emf"/><Relationship Id="rId5" Type="http://schemas.openxmlformats.org/officeDocument/2006/relationships/image" Target="../media/image6.pn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ondon.gov.uk/what-we-do/mayors-office-policing-and-crime-mopac/data-and-statistics/weapon-enabled-crime-dashboard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>
            <a:extLst>
              <a:ext uri="{FF2B5EF4-FFF2-40B4-BE49-F238E27FC236}">
                <a16:creationId xmlns="" xmlns:a16="http://schemas.microsoft.com/office/drawing/2014/main" id="{1801DDD6-67A1-47EE-A863-7E1200761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238" y="274638"/>
            <a:ext cx="10148887" cy="1555750"/>
          </a:xfrm>
        </p:spPr>
        <p:txBody>
          <a:bodyPr lIns="109728" tIns="54864" rIns="109728" bIns="54864" anchor="t"/>
          <a:lstStyle/>
          <a:p>
            <a:r>
              <a:rPr lang="en-GB" altLang="en-US" sz="4800">
                <a:latin typeface="Foundry Form Sans" panose="02000503050000020004" pitchFamily="2" charset="0"/>
              </a:rPr>
              <a:t>Knife crime – what we know...</a:t>
            </a:r>
          </a:p>
        </p:txBody>
      </p:sp>
      <p:sp>
        <p:nvSpPr>
          <p:cNvPr id="6147" name="Text Placeholder 3">
            <a:extLst>
              <a:ext uri="{FF2B5EF4-FFF2-40B4-BE49-F238E27FC236}">
                <a16:creationId xmlns="" xmlns:a16="http://schemas.microsoft.com/office/drawing/2014/main" id="{25230C31-BCFC-4DFD-B14C-4AE58237E2F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84238" y="3657600"/>
            <a:ext cx="5394325" cy="1846263"/>
          </a:xfrm>
          <a:extLst/>
        </p:spPr>
        <p:txBody>
          <a:bodyPr lIns="109728" tIns="54864" rIns="109728" bIns="54864" rtlCol="0">
            <a:normAutofit/>
          </a:bodyPr>
          <a:lstStyle/>
          <a:p>
            <a:pPr fontAlgn="auto">
              <a:spcBef>
                <a:spcPct val="0"/>
              </a:spcBef>
              <a:spcAft>
                <a:spcPts val="0"/>
              </a:spcAft>
              <a:defRPr/>
            </a:pPr>
            <a:endParaRPr lang="en-US" altLang="en-US">
              <a:latin typeface="Foundry Form Sans" panose="02000503050000020004" pitchFamily="2" charset="0"/>
            </a:endParaRPr>
          </a:p>
          <a:p>
            <a:pPr fontAlgn="auto">
              <a:spcBef>
                <a:spcPct val="0"/>
              </a:spcBef>
              <a:spcAft>
                <a:spcPts val="0"/>
              </a:spcAft>
              <a:defRPr/>
            </a:pPr>
            <a:r>
              <a:rPr lang="en-US" altLang="en-US">
                <a:latin typeface="Foundry Form Sans" panose="02000503050000020004" pitchFamily="2" charset="0"/>
              </a:rPr>
              <a:t>Mayor’s Office for Policing And Crime</a:t>
            </a:r>
          </a:p>
          <a:p>
            <a:pPr fontAlgn="auto">
              <a:spcAft>
                <a:spcPts val="0"/>
              </a:spcAft>
              <a:defRPr/>
            </a:pPr>
            <a:endParaRPr lang="en-GB" altLang="en-US">
              <a:latin typeface="Foundry Form Sans" panose="02000503050000020004" pitchFamily="2" charset="0"/>
            </a:endParaRPr>
          </a:p>
        </p:txBody>
      </p:sp>
      <p:sp>
        <p:nvSpPr>
          <p:cNvPr id="6148" name="Rectangle 1">
            <a:extLst>
              <a:ext uri="{FF2B5EF4-FFF2-40B4-BE49-F238E27FC236}">
                <a16:creationId xmlns="" xmlns:a16="http://schemas.microsoft.com/office/drawing/2014/main" id="{31404336-E69E-40BF-87C2-D808EA402A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4238" y="3171825"/>
            <a:ext cx="3421062" cy="42545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fontAlgn="auto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altLang="en-US" sz="2160" b="1">
                <a:latin typeface="Foundry Form Sans" panose="02000503050000020004" pitchFamily="2" charset="0"/>
              </a:rPr>
              <a:t>MOPAC Evidence &amp; Insight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>
            <a:extLst>
              <a:ext uri="{FF2B5EF4-FFF2-40B4-BE49-F238E27FC236}">
                <a16:creationId xmlns="" xmlns:a16="http://schemas.microsoft.com/office/drawing/2014/main" id="{D0ABF0A8-69AE-4EF6-A708-B177CCD079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500" y="87313"/>
            <a:ext cx="10626725" cy="5953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GB" altLang="en-US" sz="3300" b="1" dirty="0">
                <a:latin typeface="Foundry Form Sans" panose="02000503050000020004" pitchFamily="2" charset="0"/>
                <a:cs typeface="Times New Roman" panose="02020603050405020304" pitchFamily="18" charset="0"/>
              </a:rPr>
              <a:t>Key facts around knife crime in London</a:t>
            </a:r>
            <a:endParaRPr lang="en-US" altLang="en-US" sz="3300" b="1" dirty="0">
              <a:latin typeface="Foundry Form Sans" panose="02000503050000020004" pitchFamily="2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3D4AFFA2-2EC8-4F17-A746-409560D9423C}"/>
              </a:ext>
            </a:extLst>
          </p:cNvPr>
          <p:cNvSpPr/>
          <p:nvPr/>
        </p:nvSpPr>
        <p:spPr>
          <a:xfrm>
            <a:off x="354013" y="736600"/>
            <a:ext cx="10461625" cy="55092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>
              <a:buFont typeface="Arial" panose="020B0604020202020204" pitchFamily="34" charset="0"/>
              <a:buChar char="•"/>
            </a:pPr>
            <a:r>
              <a:rPr lang="en-GB" altLang="en-US" sz="1600" dirty="0">
                <a:latin typeface="Foundry Form Sans" panose="02000503050000020004" pitchFamily="2" charset="0"/>
              </a:rPr>
              <a:t>Since 2014 knife crime has been increasing across both London and E&amp;W. Knife crime increased by 22% across England and Wales in 2017 and 36.7% across the MPS.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altLang="en-US" sz="1600" dirty="0">
                <a:latin typeface="Foundry Form Sans" panose="02000503050000020004" pitchFamily="2" charset="0"/>
              </a:rPr>
              <a:t>Since October 2017, the MPS has recorded a monthly downward trend in knife crime...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altLang="en-US" sz="1600" dirty="0">
                <a:latin typeface="Foundry Form Sans" panose="02000503050000020004" pitchFamily="2" charset="0"/>
              </a:rPr>
              <a:t>Victim make up : Nearly half under 25, 75% male, almost half are BAME.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altLang="en-US" sz="1600" dirty="0">
                <a:latin typeface="Foundry Form Sans" panose="02000503050000020004" pitchFamily="2" charset="0"/>
              </a:rPr>
              <a:t>Offender make up : 50% under 25, 90% male, two thirds BAME. </a:t>
            </a:r>
            <a:endParaRPr lang="en-GB" altLang="en-US" sz="1400" dirty="0">
              <a:latin typeface="Foundry Form Sans" panose="02000503050000020004" pitchFamily="2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altLang="en-US" sz="1600" dirty="0">
                <a:latin typeface="Foundry Form Sans" panose="02000503050000020004" pitchFamily="2" charset="0"/>
              </a:rPr>
              <a:t>However, there remains an increase at the highest level of harm. There were 81 related knife homicides during 2017 (+20 on 2016)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altLang="en-US" sz="1600" dirty="0">
                <a:latin typeface="Foundry Form Sans" panose="02000503050000020004" pitchFamily="2" charset="0"/>
              </a:rPr>
              <a:t>Young (under 25) African-Caribbean male knife crime victims make up 41% (31 of 73 victims) of London knife homicides in 2017 (excluding terrorist &amp; domestics) yet only make just 1.4% of the London population.</a:t>
            </a:r>
            <a:endParaRPr lang="en-GB" altLang="en-US" sz="1600" u="sng" dirty="0">
              <a:latin typeface="Foundry Form Sans" panose="02000503050000020004" pitchFamily="2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altLang="en-US" sz="1600" dirty="0">
                <a:latin typeface="Foundry Form Sans" panose="02000503050000020004" pitchFamily="2" charset="0"/>
              </a:rPr>
              <a:t>Currently around a quarter of residents feel knife crime (26%) and gangs (23%) are a problem in their area. This increased during each quarter during FY 17/18. The highest results are seen in Hackney (knife crime: 37%, gangs: 42%) and the  lowest results are seen in Barnet (knife crime: 12%, gangs: 9%).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altLang="en-US" sz="1600" dirty="0">
                <a:latin typeface="Foundry Form Sans" panose="02000503050000020004" pitchFamily="2" charset="0"/>
              </a:rPr>
              <a:t>The data on knife crime opens up place based solutions (to borough and ward level).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altLang="en-US" sz="1600" dirty="0">
                <a:latin typeface="Foundry Form Sans" panose="02000503050000020004" pitchFamily="2" charset="0"/>
              </a:rPr>
              <a:t>A fifth of London’s wards experienced weapon related murders in twelve months (gun or knife related)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sz="1600" dirty="0"/>
              <a:t>Just 12 wards were affected by both Gun and Knife related homicides during the same period. Of those, 5 were within London’s most vulnerable wards.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sz="1600" dirty="0"/>
              <a:t>Nearly half of all knife murder offenders resided within the same borough as they offended within. Just over 10% lived within the same ward as the offence took place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sz="1600" dirty="0"/>
              <a:t>Where offenders have travelled, this is often due to having links to the area and living elsewhere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GB" sz="1600" dirty="0"/>
          </a:p>
          <a:p>
            <a:pPr algn="just">
              <a:buFont typeface="Arial" panose="020B0604020202020204" pitchFamily="34" charset="0"/>
              <a:buChar char="•"/>
            </a:pPr>
            <a:endParaRPr lang="en-GB" altLang="en-US" sz="1600" dirty="0">
              <a:latin typeface="Foundry Form Sans" panose="02000503050000020004" pitchFamily="2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en-GB" altLang="en-US" sz="1600" dirty="0">
              <a:latin typeface="Foundry Form Sans" panose="02000503050000020004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4">
            <a:extLst>
              <a:ext uri="{FF2B5EF4-FFF2-40B4-BE49-F238E27FC236}">
                <a16:creationId xmlns="" xmlns:a16="http://schemas.microsoft.com/office/drawing/2014/main" id="{4D09F525-2272-4AE0-A2DF-393071C048D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653" t="13980" r="13277" b="17106"/>
          <a:stretch/>
        </p:blipFill>
        <p:spPr>
          <a:xfrm>
            <a:off x="4397991" y="741362"/>
            <a:ext cx="5720585" cy="440197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3D81CD49-8018-46AD-AFC2-E84432350854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824866" y="0"/>
            <a:ext cx="10610850" cy="937260"/>
          </a:xfrm>
          <a:noFill/>
          <a:ln>
            <a:noFill/>
          </a:ln>
          <a:effectLst/>
        </p:spPr>
        <p:txBody>
          <a:bodyPr>
            <a:spAutoFit/>
          </a:bodyPr>
          <a:lstStyle/>
          <a:p>
            <a:r>
              <a:rPr lang="en-GB" altLang="en-US" sz="3300" b="1" dirty="0">
                <a:latin typeface="Foundry Form Sans" panose="02000503050000020004" pitchFamily="2" charset="0"/>
                <a:ea typeface="+mn-ea"/>
                <a:cs typeface="Times New Roman" panose="02020603050405020304" pitchFamily="18" charset="0"/>
              </a:rPr>
              <a:t>Knife Crime – Where it happens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A0C94218-45B5-45F9-B2A9-E401518E8205}"/>
              </a:ext>
            </a:extLst>
          </p:cNvPr>
          <p:cNvSpPr txBox="1"/>
          <p:nvPr/>
        </p:nvSpPr>
        <p:spPr>
          <a:xfrm>
            <a:off x="3252618" y="5062930"/>
            <a:ext cx="7561156" cy="15696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GB" sz="1600" dirty="0">
                <a:latin typeface="Foundry Form Sans" panose="02000503050000020004" pitchFamily="2" charset="0"/>
              </a:rPr>
              <a:t>Southwark had the highest volume of knife crime within London in the last twelve months followed by Haringey and Newham; Stratford &amp; New Town (Newham) is currently the highest volume ward in London for knife crime. </a:t>
            </a:r>
            <a:r>
              <a:rPr lang="en-GB" sz="1600" b="1" dirty="0">
                <a:latin typeface="Foundry Form Sans" panose="02000503050000020004" pitchFamily="2" charset="0"/>
              </a:rPr>
              <a:t>The top 10% most vulnerable wards, as per the London Vulnerable Localities Profile,  are recording almost four times the number of total knife crime offences on average compared to the 10% least vulnerable to issues related to community cohesion and safety.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8C6074F1-A3D7-4DA5-B97F-1F4B355AF858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1575" r="82713"/>
          <a:stretch/>
        </p:blipFill>
        <p:spPr>
          <a:xfrm>
            <a:off x="8208192" y="741362"/>
            <a:ext cx="1459035" cy="57225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7C070035-6797-418D-86A2-257AC4D1857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3739" y="862262"/>
            <a:ext cx="2475914" cy="5449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619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>
            <a:extLst>
              <a:ext uri="{FF2B5EF4-FFF2-40B4-BE49-F238E27FC236}">
                <a16:creationId xmlns="" xmlns:a16="http://schemas.microsoft.com/office/drawing/2014/main" id="{02489943-E553-4E39-B530-CD47164148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" y="115888"/>
            <a:ext cx="10628313" cy="5953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GB" altLang="en-US" sz="3300" b="1">
                <a:latin typeface="Foundry Form Sans" panose="02000503050000020004" pitchFamily="2" charset="0"/>
                <a:cs typeface="Times New Roman" panose="02020603050405020304" pitchFamily="18" charset="0"/>
              </a:rPr>
              <a:t>Knife Crime – a lot is known around ‘what works’</a:t>
            </a:r>
            <a:endParaRPr lang="en-US" altLang="en-US" sz="3300" b="1">
              <a:latin typeface="Foundry Form Sans" panose="02000503050000020004" pitchFamily="2" charset="0"/>
              <a:cs typeface="Times New Roman" panose="02020603050405020304" pitchFamily="18" charset="0"/>
            </a:endParaRPr>
          </a:p>
        </p:txBody>
      </p:sp>
      <p:sp>
        <p:nvSpPr>
          <p:cNvPr id="19458" name="TextBox 5">
            <a:extLst>
              <a:ext uri="{FF2B5EF4-FFF2-40B4-BE49-F238E27FC236}">
                <a16:creationId xmlns="" xmlns:a16="http://schemas.microsoft.com/office/drawing/2014/main" id="{79C9F53E-F933-4001-853F-0F4DBDEECB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3938" y="890588"/>
            <a:ext cx="5048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sz="2800" b="1">
                <a:solidFill>
                  <a:srgbClr val="00B050"/>
                </a:solidFill>
                <a:sym typeface="Wingdings" panose="05000000000000000000" pitchFamily="2" charset="2"/>
              </a:rPr>
              <a:t></a:t>
            </a:r>
            <a:endParaRPr lang="en-GB" altLang="en-US" sz="2800" b="1">
              <a:solidFill>
                <a:srgbClr val="00B050"/>
              </a:solidFill>
            </a:endParaRPr>
          </a:p>
        </p:txBody>
      </p:sp>
      <p:sp>
        <p:nvSpPr>
          <p:cNvPr id="19459" name="Rectangle 6">
            <a:extLst>
              <a:ext uri="{FF2B5EF4-FFF2-40B4-BE49-F238E27FC236}">
                <a16:creationId xmlns="" xmlns:a16="http://schemas.microsoft.com/office/drawing/2014/main" id="{CD7CC248-926E-4044-BE2E-7C6C1BB261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7325" y="1414463"/>
            <a:ext cx="9121775" cy="6413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en-GB" altLang="en-US" b="1"/>
              <a:t>Skills based programmes</a:t>
            </a:r>
            <a:r>
              <a:rPr lang="en-GB" altLang="en-US"/>
              <a:t> that aim to develop ability to control behaviour and participate in prosocial activities. Partnership key along with tackling wider issues of interpersonal violence</a:t>
            </a:r>
            <a:r>
              <a:rPr lang="en-GB" altLang="en-US" b="1"/>
              <a:t> </a:t>
            </a:r>
          </a:p>
        </p:txBody>
      </p:sp>
      <p:sp>
        <p:nvSpPr>
          <p:cNvPr id="19460" name="TextBox 7">
            <a:extLst>
              <a:ext uri="{FF2B5EF4-FFF2-40B4-BE49-F238E27FC236}">
                <a16:creationId xmlns="" xmlns:a16="http://schemas.microsoft.com/office/drawing/2014/main" id="{1B5BB895-6BFF-48FE-B529-BA8E7F055F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3938" y="1414463"/>
            <a:ext cx="5048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sz="2800" b="1">
                <a:solidFill>
                  <a:srgbClr val="00B050"/>
                </a:solidFill>
                <a:sym typeface="Wingdings" panose="05000000000000000000" pitchFamily="2" charset="2"/>
              </a:rPr>
              <a:t></a:t>
            </a:r>
            <a:endParaRPr lang="en-GB" altLang="en-US" sz="2800" b="1">
              <a:solidFill>
                <a:srgbClr val="00B050"/>
              </a:solidFill>
            </a:endParaRPr>
          </a:p>
        </p:txBody>
      </p:sp>
      <p:sp>
        <p:nvSpPr>
          <p:cNvPr id="19461" name="Rectangle 8">
            <a:extLst>
              <a:ext uri="{FF2B5EF4-FFF2-40B4-BE49-F238E27FC236}">
                <a16:creationId xmlns="" xmlns:a16="http://schemas.microsoft.com/office/drawing/2014/main" id="{4F13B92F-173C-4851-8DB5-551AC598EE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7325" y="1990725"/>
            <a:ext cx="9151938" cy="6413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en-GB" altLang="en-US" b="1"/>
              <a:t>Family focused programmes</a:t>
            </a:r>
            <a:r>
              <a:rPr lang="en-GB" altLang="en-US"/>
              <a:t> (home visits, parent training, family therapy) have been shown to work in preventing gang involvement and youth violence. </a:t>
            </a:r>
          </a:p>
        </p:txBody>
      </p:sp>
      <p:sp>
        <p:nvSpPr>
          <p:cNvPr id="19462" name="TextBox 9">
            <a:extLst>
              <a:ext uri="{FF2B5EF4-FFF2-40B4-BE49-F238E27FC236}">
                <a16:creationId xmlns="" xmlns:a16="http://schemas.microsoft.com/office/drawing/2014/main" id="{1199EA0C-13B7-419E-A0A1-01075470B8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3938" y="1952625"/>
            <a:ext cx="5048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sz="2800" b="1">
                <a:solidFill>
                  <a:srgbClr val="00B050"/>
                </a:solidFill>
                <a:sym typeface="Wingdings" panose="05000000000000000000" pitchFamily="2" charset="2"/>
              </a:rPr>
              <a:t></a:t>
            </a:r>
            <a:endParaRPr lang="en-GB" altLang="en-US" sz="2800" b="1">
              <a:solidFill>
                <a:srgbClr val="00B050"/>
              </a:solidFill>
            </a:endParaRPr>
          </a:p>
        </p:txBody>
      </p:sp>
      <p:sp>
        <p:nvSpPr>
          <p:cNvPr id="19463" name="Rectangle 10">
            <a:extLst>
              <a:ext uri="{FF2B5EF4-FFF2-40B4-BE49-F238E27FC236}">
                <a16:creationId xmlns="" xmlns:a16="http://schemas.microsoft.com/office/drawing/2014/main" id="{62DF8CCD-D38D-4B06-81BA-5145F79557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7325" y="2566988"/>
            <a:ext cx="9209088" cy="10842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/>
              <a:t>Who delivers education programmes is crucial </a:t>
            </a:r>
            <a:r>
              <a:rPr lang="en-GB" altLang="en-US"/>
              <a:t>– preferably those who can engage well with young people and have direct experience of knife crime, either as a perpetrator, victim, family, or community member. The Police have a role to play. </a:t>
            </a:r>
          </a:p>
          <a:p>
            <a:r>
              <a:rPr lang="en-GB" altLang="en-US" sz="1100"/>
              <a:t>(McVie, 2010; Foster, 2013; Eades et al, 2007; Golding and McClory, 2008; Kinsella, 2011) </a:t>
            </a:r>
          </a:p>
        </p:txBody>
      </p:sp>
      <p:sp>
        <p:nvSpPr>
          <p:cNvPr id="19464" name="TextBox 11">
            <a:extLst>
              <a:ext uri="{FF2B5EF4-FFF2-40B4-BE49-F238E27FC236}">
                <a16:creationId xmlns="" xmlns:a16="http://schemas.microsoft.com/office/drawing/2014/main" id="{451CD201-C15A-4099-BD6F-715510799B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3938" y="2547938"/>
            <a:ext cx="5048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sz="2800" b="1">
                <a:solidFill>
                  <a:srgbClr val="00B050"/>
                </a:solidFill>
                <a:sym typeface="Wingdings" panose="05000000000000000000" pitchFamily="2" charset="2"/>
              </a:rPr>
              <a:t></a:t>
            </a:r>
            <a:endParaRPr lang="en-GB" altLang="en-US" sz="2800" b="1">
              <a:solidFill>
                <a:srgbClr val="00B050"/>
              </a:solidFill>
            </a:endParaRPr>
          </a:p>
        </p:txBody>
      </p:sp>
      <p:sp>
        <p:nvSpPr>
          <p:cNvPr id="19465" name="Rectangle 12">
            <a:extLst>
              <a:ext uri="{FF2B5EF4-FFF2-40B4-BE49-F238E27FC236}">
                <a16:creationId xmlns="" xmlns:a16="http://schemas.microsoft.com/office/drawing/2014/main" id="{0081723C-FB9F-4403-AFC0-81383F3011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7325" y="3659188"/>
            <a:ext cx="9309100" cy="6413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/>
              <a:t>The </a:t>
            </a:r>
            <a:r>
              <a:rPr lang="en-GB" altLang="en-US" b="1"/>
              <a:t>media and knife crime amnesties</a:t>
            </a:r>
            <a:r>
              <a:rPr lang="en-GB" altLang="en-US"/>
              <a:t> have a role to play in awareness raising; however, </a:t>
            </a:r>
            <a:r>
              <a:rPr lang="en-GB" altLang="en-US" b="1"/>
              <a:t>only when delivered alongside wider educational measures</a:t>
            </a:r>
            <a:r>
              <a:rPr lang="en-GB" altLang="en-US"/>
              <a:t>. </a:t>
            </a:r>
          </a:p>
        </p:txBody>
      </p:sp>
      <p:sp>
        <p:nvSpPr>
          <p:cNvPr id="19466" name="TextBox 13">
            <a:extLst>
              <a:ext uri="{FF2B5EF4-FFF2-40B4-BE49-F238E27FC236}">
                <a16:creationId xmlns="" xmlns:a16="http://schemas.microsoft.com/office/drawing/2014/main" id="{64A5BA2E-24BD-4C1C-9A26-3052DADC51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6963" y="3646488"/>
            <a:ext cx="3587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sz="2800" b="1">
                <a:solidFill>
                  <a:srgbClr val="FFC000"/>
                </a:solidFill>
                <a:sym typeface="Wingdings" panose="05000000000000000000" pitchFamily="2" charset="2"/>
              </a:rPr>
              <a:t>?</a:t>
            </a:r>
            <a:endParaRPr lang="en-GB" altLang="en-US" sz="2800" b="1">
              <a:solidFill>
                <a:srgbClr val="FFC000"/>
              </a:solidFill>
            </a:endParaRPr>
          </a:p>
        </p:txBody>
      </p:sp>
      <p:sp>
        <p:nvSpPr>
          <p:cNvPr id="19467" name="Rectangle 14">
            <a:extLst>
              <a:ext uri="{FF2B5EF4-FFF2-40B4-BE49-F238E27FC236}">
                <a16:creationId xmlns="" xmlns:a16="http://schemas.microsoft.com/office/drawing/2014/main" id="{CD45AEFF-38A9-409F-B8EC-7471A0A4BB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7325" y="4294188"/>
            <a:ext cx="9237663" cy="8096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en-GB" altLang="en-US" b="1"/>
              <a:t>Knife crime amnesties have proved ineffective alone. </a:t>
            </a:r>
            <a:r>
              <a:rPr lang="en-GB" altLang="en-US"/>
              <a:t>They do not address underlying causes and – given the ready availability of knives – have a limited effect. </a:t>
            </a:r>
            <a:r>
              <a:rPr lang="en-GB" altLang="en-US" sz="1100"/>
              <a:t>(Foster, 2013; Sethi et al, 2010; Bannister et al, 2010; Eades et al, 2007)</a:t>
            </a:r>
          </a:p>
        </p:txBody>
      </p:sp>
      <p:sp>
        <p:nvSpPr>
          <p:cNvPr id="19468" name="TextBox 15">
            <a:extLst>
              <a:ext uri="{FF2B5EF4-FFF2-40B4-BE49-F238E27FC236}">
                <a16:creationId xmlns="" xmlns:a16="http://schemas.microsoft.com/office/drawing/2014/main" id="{40F9B7B8-8644-4D2F-8E0A-337F0D0899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6963" y="4275138"/>
            <a:ext cx="5032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sz="2800" b="1">
                <a:solidFill>
                  <a:srgbClr val="FF0000"/>
                </a:solidFill>
                <a:sym typeface="Wingdings" panose="05000000000000000000" pitchFamily="2" charset="2"/>
              </a:rPr>
              <a:t></a:t>
            </a:r>
            <a:endParaRPr lang="en-GB" altLang="en-US" sz="2800" b="1">
              <a:solidFill>
                <a:srgbClr val="FF0000"/>
              </a:solidFill>
            </a:endParaRPr>
          </a:p>
        </p:txBody>
      </p:sp>
      <p:sp>
        <p:nvSpPr>
          <p:cNvPr id="19469" name="Rectangle 16">
            <a:extLst>
              <a:ext uri="{FF2B5EF4-FFF2-40B4-BE49-F238E27FC236}">
                <a16:creationId xmlns="" xmlns:a16="http://schemas.microsoft.com/office/drawing/2014/main" id="{2F51F21F-4E82-43CB-B5D2-A3889707FD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7325" y="5126038"/>
            <a:ext cx="9251950" cy="108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en-GB" altLang="en-US" b="1"/>
              <a:t>There is no evidence for schemes such as ‘boot camps’ or other shock incarceration programmes </a:t>
            </a:r>
            <a:r>
              <a:rPr lang="en-GB" altLang="en-US"/>
              <a:t>(e.g. Scared Straight). These ‘deterrence and discipline’ style interventions have been recognised as ineffective or potentially harmful. </a:t>
            </a:r>
          </a:p>
          <a:p>
            <a:pPr algn="just"/>
            <a:r>
              <a:rPr lang="en-GB" altLang="en-US" sz="1100"/>
              <a:t>(O’Connor and Waddell, 2015) </a:t>
            </a:r>
          </a:p>
        </p:txBody>
      </p:sp>
      <p:sp>
        <p:nvSpPr>
          <p:cNvPr id="19470" name="TextBox 17">
            <a:extLst>
              <a:ext uri="{FF2B5EF4-FFF2-40B4-BE49-F238E27FC236}">
                <a16:creationId xmlns="" xmlns:a16="http://schemas.microsoft.com/office/drawing/2014/main" id="{01501578-6F2C-4267-BD9B-BEB84E4C86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6963" y="5086350"/>
            <a:ext cx="5032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sz="2800" b="1">
                <a:solidFill>
                  <a:srgbClr val="FF0000"/>
                </a:solidFill>
                <a:sym typeface="Wingdings" panose="05000000000000000000" pitchFamily="2" charset="2"/>
              </a:rPr>
              <a:t></a:t>
            </a:r>
            <a:endParaRPr lang="en-GB" altLang="en-US" sz="2800" b="1">
              <a:solidFill>
                <a:srgbClr val="FF0000"/>
              </a:solidFill>
            </a:endParaRPr>
          </a:p>
        </p:txBody>
      </p:sp>
      <p:sp>
        <p:nvSpPr>
          <p:cNvPr id="19471" name="Rectangle 18">
            <a:extLst>
              <a:ext uri="{FF2B5EF4-FFF2-40B4-BE49-F238E27FC236}">
                <a16:creationId xmlns="" xmlns:a16="http://schemas.microsoft.com/office/drawing/2014/main" id="{9E03364D-AB24-4312-8DE7-D9B712E55D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7325" y="839788"/>
            <a:ext cx="9237663" cy="6413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en-GB" altLang="en-US" b="1"/>
              <a:t>Education based approaches</a:t>
            </a:r>
            <a:r>
              <a:rPr lang="en-GB" altLang="en-US"/>
              <a:t> demonstrating the dangers of carrying a weapon and making available resources and services to support vulnerable young people.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1">
            <a:extLst>
              <a:ext uri="{FF2B5EF4-FFF2-40B4-BE49-F238E27FC236}">
                <a16:creationId xmlns="" xmlns:a16="http://schemas.microsoft.com/office/drawing/2014/main" id="{4881AB98-AD66-4699-A6F8-1E1F30AADF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07" t="19424" r="26308" b="4762"/>
          <a:stretch>
            <a:fillRect/>
          </a:stretch>
        </p:blipFill>
        <p:spPr bwMode="auto">
          <a:xfrm>
            <a:off x="4459050" y="717550"/>
            <a:ext cx="6426200" cy="5208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A53B7AA6-246A-43ED-8850-A3E234F2AEF3}"/>
              </a:ext>
            </a:extLst>
          </p:cNvPr>
          <p:cNvSpPr/>
          <p:nvPr/>
        </p:nvSpPr>
        <p:spPr>
          <a:xfrm>
            <a:off x="0" y="819150"/>
            <a:ext cx="4211638" cy="5859463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>
              <a:buFont typeface="Arial" panose="020B0604020202020204" pitchFamily="34" charset="0"/>
              <a:buChar char="•"/>
            </a:pPr>
            <a:r>
              <a:rPr lang="en-GB" altLang="en-US" dirty="0">
                <a:latin typeface="Foundry Form Sans" panose="02000503050000020004" pitchFamily="2" charset="0"/>
              </a:rPr>
              <a:t>MOPAC have published a Weapon Enabled Crime dashboard.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altLang="en-US" dirty="0">
                <a:latin typeface="Foundry Form Sans" panose="02000503050000020004" pitchFamily="2" charset="0"/>
              </a:rPr>
              <a:t>This covers knife crime, knife crime with injury, knife possession , gun crime and acid attacks – to a ward level.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altLang="en-US" dirty="0">
                <a:latin typeface="Foundry Form Sans" panose="02000503050000020004" pitchFamily="2" charset="0"/>
              </a:rPr>
              <a:t>Public perceptions into knife and gun crime are also visualised.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altLang="en-US" dirty="0">
                <a:latin typeface="Foundry Form Sans" panose="02000503050000020004" pitchFamily="2" charset="0"/>
              </a:rPr>
              <a:t>It is possible for users to download the data to allow offline use of the information.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altLang="en-US" dirty="0">
                <a:latin typeface="Foundry Form Sans" panose="02000503050000020004" pitchFamily="2" charset="0"/>
              </a:rPr>
              <a:t>MOPAC are conducting a number of analytics (i.e. Gang Matrix review, London Gang Exit evaluation).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altLang="en-US" dirty="0">
                <a:latin typeface="Foundry Form Sans" panose="02000503050000020004" pitchFamily="2" charset="0"/>
              </a:rPr>
              <a:t>MOPAC have just completed the 2018 Youth Survey – capturing approximate 8,000 young peoples perceptions across many topics (i.e. victimisation, worry, perceptions of knife crime). Results due summer 2018. 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GB" altLang="en-US" dirty="0">
              <a:solidFill>
                <a:srgbClr val="18CC18"/>
              </a:solidFill>
              <a:latin typeface="Foundry Form Sans" panose="02000503050000020004" pitchFamily="2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en-GB" altLang="en-US" dirty="0">
              <a:latin typeface="Foundry Form Sans" panose="02000503050000020004" pitchFamily="2" charset="0"/>
            </a:endParaRPr>
          </a:p>
        </p:txBody>
      </p:sp>
      <p:sp>
        <p:nvSpPr>
          <p:cNvPr id="23555" name="Rectangle 3">
            <a:extLst>
              <a:ext uri="{FF2B5EF4-FFF2-40B4-BE49-F238E27FC236}">
                <a16:creationId xmlns="" xmlns:a16="http://schemas.microsoft.com/office/drawing/2014/main" id="{8DEEC7BB-5EEE-4F72-8F1D-7AC6C086FF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138" y="6296025"/>
            <a:ext cx="978217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sz="1100">
                <a:hlinkClick r:id="rId3"/>
              </a:rPr>
              <a:t>https://www.london.gov.uk/what-we-do/mayors-office-policing-and-crime-mopac/data-and-statistics/weapon-enabled-crime-dashboard</a:t>
            </a:r>
            <a:endParaRPr lang="en-GB" altLang="en-US" sz="1100"/>
          </a:p>
          <a:p>
            <a:endParaRPr lang="en-GB" altLang="en-US" sz="1100"/>
          </a:p>
        </p:txBody>
      </p:sp>
      <p:sp>
        <p:nvSpPr>
          <p:cNvPr id="23556" name="Rectangle 1028">
            <a:extLst>
              <a:ext uri="{FF2B5EF4-FFF2-40B4-BE49-F238E27FC236}">
                <a16:creationId xmlns="" xmlns:a16="http://schemas.microsoft.com/office/drawing/2014/main" id="{C5314515-BA40-44CA-9E28-1465FE8D35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7275" y="122238"/>
            <a:ext cx="7899400" cy="59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GB" altLang="en-US" sz="3300" b="1">
                <a:latin typeface="Foundry Form Sans" panose="02000503050000020004" pitchFamily="2" charset="0"/>
                <a:cs typeface="Times New Roman" panose="02020603050405020304" pitchFamily="18" charset="0"/>
              </a:rPr>
              <a:t>Knife Crime – new and upcoming learning </a:t>
            </a:r>
            <a:endParaRPr lang="en-US" altLang="en-US" sz="3300" b="1">
              <a:latin typeface="Foundry Form Sans" panose="02000503050000020004" pitchFamily="2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B3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B3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863</Words>
  <Application>Microsoft Office PowerPoint</Application>
  <PresentationFormat>Custom</PresentationFormat>
  <Paragraphs>48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1_Office Theme</vt:lpstr>
      <vt:lpstr>Knife crime – what we know...</vt:lpstr>
      <vt:lpstr>PowerPoint Presentation</vt:lpstr>
      <vt:lpstr>Knife Crime – Where it happens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Knife crime – what we know...</dc:title>
  <dc:creator>Mathew Pickering</dc:creator>
  <cp:lastModifiedBy>Rangan Momen</cp:lastModifiedBy>
  <cp:revision>18</cp:revision>
  <dcterms:created xsi:type="dcterms:W3CDTF">2018-05-24T14:43:10Z</dcterms:created>
  <dcterms:modified xsi:type="dcterms:W3CDTF">2018-06-28T15:26:55Z</dcterms:modified>
</cp:coreProperties>
</file>