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52" r:id="rId2"/>
    <p:sldMasterId id="2147483706" r:id="rId3"/>
    <p:sldMasterId id="2147483711" r:id="rId4"/>
    <p:sldMasterId id="2147483747" r:id="rId5"/>
    <p:sldMasterId id="2147483749" r:id="rId6"/>
  </p:sldMasterIdLst>
  <p:notesMasterIdLst>
    <p:notesMasterId r:id="rId19"/>
  </p:notesMasterIdLst>
  <p:sldIdLst>
    <p:sldId id="262" r:id="rId7"/>
    <p:sldId id="288" r:id="rId8"/>
    <p:sldId id="287" r:id="rId9"/>
    <p:sldId id="289" r:id="rId10"/>
    <p:sldId id="277" r:id="rId11"/>
    <p:sldId id="265" r:id="rId12"/>
    <p:sldId id="272" r:id="rId13"/>
    <p:sldId id="283" r:id="rId14"/>
    <p:sldId id="285" r:id="rId15"/>
    <p:sldId id="273" r:id="rId16"/>
    <p:sldId id="284" r:id="rId17"/>
    <p:sldId id="290" r:id="rId18"/>
  </p:sldIdLst>
  <p:sldSz cx="9144000" cy="6858000" type="screen4x3"/>
  <p:notesSz cx="6799263" cy="9875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69">
          <p15:clr>
            <a:srgbClr val="A4A3A4"/>
          </p15:clr>
        </p15:guide>
        <p15:guide id="2" pos="51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extLst/>
  </p:cmAuthor>
  <p:cmAuthor id="2" name="Microsoft Office User" initials="Office [2]" lastIdx="1" clrIdx="1">
    <p:extLst/>
  </p:cmAuthor>
  <p:cmAuthor id="3" name="Microsoft Office User" initials="Office [3]" lastIdx="1" clrIdx="2">
    <p:extLst/>
  </p:cmAuthor>
  <p:cmAuthor id="4" name="Microsoft Office User" initials="Office [4]" lastIdx="1" clrIdx="3">
    <p:extLst/>
  </p:cmAuthor>
  <p:cmAuthor id="5" name="Microsoft Office User" initials="Office [2] [2]" lastIdx="1" clrIdx="4">
    <p:extLst/>
  </p:cmAuthor>
  <p:cmAuthor id="6" name="Microsoft Office User" initials="Office [3] [2]"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A2"/>
    <a:srgbClr val="001C19"/>
    <a:srgbClr val="0031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10"/>
    <p:restoredTop sz="82459" autoAdjust="0"/>
  </p:normalViewPr>
  <p:slideViewPr>
    <p:cSldViewPr snapToGrid="0" snapToObjects="1" showGuides="1">
      <p:cViewPr>
        <p:scale>
          <a:sx n="64" d="100"/>
          <a:sy n="64" d="100"/>
        </p:scale>
        <p:origin x="-1314" y="36"/>
      </p:cViewPr>
      <p:guideLst>
        <p:guide orient="horz" pos="469"/>
        <p:guide pos="51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550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1342" y="0"/>
            <a:ext cx="2946347" cy="495507"/>
          </a:xfrm>
          <a:prstGeom prst="rect">
            <a:avLst/>
          </a:prstGeom>
        </p:spPr>
        <p:txBody>
          <a:bodyPr vert="horz" lIns="91440" tIns="45720" rIns="91440" bIns="45720" rtlCol="0"/>
          <a:lstStyle>
            <a:lvl1pPr algn="r">
              <a:defRPr sz="1200"/>
            </a:lvl1pPr>
          </a:lstStyle>
          <a:p>
            <a:fld id="{B2B5523D-618B-4C49-8054-CE3A82B5AA8E}" type="datetimeFigureOut">
              <a:rPr lang="en-US" smtClean="0"/>
              <a:t>1/31/2018</a:t>
            </a:fld>
            <a:endParaRPr lang="en-US" dirty="0"/>
          </a:p>
        </p:txBody>
      </p:sp>
      <p:sp>
        <p:nvSpPr>
          <p:cNvPr id="4" name="Slide Image Placeholder 3"/>
          <p:cNvSpPr>
            <a:spLocks noGrp="1" noRot="1" noChangeAspect="1"/>
          </p:cNvSpPr>
          <p:nvPr>
            <p:ph type="sldImg" idx="2"/>
          </p:nvPr>
        </p:nvSpPr>
        <p:spPr>
          <a:xfrm>
            <a:off x="1177925" y="1235075"/>
            <a:ext cx="4443413" cy="33321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927" y="4752747"/>
            <a:ext cx="543941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80333"/>
            <a:ext cx="2946347" cy="49550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1342" y="9380333"/>
            <a:ext cx="2946347" cy="495506"/>
          </a:xfrm>
          <a:prstGeom prst="rect">
            <a:avLst/>
          </a:prstGeom>
        </p:spPr>
        <p:txBody>
          <a:bodyPr vert="horz" lIns="91440" tIns="45720" rIns="91440" bIns="45720" rtlCol="0" anchor="b"/>
          <a:lstStyle>
            <a:lvl1pPr algn="r">
              <a:defRPr sz="1200"/>
            </a:lvl1pPr>
          </a:lstStyle>
          <a:p>
            <a:fld id="{FBE19157-C3C7-3747-97AB-C403BDB30FEB}" type="slidenum">
              <a:rPr lang="en-US" smtClean="0"/>
              <a:t>‹#›</a:t>
            </a:fld>
            <a:endParaRPr lang="en-US" dirty="0"/>
          </a:p>
        </p:txBody>
      </p:sp>
    </p:spTree>
    <p:extLst>
      <p:ext uri="{BB962C8B-B14F-4D97-AF65-F5344CB8AC3E}">
        <p14:creationId xmlns:p14="http://schemas.microsoft.com/office/powerpoint/2010/main" val="137338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E19157-C3C7-3747-97AB-C403BDB30FEB}" type="slidenum">
              <a:rPr lang="en-US" smtClean="0"/>
              <a:t>1</a:t>
            </a:fld>
            <a:endParaRPr lang="en-US" dirty="0"/>
          </a:p>
        </p:txBody>
      </p:sp>
    </p:spTree>
    <p:extLst>
      <p:ext uri="{BB962C8B-B14F-4D97-AF65-F5344CB8AC3E}">
        <p14:creationId xmlns:p14="http://schemas.microsoft.com/office/powerpoint/2010/main" val="1566512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Suggest Will Tuckley presents regarding the journey to devolution, with focus on Better Health for London, the 2015 devolution agreements, the devolution pilots and the 2017 MoU. Then Jane could perhaps cover looking to the future and the role of the Strategic Partnership Board.</a:t>
            </a:r>
          </a:p>
          <a:p>
            <a:endParaRPr lang="en-GB" dirty="0"/>
          </a:p>
          <a:p>
            <a:r>
              <a:rPr lang="en-GB" dirty="0"/>
              <a:t>We have always said that this isn’t about devolution for devolution’s sake. Our central purpose</a:t>
            </a:r>
            <a:r>
              <a:rPr lang="en-GB" b="1" baseline="0" dirty="0"/>
              <a:t> is to improve the health and wellbeing of Londoners. The devolution programme focused on </a:t>
            </a:r>
            <a:r>
              <a:rPr lang="en-GB" baseline="0" dirty="0"/>
              <a:t>prevention, integration and estates. </a:t>
            </a:r>
          </a:p>
          <a:p>
            <a:endParaRPr lang="en-GB" baseline="0" dirty="0"/>
          </a:p>
          <a:p>
            <a:r>
              <a:rPr lang="en-GB" baseline="0" dirty="0"/>
              <a:t>Our organising principles have been:</a:t>
            </a:r>
            <a:endParaRPr lang="en-GB" dirty="0"/>
          </a:p>
          <a:p>
            <a:endParaRPr lang="en-GB" b="1" dirty="0"/>
          </a:p>
          <a:p>
            <a:r>
              <a:rPr lang="en-GB" b="1" dirty="0"/>
              <a:t>Enabling:</a:t>
            </a:r>
            <a:r>
              <a:rPr lang="en-GB" dirty="0"/>
              <a:t> pilots to go further</a:t>
            </a:r>
            <a:r>
              <a:rPr lang="en-GB" baseline="0" dirty="0"/>
              <a:t> and faster in delivering plans for bold and sustainable transformation</a:t>
            </a:r>
          </a:p>
          <a:p>
            <a:r>
              <a:rPr lang="en-GB" b="1" baseline="0" dirty="0"/>
              <a:t>Co-developing:</a:t>
            </a:r>
            <a:r>
              <a:rPr lang="en-GB" baseline="0" dirty="0"/>
              <a:t> with local, London and national partners</a:t>
            </a:r>
          </a:p>
          <a:p>
            <a:r>
              <a:rPr lang="en-GB" b="1" baseline="0" dirty="0"/>
              <a:t>Engaging:</a:t>
            </a:r>
            <a:r>
              <a:rPr lang="en-GB" baseline="0" dirty="0"/>
              <a:t> to understand the needs, blockers and develop the right solution</a:t>
            </a:r>
          </a:p>
          <a:p>
            <a:r>
              <a:rPr lang="en-GB" b="1" baseline="0" dirty="0"/>
              <a:t>Subsidiarity:</a:t>
            </a:r>
            <a:r>
              <a:rPr lang="en-GB" baseline="0" dirty="0"/>
              <a:t> Making decisions as locally as possible, closer to the population</a:t>
            </a:r>
          </a:p>
          <a:p>
            <a:r>
              <a:rPr lang="en-GB" b="1" baseline="0" dirty="0"/>
              <a:t>Sharing: </a:t>
            </a:r>
            <a:r>
              <a:rPr lang="en-GB" baseline="0" dirty="0"/>
              <a:t>To be open and transparent with emerging plans, information and learning. This has only just begun and to date has mainly focused on the work of the pilots. But this will need to accelerate now as we start to apply the enabling powers of devolution to support health and care transformation.</a:t>
            </a:r>
          </a:p>
          <a:p>
            <a:endParaRPr lang="en-GB" dirty="0"/>
          </a:p>
        </p:txBody>
      </p:sp>
      <p:sp>
        <p:nvSpPr>
          <p:cNvPr id="4" name="Slide Number Placeholder 3"/>
          <p:cNvSpPr>
            <a:spLocks noGrp="1"/>
          </p:cNvSpPr>
          <p:nvPr>
            <p:ph type="sldNum" sz="quarter" idx="10"/>
          </p:nvPr>
        </p:nvSpPr>
        <p:spPr/>
        <p:txBody>
          <a:bodyPr/>
          <a:lstStyle/>
          <a:p>
            <a:fld id="{FBE19157-C3C7-3747-97AB-C403BDB30FEB}" type="slidenum">
              <a:rPr lang="en-US" smtClean="0"/>
              <a:t>5</a:t>
            </a:fld>
            <a:endParaRPr lang="en-US" dirty="0"/>
          </a:p>
        </p:txBody>
      </p:sp>
    </p:spTree>
    <p:extLst>
      <p:ext uri="{BB962C8B-B14F-4D97-AF65-F5344CB8AC3E}">
        <p14:creationId xmlns:p14="http://schemas.microsoft.com/office/powerpoint/2010/main" val="841450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rgbClr val="00A9A2"/>
                </a:solidFill>
                <a:latin typeface="+mn-lt"/>
                <a:ea typeface="+mn-ea"/>
                <a:cs typeface="+mn-cs"/>
              </a:rPr>
              <a:t>The MoU is a testament to partnership and collaboration. Many of the signatures represent a number of different organisations – and over 100 are co-signatories to or referenced within the devolution MoU.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rgbClr val="00A9A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rgbClr val="00A9A2"/>
                </a:solidFill>
                <a:latin typeface="+mn-lt"/>
                <a:ea typeface="+mn-ea"/>
                <a:cs typeface="+mn-cs"/>
              </a:rPr>
              <a:t>The MoU empowers health and care partners to use resources and organise and deliver services in a more tailored way. </a:t>
            </a:r>
            <a:r>
              <a:rPr lang="en-GB" sz="1200" b="0" i="0" kern="1200" dirty="0">
                <a:solidFill>
                  <a:schemeClr val="tx1">
                    <a:lumMod val="65000"/>
                    <a:lumOff val="35000"/>
                  </a:schemeClr>
                </a:solidFill>
                <a:latin typeface="+mn-lt"/>
                <a:ea typeface="+mn-ea"/>
                <a:cs typeface="+mn-cs"/>
              </a:rPr>
              <a:t>The MoU </a:t>
            </a:r>
            <a:r>
              <a:rPr lang="en-GB" sz="1200" kern="1200" dirty="0">
                <a:solidFill>
                  <a:schemeClr val="tx1">
                    <a:lumMod val="65000"/>
                    <a:lumOff val="35000"/>
                  </a:schemeClr>
                </a:solidFill>
                <a:latin typeface="+mn-lt"/>
                <a:ea typeface="+mn-ea"/>
                <a:cs typeface="+mn-cs"/>
              </a:rPr>
              <a:t>allows us to have more control over decisions to support prevention, health and care integration and use of and investment in NHS buildings. </a:t>
            </a:r>
            <a:endParaRPr lang="en-GB" sz="1200" b="1" kern="1200" dirty="0">
              <a:solidFill>
                <a:schemeClr val="tx1">
                  <a:lumMod val="65000"/>
                  <a:lumOff val="3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lumMod val="65000"/>
                  <a:lumOff val="3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rgbClr val="00A9A2"/>
                </a:solidFill>
                <a:latin typeface="+mn-lt"/>
                <a:ea typeface="+mn-ea"/>
                <a:cs typeface="+mn-cs"/>
              </a:rPr>
              <a:t>The scale of the MoU is unprecedented in scope and extent of partnership – but the key will be in ensuring that we work better together in order to both ‘receive’ devolution powers and also to ensure that they are used to enable Londoners to be as healthy as possible for as long as possible, ensure that health and care services are proactive, joined up and high quality, and that we make the most of partnerships across the city that recognise that many of the critical contributors to health occur in schools, workplaces, homes and our streets.</a:t>
            </a:r>
            <a:endParaRPr lang="en-GB" dirty="0"/>
          </a:p>
        </p:txBody>
      </p:sp>
      <p:sp>
        <p:nvSpPr>
          <p:cNvPr id="4" name="Slide Number Placeholder 3"/>
          <p:cNvSpPr>
            <a:spLocks noGrp="1"/>
          </p:cNvSpPr>
          <p:nvPr>
            <p:ph type="sldNum" sz="quarter" idx="10"/>
          </p:nvPr>
        </p:nvSpPr>
        <p:spPr/>
        <p:txBody>
          <a:bodyPr/>
          <a:lstStyle/>
          <a:p>
            <a:fld id="{FBE19157-C3C7-3747-97AB-C403BDB30FEB}" type="slidenum">
              <a:rPr lang="en-US" smtClean="0"/>
              <a:t>6</a:t>
            </a:fld>
            <a:endParaRPr lang="en-US" dirty="0"/>
          </a:p>
        </p:txBody>
      </p:sp>
    </p:spTree>
    <p:extLst>
      <p:ext uri="{BB962C8B-B14F-4D97-AF65-F5344CB8AC3E}">
        <p14:creationId xmlns:p14="http://schemas.microsoft.com/office/powerpoint/2010/main" val="1117340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rgbClr val="00A9A2"/>
                </a:solidFill>
                <a:latin typeface="+mn-lt"/>
                <a:ea typeface="+mn-ea"/>
                <a:cs typeface="+mn-cs"/>
              </a:rPr>
              <a:t>The work of the pilots showed us that much of what we need to do can be done through existing powers and requires us to work better together. The MoU describes some specific ways in which we will do that. Our governance also provides a framework to ‘receive’ devolution.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rgbClr val="00A9A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lumMod val="65000"/>
                    <a:lumOff val="35000"/>
                  </a:schemeClr>
                </a:solidFill>
                <a:latin typeface="+mn-lt"/>
                <a:ea typeface="+mn-ea"/>
                <a:cs typeface="+mn-cs"/>
              </a:rPr>
              <a:t>A number of the speakers will be referring to collaborative delivery and governance arrangements, so to provide an overview and context [then refer to specific Boards at a high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lumMod val="65000"/>
                  <a:lumOff val="3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lumMod val="65000"/>
                    <a:lumOff val="35000"/>
                  </a:schemeClr>
                </a:solidFill>
                <a:latin typeface="+mn-lt"/>
                <a:ea typeface="+mn-ea"/>
                <a:cs typeface="+mn-cs"/>
              </a:rPr>
              <a:t>Key elements are: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u="sng" kern="1200" dirty="0">
                <a:solidFill>
                  <a:schemeClr val="tx1">
                    <a:lumMod val="65000"/>
                    <a:lumOff val="35000"/>
                  </a:schemeClr>
                </a:solidFill>
                <a:latin typeface="+mn-lt"/>
                <a:ea typeface="+mn-ea"/>
                <a:cs typeface="+mn-cs"/>
              </a:rPr>
              <a:t>Subsidiarity</a:t>
            </a:r>
            <a:r>
              <a:rPr lang="en-GB" sz="1200" b="0" kern="1200" dirty="0">
                <a:solidFill>
                  <a:schemeClr val="tx1">
                    <a:lumMod val="65000"/>
                    <a:lumOff val="35000"/>
                  </a:schemeClr>
                </a:solidFill>
                <a:latin typeface="+mn-lt"/>
                <a:ea typeface="+mn-ea"/>
                <a:cs typeface="+mn-cs"/>
              </a:rPr>
              <a:t> – we start from local arrangements and aggregate where needed. These local arrangements will be different based on local needs, appetite and ambition – this is entirely appropriate.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u="sng" kern="1200" dirty="0">
                <a:solidFill>
                  <a:schemeClr val="tx1">
                    <a:lumMod val="65000"/>
                    <a:lumOff val="35000"/>
                  </a:schemeClr>
                </a:solidFill>
                <a:latin typeface="+mn-lt"/>
                <a:ea typeface="+mn-ea"/>
                <a:cs typeface="+mn-cs"/>
              </a:rPr>
              <a:t>Collaboration </a:t>
            </a:r>
            <a:r>
              <a:rPr lang="en-GB" sz="1200" b="0" kern="1200" dirty="0">
                <a:solidFill>
                  <a:schemeClr val="tx1">
                    <a:lumMod val="65000"/>
                    <a:lumOff val="35000"/>
                  </a:schemeClr>
                </a:solidFill>
                <a:latin typeface="+mn-lt"/>
                <a:ea typeface="+mn-ea"/>
                <a:cs typeface="+mn-cs"/>
              </a:rPr>
              <a:t>– every one of the London-level arrangements is truly partnership based. Most of our Boards are co-chaired between health and care and have diverse representation from each of London’s STPs and wider partners.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u="sng" kern="1200" dirty="0">
                <a:solidFill>
                  <a:schemeClr val="tx1">
                    <a:lumMod val="65000"/>
                    <a:lumOff val="35000"/>
                  </a:schemeClr>
                </a:solidFill>
                <a:latin typeface="+mn-lt"/>
                <a:ea typeface="+mn-ea"/>
                <a:cs typeface="+mn-cs"/>
              </a:rPr>
              <a:t>Political oversight</a:t>
            </a:r>
            <a:r>
              <a:rPr lang="en-GB" sz="1200" b="0" kern="1200" dirty="0">
                <a:solidFill>
                  <a:schemeClr val="tx1">
                    <a:lumMod val="65000"/>
                    <a:lumOff val="35000"/>
                  </a:schemeClr>
                </a:solidFill>
                <a:latin typeface="+mn-lt"/>
                <a:ea typeface="+mn-ea"/>
                <a:cs typeface="+mn-cs"/>
              </a:rPr>
              <a:t> through the London Health Board, chaired by the Mayor.</a:t>
            </a:r>
            <a:endParaRPr lang="en-GB" sz="1200" b="1" kern="1200" dirty="0">
              <a:solidFill>
                <a:schemeClr val="tx1">
                  <a:lumMod val="65000"/>
                  <a:lumOff val="3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lumMod val="65000"/>
                  <a:lumOff val="3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lumMod val="65000"/>
                    <a:lumOff val="35000"/>
                  </a:schemeClr>
                </a:solidFill>
                <a:latin typeface="+mn-lt"/>
                <a:ea typeface="+mn-ea"/>
                <a:cs typeface="+mn-cs"/>
              </a:rPr>
              <a:t>We have spent a lot of the last year negotiating with national partners and starting to put in place some of the high-level governance to allow us to hit the ground running when the MoU was signed. But if this is to truly enable better health and care for Londoners, the ‘real’ work needs to be driven by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lumMod val="65000"/>
                  <a:lumOff val="3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lumMod val="65000"/>
                    <a:lumOff val="35000"/>
                  </a:schemeClr>
                </a:solidFill>
                <a:latin typeface="+mn-lt"/>
                <a:ea typeface="+mn-ea"/>
                <a:cs typeface="+mn-cs"/>
              </a:rPr>
              <a:t>Today London partners and Devolution Pilots will highlight some of the key opportunities now available to us and we would welcome your input and feedback about how we can best work with you to help shape and refine the governance and delivery arrangements for London – and how the MoU could enable wider transformation underway within our health and care systems.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lumMod val="65000"/>
                  <a:lumOff val="35000"/>
                </a:schemeClr>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BE19157-C3C7-3747-97AB-C403BDB30FEB}" type="slidenum">
              <a:rPr lang="en-US" smtClean="0"/>
              <a:t>8</a:t>
            </a:fld>
            <a:endParaRPr lang="en-US" dirty="0"/>
          </a:p>
        </p:txBody>
      </p:sp>
    </p:spTree>
    <p:extLst>
      <p:ext uri="{BB962C8B-B14F-4D97-AF65-F5344CB8AC3E}">
        <p14:creationId xmlns:p14="http://schemas.microsoft.com/office/powerpoint/2010/main" val="3130556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Political representatives on the Board are:</a:t>
            </a:r>
          </a:p>
          <a:p>
            <a:pPr marL="171450" indent="-171450">
              <a:buFont typeface="Arial" panose="020B0604020202020204" pitchFamily="34" charset="0"/>
              <a:buChar char="•"/>
            </a:pPr>
            <a:r>
              <a:rPr lang="en-GB" dirty="0" smtClean="0"/>
              <a:t>Cllr Kevin Davis, Leader, Royal Borough of Kingston upon Thames, and London Councils’ Portfolio Lead for Health </a:t>
            </a:r>
          </a:p>
          <a:p>
            <a:pPr marL="171450" indent="-171450">
              <a:buFont typeface="Arial" panose="020B0604020202020204" pitchFamily="34" charset="0"/>
              <a:buChar char="•"/>
            </a:pPr>
            <a:r>
              <a:rPr lang="en-GB" dirty="0" smtClean="0"/>
              <a:t>o Cllr Denise Hyland, Leader, Royal Borough of Greenwich, London Councils’ rep </a:t>
            </a:r>
          </a:p>
          <a:p>
            <a:pPr marL="171450" indent="-171450">
              <a:buFont typeface="Arial" panose="020B0604020202020204" pitchFamily="34" charset="0"/>
              <a:buChar char="•"/>
            </a:pPr>
            <a:r>
              <a:rPr lang="en-GB" dirty="0" smtClean="0"/>
              <a:t>o Cllr Richard Watts, Leader, London Borough of Islington, London Councils’ rep</a:t>
            </a:r>
            <a:endParaRPr lang="en-GB" dirty="0"/>
          </a:p>
        </p:txBody>
      </p:sp>
      <p:sp>
        <p:nvSpPr>
          <p:cNvPr id="4" name="Slide Number Placeholder 3"/>
          <p:cNvSpPr>
            <a:spLocks noGrp="1"/>
          </p:cNvSpPr>
          <p:nvPr>
            <p:ph type="sldNum" sz="quarter" idx="10"/>
          </p:nvPr>
        </p:nvSpPr>
        <p:spPr/>
        <p:txBody>
          <a:bodyPr/>
          <a:lstStyle/>
          <a:p>
            <a:fld id="{FBE19157-C3C7-3747-97AB-C403BDB30FEB}" type="slidenum">
              <a:rPr lang="en-US" smtClean="0"/>
              <a:t>10</a:t>
            </a:fld>
            <a:endParaRPr lang="en-US" dirty="0"/>
          </a:p>
        </p:txBody>
      </p:sp>
    </p:spTree>
    <p:extLst>
      <p:ext uri="{BB962C8B-B14F-4D97-AF65-F5344CB8AC3E}">
        <p14:creationId xmlns:p14="http://schemas.microsoft.com/office/powerpoint/2010/main" val="646853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Overarching vision </a:t>
            </a:r>
          </a:p>
          <a:p>
            <a:r>
              <a:rPr lang="en-GB" dirty="0"/>
              <a:t>London aspires to be the healthiest major global city. But for this to become a reality, we need to work even better together, make the best use of all our assets – within health and care and beyond – and ensure that the diverse needs of Londoners are clearly understood and met. </a:t>
            </a:r>
          </a:p>
          <a:p>
            <a:endParaRPr lang="en-GB" sz="1200" kern="1200" dirty="0">
              <a:solidFill>
                <a:schemeClr val="tx1"/>
              </a:solidFill>
              <a:effectLst/>
              <a:latin typeface="+mn-lt"/>
              <a:ea typeface="+mn-ea"/>
              <a:cs typeface="+mn-cs"/>
            </a:endParaRPr>
          </a:p>
          <a:p>
            <a:r>
              <a:rPr lang="en-GB" dirty="0"/>
              <a:t>London partners have set an overarching goal to make London the world’s healthiest major global city. The London Health Board published a shared vision of ten key aspirations to improve the lives of Londoners. These are ambitious goals and will take time – but as a city we are building strong foundations to deliver lasting improvements in health and care. London’s Health and Care Devolution MoU marks a significant milestone to help meet the ambitions and aspirations set for the city.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London is a place that enables health and wellbeing – our aspirations:</a:t>
            </a:r>
          </a:p>
          <a:p>
            <a:pPr marL="171450" indent="-171450" defTabSz="914400">
              <a:spcAft>
                <a:spcPts val="600"/>
              </a:spcAft>
              <a:buFont typeface="Arial" pitchFamily="34" charset="0"/>
              <a:buChar char="•"/>
            </a:pPr>
            <a:r>
              <a:rPr lang="en-GB" sz="1200" dirty="0">
                <a:solidFill>
                  <a:srgbClr val="3F3F3F"/>
                </a:solidFill>
              </a:rPr>
              <a:t>Wellbeing is at the heart of all services and is actively promoted throughout health and care.</a:t>
            </a:r>
          </a:p>
          <a:p>
            <a:pPr marL="171450" indent="-171450" defTabSz="914400">
              <a:spcAft>
                <a:spcPts val="600"/>
              </a:spcAft>
              <a:buFont typeface="Arial" pitchFamily="34" charset="0"/>
              <a:buChar char="•"/>
            </a:pPr>
            <a:r>
              <a:rPr lang="en-GB" sz="1200" dirty="0">
                <a:solidFill>
                  <a:srgbClr val="3F3F3F"/>
                </a:solidFill>
              </a:rPr>
              <a:t>Support is holistic, addressing the wider determinants of health and wellbeing.</a:t>
            </a:r>
          </a:p>
          <a:p>
            <a:pPr marL="171450" indent="-171450" defTabSz="914400">
              <a:spcAft>
                <a:spcPts val="600"/>
              </a:spcAft>
              <a:buFont typeface="Arial" pitchFamily="34" charset="0"/>
              <a:buChar char="•"/>
            </a:pPr>
            <a:r>
              <a:rPr lang="en-GB" sz="1200" dirty="0">
                <a:solidFill>
                  <a:srgbClr val="3F3F3F"/>
                </a:solidFill>
              </a:rPr>
              <a:t>Healthy choices are easy choices.</a:t>
            </a:r>
          </a:p>
          <a:p>
            <a:pPr marL="171450" indent="-171450" defTabSz="914400">
              <a:spcAft>
                <a:spcPts val="600"/>
              </a:spcAft>
              <a:buFont typeface="Arial" pitchFamily="34" charset="0"/>
              <a:buChar char="•"/>
            </a:pPr>
            <a:r>
              <a:rPr lang="en-GB" sz="1200" dirty="0">
                <a:solidFill>
                  <a:srgbClr val="3F3F3F"/>
                </a:solidFill>
              </a:rPr>
              <a:t>Londoners are supported to live longer, healthier and independent lives. </a:t>
            </a:r>
          </a:p>
          <a:p>
            <a:pPr marL="171450" indent="-171450" defTabSz="914400">
              <a:spcAft>
                <a:spcPts val="600"/>
              </a:spcAft>
              <a:buFont typeface="Arial" pitchFamily="34" charset="0"/>
              <a:buChar char="•"/>
            </a:pPr>
            <a:endParaRPr lang="en-GB" sz="1200" dirty="0">
              <a:solidFill>
                <a:srgbClr val="3F3F3F"/>
              </a:solidFill>
            </a:endParaRPr>
          </a:p>
          <a:p>
            <a:pPr marL="0" marR="0" indent="0" algn="l" defTabSz="914400" rtl="0" eaLnBrk="1" fontAlgn="auto" latinLnBrk="0" hangingPunct="1">
              <a:lnSpc>
                <a:spcPct val="100000"/>
              </a:lnSpc>
              <a:spcBef>
                <a:spcPts val="0"/>
              </a:spcBef>
              <a:spcAft>
                <a:spcPts val="600"/>
              </a:spcAft>
              <a:buClrTx/>
              <a:buSzTx/>
              <a:buFont typeface="Arial" pitchFamily="34" charset="0"/>
              <a:buNone/>
              <a:tabLst/>
              <a:defRPr/>
            </a:pPr>
            <a:r>
              <a:rPr lang="en-GB" sz="1200" b="1" dirty="0">
                <a:solidFill>
                  <a:prstClr val="white"/>
                </a:solidFill>
              </a:rPr>
              <a:t>Londoners shape their health and care services</a:t>
            </a:r>
          </a:p>
          <a:p>
            <a:pPr marL="171450" indent="-171450" defTabSz="914400">
              <a:buFont typeface="Arial" pitchFamily="34" charset="0"/>
              <a:buChar char="•"/>
            </a:pPr>
            <a:r>
              <a:rPr lang="en-GB" sz="1200" dirty="0">
                <a:solidFill>
                  <a:srgbClr val="3F3F3F"/>
                </a:solidFill>
              </a:rPr>
              <a:t>Londoners feel that they can contribute towards shaping their care system and are actively listened to. </a:t>
            </a:r>
          </a:p>
          <a:p>
            <a:pPr marL="171450" indent="-171450" defTabSz="914400">
              <a:buFont typeface="Arial" pitchFamily="34" charset="0"/>
              <a:buChar char="•"/>
            </a:pPr>
            <a:r>
              <a:rPr lang="en-GB" sz="1200" dirty="0">
                <a:solidFill>
                  <a:srgbClr val="3F3F3F"/>
                </a:solidFill>
              </a:rPr>
              <a:t>Local politicians are part of local and regional health and care governance and decision-making</a:t>
            </a:r>
          </a:p>
          <a:p>
            <a:pPr marL="0" indent="0" defTabSz="914400">
              <a:spcAft>
                <a:spcPts val="600"/>
              </a:spcAft>
              <a:buFont typeface="Arial" pitchFamily="34" charset="0"/>
              <a:buNone/>
            </a:pPr>
            <a:endParaRPr lang="en-GB" sz="1200" dirty="0">
              <a:solidFill>
                <a:srgbClr val="3F3F3F"/>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white"/>
                </a:solidFill>
              </a:rPr>
              <a:t>Londoners are supported to manage their health and care</a:t>
            </a:r>
          </a:p>
          <a:p>
            <a:pPr marL="171450" indent="-171450" defTabSz="914400">
              <a:spcAft>
                <a:spcPts val="600"/>
              </a:spcAft>
              <a:buFont typeface="Arial" pitchFamily="34" charset="0"/>
              <a:buChar char="•"/>
              <a:defRPr/>
            </a:pPr>
            <a:r>
              <a:rPr lang="en-GB" sz="1200" dirty="0">
                <a:solidFill>
                  <a:srgbClr val="3F3F3F"/>
                </a:solidFill>
              </a:rPr>
              <a:t>Education and support empower Londoners to take better care of their own health. </a:t>
            </a:r>
          </a:p>
          <a:p>
            <a:pPr marL="171450" indent="-171450" defTabSz="914400">
              <a:buFont typeface="Arial" pitchFamily="34" charset="0"/>
              <a:buChar char="•"/>
              <a:defRPr/>
            </a:pPr>
            <a:r>
              <a:rPr lang="en-GB" sz="1200" dirty="0">
                <a:solidFill>
                  <a:srgbClr val="3F3F3F"/>
                </a:solidFill>
              </a:rPr>
              <a:t>Londoners are supported to manage long term conditions independently remaining in their homes and reducing dependency on formal services</a:t>
            </a:r>
          </a:p>
          <a:p>
            <a:pPr marL="171450" indent="-171450" defTabSz="914400">
              <a:buFont typeface="Arial" pitchFamily="34" charset="0"/>
              <a:buChar char="•"/>
              <a:defRPr/>
            </a:pPr>
            <a:endParaRPr lang="en-GB" sz="1200" b="1" dirty="0">
              <a:solidFill>
                <a:srgbClr val="3F3F3F"/>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200" b="1" dirty="0">
                <a:solidFill>
                  <a:prstClr val="white"/>
                </a:solidFill>
              </a:rPr>
              <a:t>Londoners have more choice and availability of services, particularly in the community</a:t>
            </a:r>
          </a:p>
          <a:p>
            <a:pPr marL="171450" indent="-171450" defTabSz="914400">
              <a:spcAft>
                <a:spcPts val="600"/>
              </a:spcAft>
              <a:buFont typeface="Arial" pitchFamily="34" charset="0"/>
              <a:buChar char="•"/>
            </a:pPr>
            <a:r>
              <a:rPr lang="en-GB" sz="1200" dirty="0">
                <a:solidFill>
                  <a:srgbClr val="3F3F3F"/>
                </a:solidFill>
              </a:rPr>
              <a:t>Londoners have control over the support they want that best meets their needs.</a:t>
            </a:r>
          </a:p>
          <a:p>
            <a:pPr marL="171450" indent="-171450" defTabSz="914400">
              <a:spcAft>
                <a:spcPts val="600"/>
              </a:spcAft>
              <a:buFont typeface="Arial" pitchFamily="34" charset="0"/>
              <a:buChar char="•"/>
              <a:defRPr/>
            </a:pPr>
            <a:r>
              <a:rPr lang="en-GB" sz="1200" dirty="0">
                <a:solidFill>
                  <a:srgbClr val="3F3F3F"/>
                </a:solidFill>
              </a:rPr>
              <a:t>London’s services reflect and meet the needs of London’s diverse communities.</a:t>
            </a:r>
          </a:p>
          <a:p>
            <a:pPr marL="171450" indent="-171450" defTabSz="914400">
              <a:spcAft>
                <a:spcPts val="600"/>
              </a:spcAft>
              <a:buFont typeface="Arial" pitchFamily="34" charset="0"/>
              <a:buChar char="•"/>
              <a:defRPr/>
            </a:pPr>
            <a:r>
              <a:rPr lang="en-GB" altLang="en-US" sz="1200" dirty="0">
                <a:solidFill>
                  <a:srgbClr val="3F3F3F"/>
                </a:solidFill>
                <a:ea typeface="Times New Roman" panose="02020603050405020304" pitchFamily="18" charset="0"/>
                <a:cs typeface="Arial" panose="020B0604020202020204" pitchFamily="34" charset="0"/>
              </a:rPr>
              <a:t>Care in the community becomes the norm. </a:t>
            </a:r>
            <a:endParaRPr lang="en-GB" sz="1200" dirty="0">
              <a:solidFill>
                <a:srgbClr val="3F3F3F"/>
              </a:solidFill>
            </a:endParaRPr>
          </a:p>
          <a:p>
            <a:pPr marL="171450" indent="-171450" defTabSz="914400">
              <a:spcAft>
                <a:spcPts val="600"/>
              </a:spcAft>
              <a:buFont typeface="Arial" pitchFamily="34" charset="0"/>
              <a:buChar char="•"/>
            </a:pPr>
            <a:r>
              <a:rPr lang="en-GB" sz="1200" dirty="0">
                <a:solidFill>
                  <a:srgbClr val="3F3F3F"/>
                </a:solidFill>
              </a:rPr>
              <a:t>Londoners’ best bed is their own bed. </a:t>
            </a:r>
          </a:p>
          <a:p>
            <a:pPr marL="171450" indent="-171450" defTabSz="914400">
              <a:spcAft>
                <a:spcPts val="600"/>
              </a:spcAft>
              <a:buFont typeface="Arial" pitchFamily="34" charset="0"/>
              <a:buChar char="•"/>
            </a:pPr>
            <a:r>
              <a:rPr lang="en-GB" sz="1200" dirty="0">
                <a:solidFill>
                  <a:srgbClr val="3F3F3F"/>
                </a:solidFill>
              </a:rPr>
              <a:t>Londoners are supported to die in their place of choice.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1200" b="1" dirty="0">
              <a:solidFill>
                <a:prstClr val="white"/>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200" b="1" dirty="0">
                <a:solidFill>
                  <a:prstClr val="white"/>
                </a:solidFill>
              </a:rPr>
              <a:t>Londoners experience unified health and care</a:t>
            </a:r>
          </a:p>
          <a:p>
            <a:pPr marL="171450" indent="-171450" defTabSz="914400">
              <a:spcAft>
                <a:spcPts val="600"/>
              </a:spcAft>
              <a:buFont typeface="Arial" pitchFamily="34" charset="0"/>
              <a:buChar char="•"/>
              <a:defRPr/>
            </a:pPr>
            <a:r>
              <a:rPr lang="en-GB" sz="1200" dirty="0">
                <a:solidFill>
                  <a:srgbClr val="3F3F3F"/>
                </a:solidFill>
              </a:rPr>
              <a:t>Londoners experience health and care as a joined up system with one access point.</a:t>
            </a:r>
          </a:p>
          <a:p>
            <a:pPr marL="171450" indent="-171450" defTabSz="914400">
              <a:spcAft>
                <a:spcPts val="600"/>
              </a:spcAft>
              <a:buFont typeface="Arial" pitchFamily="34" charset="0"/>
              <a:buChar char="•"/>
              <a:defRPr/>
            </a:pPr>
            <a:r>
              <a:rPr lang="en-GB" altLang="en-US" sz="1200" dirty="0">
                <a:solidFill>
                  <a:srgbClr val="3F3F3F"/>
                </a:solidFill>
                <a:ea typeface="Times New Roman" panose="02020603050405020304" pitchFamily="18" charset="0"/>
                <a:cs typeface="Arial" panose="020B0604020202020204" pitchFamily="34" charset="0"/>
              </a:rPr>
              <a:t>Health and care staff work seamlessly, s</a:t>
            </a:r>
            <a:r>
              <a:rPr lang="en-GB" sz="1200" dirty="0">
                <a:solidFill>
                  <a:srgbClr val="3F3F3F"/>
                </a:solidFill>
              </a:rPr>
              <a:t>upported by better sharing of information across health and care and joined up commissioning</a:t>
            </a:r>
            <a:endParaRPr lang="en-GB" sz="1200" b="1" dirty="0">
              <a:solidFill>
                <a:prstClr val="white"/>
              </a:solidFill>
            </a:endParaRPr>
          </a:p>
          <a:p>
            <a:pPr marL="0" indent="0" defTabSz="914400">
              <a:buFont typeface="Arial" pitchFamily="34" charset="0"/>
              <a:buNone/>
              <a:defRPr/>
            </a:pPr>
            <a:endParaRPr lang="en-GB" sz="1200" b="1" dirty="0">
              <a:solidFill>
                <a:prstClr val="white"/>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200" b="1" dirty="0">
                <a:solidFill>
                  <a:prstClr val="white"/>
                </a:solidFill>
              </a:rPr>
              <a:t>Quality of health and care is high across London</a:t>
            </a:r>
          </a:p>
          <a:p>
            <a:pPr marL="171450" indent="-171450" defTabSz="914400">
              <a:spcAft>
                <a:spcPts val="600"/>
              </a:spcAft>
              <a:buFont typeface="Arial" pitchFamily="34" charset="0"/>
              <a:buChar char="•"/>
            </a:pPr>
            <a:r>
              <a:rPr lang="en-GB" sz="1200" dirty="0">
                <a:solidFill>
                  <a:srgbClr val="3F3F3F"/>
                </a:solidFill>
              </a:rPr>
              <a:t>Care is standardised where needed to ensure high quality of care for every Londoner.</a:t>
            </a:r>
          </a:p>
          <a:p>
            <a:pPr marL="171450" indent="-171450" defTabSz="914400">
              <a:spcAft>
                <a:spcPts val="600"/>
              </a:spcAft>
              <a:buFont typeface="Arial" pitchFamily="34" charset="0"/>
              <a:buChar char="•"/>
            </a:pPr>
            <a:r>
              <a:rPr lang="en-GB" sz="1200" dirty="0">
                <a:solidFill>
                  <a:srgbClr val="3F3F3F"/>
                </a:solidFill>
              </a:rPr>
              <a:t>Londoners can rely on robust systems to support high quality and safe services. If things go wrong, the system works together to respond quickly. </a:t>
            </a:r>
          </a:p>
          <a:p>
            <a:pPr marL="0" indent="0">
              <a:buFont typeface="Arial" pitchFamily="34" charset="0"/>
              <a:buNone/>
            </a:pPr>
            <a:endParaRPr lang="en-GB"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200" b="1" dirty="0">
                <a:solidFill>
                  <a:prstClr val="white"/>
                </a:solidFill>
              </a:rPr>
              <a:t>London has a high quality and resilient health and care workforce</a:t>
            </a:r>
          </a:p>
          <a:p>
            <a:pPr marL="171450" indent="-171450" defTabSz="914400">
              <a:spcAft>
                <a:spcPts val="600"/>
              </a:spcAft>
              <a:buFont typeface="Arial" pitchFamily="34" charset="0"/>
              <a:buChar char="•"/>
            </a:pPr>
            <a:r>
              <a:rPr lang="en-GB" sz="1200" dirty="0">
                <a:solidFill>
                  <a:srgbClr val="3F3F3F"/>
                </a:solidFill>
              </a:rPr>
              <a:t>London has a workforce to  meet Londoners’ health and care needs </a:t>
            </a:r>
          </a:p>
          <a:p>
            <a:pPr marL="171450" indent="-171450" defTabSz="914400">
              <a:spcAft>
                <a:spcPts val="600"/>
              </a:spcAft>
              <a:buFont typeface="Arial" pitchFamily="34" charset="0"/>
              <a:buChar char="•"/>
            </a:pPr>
            <a:r>
              <a:rPr lang="en-GB" sz="1200" dirty="0">
                <a:solidFill>
                  <a:srgbClr val="3F3F3F"/>
                </a:solidFill>
              </a:rPr>
              <a:t>London attracts the best talent. </a:t>
            </a:r>
          </a:p>
          <a:p>
            <a:pPr marL="171450" indent="-171450" defTabSz="914400">
              <a:spcAft>
                <a:spcPts val="600"/>
              </a:spcAft>
              <a:buFont typeface="Arial" pitchFamily="34" charset="0"/>
              <a:buChar char="•"/>
            </a:pPr>
            <a:r>
              <a:rPr lang="en-GB" sz="1200" dirty="0">
                <a:solidFill>
                  <a:srgbClr val="3F3F3F"/>
                </a:solidFill>
              </a:rPr>
              <a:t>Health and care careers are highly attractive to young Londoners.</a:t>
            </a:r>
          </a:p>
          <a:p>
            <a:pPr marL="171450" indent="-171450" defTabSz="914400">
              <a:spcAft>
                <a:spcPts val="600"/>
              </a:spcAft>
              <a:buFont typeface="Arial" pitchFamily="34" charset="0"/>
              <a:buChar char="•"/>
            </a:pPr>
            <a:r>
              <a:rPr lang="en-GB" sz="1200" dirty="0">
                <a:solidFill>
                  <a:srgbClr val="3F3F3F"/>
                </a:solidFill>
              </a:rPr>
              <a:t>Health and care workers can afford to live and work in London.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200" b="1" dirty="0">
              <a:solidFill>
                <a:prstClr val="white"/>
              </a:solidFill>
            </a:endParaRPr>
          </a:p>
          <a:p>
            <a:pPr marL="0" indent="0">
              <a:buFont typeface="Arial" pitchFamily="34" charset="0"/>
              <a:buNone/>
            </a:pP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F00A87-77B9-4372-8F89-E17ACE83D287}"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2479713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564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p:nvSpPr>
        <p:spPr>
          <a:xfrm>
            <a:off x="25152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24382218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defTabSz="914400"/>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15" name="Rectangle 14"/>
          <p:cNvSpPr/>
          <p:nvPr/>
        </p:nvSpPr>
        <p:spPr>
          <a:xfrm>
            <a:off x="232916" y="188912"/>
            <a:ext cx="1674788" cy="1152526"/>
          </a:xfrm>
          <a:prstGeom prst="rect">
            <a:avLst/>
          </a:prstGeom>
        </p:spPr>
        <p:txBody>
          <a:bodyPr wrap="square" lIns="0" tIns="0" rIns="0" bIns="0" anchor="ctr">
            <a:noAutofit/>
          </a:bodyPr>
          <a:lstStyle/>
          <a:p>
            <a:pPr defTabSz="914400"/>
            <a:r>
              <a:rPr lang="en-GB" sz="8800" dirty="0">
                <a:solidFill>
                  <a:prstClr val="white"/>
                </a:solidFill>
                <a:latin typeface="Arial Black"/>
              </a:rPr>
              <a:t>01</a:t>
            </a:r>
            <a:endParaRPr lang="en-GB" sz="8800" dirty="0">
              <a:solidFill>
                <a:prstClr val="white"/>
              </a:solidFill>
            </a:endParaRPr>
          </a:p>
        </p:txBody>
      </p:sp>
      <p:sp>
        <p:nvSpPr>
          <p:cNvPr id="2" name="TextBox 1"/>
          <p:cNvSpPr txBox="1"/>
          <p:nvPr/>
        </p:nvSpPr>
        <p:spPr>
          <a:xfrm>
            <a:off x="232916" y="6165304"/>
            <a:ext cx="8587556" cy="369332"/>
          </a:xfrm>
          <a:prstGeom prst="rect">
            <a:avLst/>
          </a:prstGeom>
          <a:noFill/>
        </p:spPr>
        <p:txBody>
          <a:bodyPr wrap="square" rtlCol="0">
            <a:spAutoFit/>
          </a:bodyPr>
          <a:lstStyle/>
          <a:p>
            <a:pPr defTabSz="914400"/>
            <a:r>
              <a:rPr lang="en-GB" i="1" dirty="0">
                <a:solidFill>
                  <a:prstClr val="white"/>
                </a:solidFill>
              </a:rPr>
              <a:t>Transforming London’s health and care together</a:t>
            </a:r>
          </a:p>
        </p:txBody>
      </p:sp>
      <p:cxnSp>
        <p:nvCxnSpPr>
          <p:cNvPr id="6" name="Straight Connector 5"/>
          <p:cNvCxnSpPr/>
          <p:nvPr/>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39C3B8CF-9781-4BE7-9553-1F970F1686F3}" type="slidenum">
              <a:rPr lang="en-GB" smtClean="0">
                <a:solidFill>
                  <a:srgbClr val="3F3F3F">
                    <a:lumMod val="50000"/>
                  </a:srgbClr>
                </a:solidFill>
              </a:rPr>
              <a:pPr/>
              <a:t>‹#›</a:t>
            </a:fld>
            <a:endParaRPr lang="en-GB" dirty="0">
              <a:solidFill>
                <a:srgbClr val="3F3F3F">
                  <a:lumMod val="50000"/>
                </a:srgbClr>
              </a:solidFill>
            </a:endParaRPr>
          </a:p>
        </p:txBody>
      </p:sp>
      <p:sp>
        <p:nvSpPr>
          <p:cNvPr id="8" name="Rectangle 7"/>
          <p:cNvSpPr/>
          <p:nvPr userDrawn="1"/>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defTabSz="914400"/>
            <a:endParaRPr lang="en-GB" dirty="0">
              <a:solidFill>
                <a:prstClr val="white"/>
              </a:solidFill>
            </a:endParaRPr>
          </a:p>
        </p:txBody>
      </p:sp>
      <p:sp>
        <p:nvSpPr>
          <p:cNvPr id="9" name="Rectangle 8"/>
          <p:cNvSpPr/>
          <p:nvPr userDrawn="1"/>
        </p:nvSpPr>
        <p:spPr>
          <a:xfrm>
            <a:off x="232916" y="188912"/>
            <a:ext cx="1674788" cy="1152526"/>
          </a:xfrm>
          <a:prstGeom prst="rect">
            <a:avLst/>
          </a:prstGeom>
        </p:spPr>
        <p:txBody>
          <a:bodyPr wrap="square" lIns="0" tIns="0" rIns="0" bIns="0" anchor="ctr">
            <a:noAutofit/>
          </a:bodyPr>
          <a:lstStyle/>
          <a:p>
            <a:pPr defTabSz="914400"/>
            <a:r>
              <a:rPr lang="en-GB" sz="8800" dirty="0">
                <a:solidFill>
                  <a:srgbClr val="3F3F3F"/>
                </a:solidFill>
                <a:latin typeface="Arial Black"/>
              </a:rPr>
              <a:t>01</a:t>
            </a:r>
            <a:endParaRPr lang="en-GB" sz="8800" dirty="0">
              <a:solidFill>
                <a:srgbClr val="3F3F3F"/>
              </a:solidFill>
            </a:endParaRPr>
          </a:p>
        </p:txBody>
      </p:sp>
      <p:sp>
        <p:nvSpPr>
          <p:cNvPr id="10" name="Rectangle 9"/>
          <p:cNvSpPr/>
          <p:nvPr userDrawn="1"/>
        </p:nvSpPr>
        <p:spPr>
          <a:xfrm>
            <a:off x="251520" y="1312304"/>
            <a:ext cx="8640960" cy="1724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Tree>
    <p:extLst>
      <p:ext uri="{BB962C8B-B14F-4D97-AF65-F5344CB8AC3E}">
        <p14:creationId xmlns:p14="http://schemas.microsoft.com/office/powerpoint/2010/main" val="1040230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470861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8533065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p:nvSpPr>
        <p:spPr>
          <a:xfrm>
            <a:off x="25200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74835728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p:nvSpPr>
        <p:spPr>
          <a:xfrm>
            <a:off x="25152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4551914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p:nvSpPr>
        <p:spPr>
          <a:xfrm>
            <a:off x="232916" y="188912"/>
            <a:ext cx="1674788" cy="1152526"/>
          </a:xfrm>
          <a:prstGeom prst="rect">
            <a:avLst/>
          </a:prstGeom>
        </p:spPr>
        <p:txBody>
          <a:bodyPr wrap="square" lIns="0" tIns="0" rIns="0" bIns="0" anchor="ctr">
            <a:noAutofit/>
          </a:bodyPr>
          <a:lstStyle/>
          <a:p>
            <a:pPr defTabSz="914400"/>
            <a:r>
              <a:rPr lang="en-GB" sz="8800" dirty="0">
                <a:solidFill>
                  <a:prstClr val="white"/>
                </a:solidFill>
                <a:latin typeface="Arial Black"/>
              </a:rPr>
              <a:t>02</a:t>
            </a:r>
            <a:endParaRPr lang="en-GB" sz="8800" dirty="0">
              <a:solidFill>
                <a:prstClr val="white"/>
              </a:solidFill>
            </a:endParaRPr>
          </a:p>
        </p:txBody>
      </p:sp>
      <p:sp>
        <p:nvSpPr>
          <p:cNvPr id="7" name="TextBox 6"/>
          <p:cNvSpPr txBox="1"/>
          <p:nvPr/>
        </p:nvSpPr>
        <p:spPr>
          <a:xfrm>
            <a:off x="232916" y="6165304"/>
            <a:ext cx="8587556" cy="369332"/>
          </a:xfrm>
          <a:prstGeom prst="rect">
            <a:avLst/>
          </a:prstGeom>
          <a:noFill/>
        </p:spPr>
        <p:txBody>
          <a:bodyPr wrap="square" rtlCol="0">
            <a:spAutoFit/>
          </a:bodyPr>
          <a:lstStyle/>
          <a:p>
            <a:pPr defTabSz="914400"/>
            <a:r>
              <a:rPr lang="en-GB" i="1" dirty="0">
                <a:solidFill>
                  <a:prstClr val="white"/>
                </a:solidFill>
              </a:rPr>
              <a:t>Transforming London’s health and care together</a:t>
            </a:r>
          </a:p>
        </p:txBody>
      </p:sp>
      <p:cxnSp>
        <p:nvCxnSpPr>
          <p:cNvPr id="8" name="Straight Connector 7"/>
          <p:cNvCxnSpPr/>
          <p:nvPr/>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05105910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5224119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60443446"/>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p:nvSpPr>
        <p:spPr>
          <a:xfrm>
            <a:off x="25200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96806911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6457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p:nvSpPr>
        <p:spPr>
          <a:xfrm>
            <a:off x="25152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969169398"/>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p:nvSpPr>
        <p:spPr>
          <a:xfrm>
            <a:off x="232916" y="188912"/>
            <a:ext cx="1674788" cy="1152526"/>
          </a:xfrm>
          <a:prstGeom prst="rect">
            <a:avLst/>
          </a:prstGeom>
        </p:spPr>
        <p:txBody>
          <a:bodyPr wrap="square" lIns="0" tIns="0" rIns="0" bIns="0" anchor="ctr">
            <a:noAutofit/>
          </a:bodyPr>
          <a:lstStyle/>
          <a:p>
            <a:pPr defTabSz="914400"/>
            <a:r>
              <a:rPr lang="en-GB" sz="8800" dirty="0">
                <a:solidFill>
                  <a:prstClr val="white"/>
                </a:solidFill>
                <a:latin typeface="Arial Black"/>
              </a:rPr>
              <a:t>03</a:t>
            </a:r>
            <a:endParaRPr lang="en-GB" sz="8800" dirty="0">
              <a:solidFill>
                <a:prstClr val="white"/>
              </a:solidFill>
            </a:endParaRPr>
          </a:p>
        </p:txBody>
      </p:sp>
      <p:sp>
        <p:nvSpPr>
          <p:cNvPr id="7" name="TextBox 6"/>
          <p:cNvSpPr txBox="1"/>
          <p:nvPr/>
        </p:nvSpPr>
        <p:spPr>
          <a:xfrm>
            <a:off x="232916" y="6165304"/>
            <a:ext cx="8587556" cy="369332"/>
          </a:xfrm>
          <a:prstGeom prst="rect">
            <a:avLst/>
          </a:prstGeom>
          <a:noFill/>
        </p:spPr>
        <p:txBody>
          <a:bodyPr wrap="square" rtlCol="0">
            <a:spAutoFit/>
          </a:bodyPr>
          <a:lstStyle/>
          <a:p>
            <a:pPr defTabSz="914400"/>
            <a:r>
              <a:rPr lang="en-GB" i="1" dirty="0">
                <a:solidFill>
                  <a:prstClr val="white"/>
                </a:solidFill>
              </a:rPr>
              <a:t>Transforming London’s health and care together</a:t>
            </a:r>
          </a:p>
        </p:txBody>
      </p:sp>
      <p:cxnSp>
        <p:nvCxnSpPr>
          <p:cNvPr id="8" name="Straight Connector 7"/>
          <p:cNvCxnSpPr/>
          <p:nvPr/>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86299591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91220965"/>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76933944"/>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p:nvSpPr>
        <p:spPr>
          <a:xfrm>
            <a:off x="252000" y="190800"/>
            <a:ext cx="8642350"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157167018"/>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rgbClr val="0072C6"/>
                </a:solidFill>
                <a:latin typeface="+mn-lt"/>
              </a:defRPr>
            </a:lvl1pPr>
          </a:lstStyle>
          <a:p>
            <a:pPr lvl="0"/>
            <a:r>
              <a:rPr lang="en-GB" dirty="0"/>
              <a:t>Subtitle </a:t>
            </a:r>
          </a:p>
        </p:txBody>
      </p:sp>
      <p:sp>
        <p:nvSpPr>
          <p:cNvPr id="6" name="Title 1"/>
          <p:cNvSpPr txBox="1">
            <a:spLocks/>
          </p:cNvSpPr>
          <p:nvPr/>
        </p:nvSpPr>
        <p:spPr>
          <a:xfrm>
            <a:off x="251520" y="190800"/>
            <a:ext cx="8642350"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64237757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p:nvSpPr>
        <p:spPr>
          <a:xfrm>
            <a:off x="232916" y="188912"/>
            <a:ext cx="1674788" cy="1152526"/>
          </a:xfrm>
          <a:prstGeom prst="rect">
            <a:avLst/>
          </a:prstGeom>
        </p:spPr>
        <p:txBody>
          <a:bodyPr wrap="square" lIns="0" tIns="0" rIns="0" bIns="0" anchor="ctr">
            <a:noAutofit/>
          </a:bodyPr>
          <a:lstStyle/>
          <a:p>
            <a:pPr defTabSz="914400"/>
            <a:r>
              <a:rPr lang="en-GB" sz="8800" dirty="0">
                <a:solidFill>
                  <a:prstClr val="white"/>
                </a:solidFill>
                <a:latin typeface="Arial Black"/>
              </a:rPr>
              <a:t>04</a:t>
            </a:r>
            <a:endParaRPr lang="en-GB" sz="8800" dirty="0">
              <a:solidFill>
                <a:prstClr val="white"/>
              </a:solidFill>
            </a:endParaRPr>
          </a:p>
        </p:txBody>
      </p:sp>
      <p:sp>
        <p:nvSpPr>
          <p:cNvPr id="7" name="TextBox 6"/>
          <p:cNvSpPr txBox="1"/>
          <p:nvPr/>
        </p:nvSpPr>
        <p:spPr>
          <a:xfrm>
            <a:off x="232916" y="6165304"/>
            <a:ext cx="8587556" cy="369332"/>
          </a:xfrm>
          <a:prstGeom prst="rect">
            <a:avLst/>
          </a:prstGeom>
          <a:noFill/>
        </p:spPr>
        <p:txBody>
          <a:bodyPr wrap="square" rtlCol="0">
            <a:spAutoFit/>
          </a:bodyPr>
          <a:lstStyle/>
          <a:p>
            <a:pPr defTabSz="914400"/>
            <a:r>
              <a:rPr lang="en-GB" i="1" dirty="0">
                <a:solidFill>
                  <a:prstClr val="white"/>
                </a:solidFill>
              </a:rPr>
              <a:t>Transforming London’s health and care together</a:t>
            </a:r>
          </a:p>
        </p:txBody>
      </p:sp>
      <p:cxnSp>
        <p:nvCxnSpPr>
          <p:cNvPr id="8" name="Straight Connector 7"/>
          <p:cNvCxnSpPr/>
          <p:nvPr/>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794005181"/>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15764704"/>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57457967"/>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p:nvSpPr>
        <p:spPr>
          <a:xfrm>
            <a:off x="25200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16127770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18656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p:nvSpPr>
        <p:spPr>
          <a:xfrm>
            <a:off x="25152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337523251"/>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_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p:nvSpPr>
        <p:spPr>
          <a:xfrm>
            <a:off x="250824" y="188912"/>
            <a:ext cx="1656879" cy="1152526"/>
          </a:xfrm>
          <a:prstGeom prst="rect">
            <a:avLst/>
          </a:prstGeom>
        </p:spPr>
        <p:txBody>
          <a:bodyPr wrap="square" lIns="0" tIns="0" rIns="0" bIns="0" anchor="ctr">
            <a:noAutofit/>
          </a:bodyPr>
          <a:lstStyle/>
          <a:p>
            <a:pPr defTabSz="914400"/>
            <a:r>
              <a:rPr lang="en-GB" sz="8800" dirty="0">
                <a:solidFill>
                  <a:prstClr val="white"/>
                </a:solidFill>
                <a:latin typeface="Arial Black"/>
              </a:rPr>
              <a:t>05</a:t>
            </a:r>
            <a:endParaRPr lang="en-GB" sz="8800" dirty="0">
              <a:solidFill>
                <a:prstClr val="white"/>
              </a:solidFill>
            </a:endParaRPr>
          </a:p>
        </p:txBody>
      </p:sp>
      <p:sp>
        <p:nvSpPr>
          <p:cNvPr id="7" name="TextBox 6"/>
          <p:cNvSpPr txBox="1"/>
          <p:nvPr/>
        </p:nvSpPr>
        <p:spPr>
          <a:xfrm>
            <a:off x="232916" y="6165304"/>
            <a:ext cx="8587556" cy="369332"/>
          </a:xfrm>
          <a:prstGeom prst="rect">
            <a:avLst/>
          </a:prstGeom>
          <a:noFill/>
        </p:spPr>
        <p:txBody>
          <a:bodyPr wrap="square" rtlCol="0">
            <a:spAutoFit/>
          </a:bodyPr>
          <a:lstStyle/>
          <a:p>
            <a:pPr defTabSz="914400"/>
            <a:r>
              <a:rPr lang="en-GB" i="1" dirty="0">
                <a:solidFill>
                  <a:prstClr val="white"/>
                </a:solidFill>
              </a:rPr>
              <a:t>Transforming London’s health and care together</a:t>
            </a:r>
          </a:p>
        </p:txBody>
      </p:sp>
      <p:cxnSp>
        <p:nvCxnSpPr>
          <p:cNvPr id="8" name="Straight Connector 7"/>
          <p:cNvCxnSpPr/>
          <p:nvPr/>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297681844"/>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4295488"/>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71925081"/>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p:nvSpPr>
        <p:spPr>
          <a:xfrm>
            <a:off x="25200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568865834"/>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p:nvSpPr>
        <p:spPr>
          <a:xfrm>
            <a:off x="25152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567842861"/>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5_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p:nvSpPr>
        <p:spPr>
          <a:xfrm>
            <a:off x="250824" y="188912"/>
            <a:ext cx="1656879" cy="1152526"/>
          </a:xfrm>
          <a:prstGeom prst="rect">
            <a:avLst/>
          </a:prstGeom>
        </p:spPr>
        <p:txBody>
          <a:bodyPr wrap="square" lIns="0" tIns="0" rIns="0" bIns="0" anchor="ctr">
            <a:noAutofit/>
          </a:bodyPr>
          <a:lstStyle/>
          <a:p>
            <a:pPr defTabSz="914400"/>
            <a:r>
              <a:rPr lang="en-GB" sz="8800" dirty="0">
                <a:solidFill>
                  <a:prstClr val="white"/>
                </a:solidFill>
                <a:latin typeface="Arial Black"/>
              </a:rPr>
              <a:t>06</a:t>
            </a:r>
            <a:endParaRPr lang="en-GB" sz="8800" dirty="0">
              <a:solidFill>
                <a:prstClr val="white"/>
              </a:solidFill>
            </a:endParaRPr>
          </a:p>
        </p:txBody>
      </p:sp>
      <p:sp>
        <p:nvSpPr>
          <p:cNvPr id="7" name="TextBox 6"/>
          <p:cNvSpPr txBox="1"/>
          <p:nvPr/>
        </p:nvSpPr>
        <p:spPr>
          <a:xfrm>
            <a:off x="232916" y="6165304"/>
            <a:ext cx="8587556" cy="369332"/>
          </a:xfrm>
          <a:prstGeom prst="rect">
            <a:avLst/>
          </a:prstGeom>
          <a:noFill/>
        </p:spPr>
        <p:txBody>
          <a:bodyPr wrap="square" rtlCol="0">
            <a:spAutoFit/>
          </a:bodyPr>
          <a:lstStyle/>
          <a:p>
            <a:pPr defTabSz="914400"/>
            <a:r>
              <a:rPr lang="en-GB" i="1" dirty="0">
                <a:solidFill>
                  <a:prstClr val="white"/>
                </a:solidFill>
              </a:rPr>
              <a:t>Transforming London’s health and care together</a:t>
            </a:r>
          </a:p>
        </p:txBody>
      </p:sp>
      <p:cxnSp>
        <p:nvCxnSpPr>
          <p:cNvPr id="8" name="Straight Connector 7"/>
          <p:cNvCxnSpPr/>
          <p:nvPr/>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203629962"/>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6_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p:nvSpPr>
        <p:spPr>
          <a:xfrm>
            <a:off x="232916" y="188912"/>
            <a:ext cx="1674788" cy="1152526"/>
          </a:xfrm>
          <a:prstGeom prst="rect">
            <a:avLst/>
          </a:prstGeom>
        </p:spPr>
        <p:txBody>
          <a:bodyPr wrap="square" lIns="0" tIns="0" rIns="0" bIns="0" anchor="ctr">
            <a:noAutofit/>
          </a:bodyPr>
          <a:lstStyle/>
          <a:p>
            <a:pPr defTabSz="914400"/>
            <a:r>
              <a:rPr lang="en-GB" sz="8800" dirty="0">
                <a:solidFill>
                  <a:prstClr val="white"/>
                </a:solidFill>
                <a:latin typeface="Arial Black"/>
              </a:rPr>
              <a:t>07</a:t>
            </a:r>
            <a:endParaRPr lang="en-GB" sz="8800" dirty="0">
              <a:solidFill>
                <a:prstClr val="white"/>
              </a:solidFill>
            </a:endParaRPr>
          </a:p>
        </p:txBody>
      </p:sp>
      <p:sp>
        <p:nvSpPr>
          <p:cNvPr id="7" name="TextBox 6"/>
          <p:cNvSpPr txBox="1"/>
          <p:nvPr/>
        </p:nvSpPr>
        <p:spPr>
          <a:xfrm>
            <a:off x="232916" y="6165304"/>
            <a:ext cx="8587556" cy="369332"/>
          </a:xfrm>
          <a:prstGeom prst="rect">
            <a:avLst/>
          </a:prstGeom>
          <a:noFill/>
        </p:spPr>
        <p:txBody>
          <a:bodyPr wrap="square" rtlCol="0">
            <a:spAutoFit/>
          </a:bodyPr>
          <a:lstStyle/>
          <a:p>
            <a:pPr defTabSz="914400"/>
            <a:r>
              <a:rPr lang="en-GB" i="1" dirty="0">
                <a:solidFill>
                  <a:prstClr val="white"/>
                </a:solidFill>
              </a:rPr>
              <a:t>Transforming London’s health and care together</a:t>
            </a:r>
          </a:p>
        </p:txBody>
      </p:sp>
      <p:cxnSp>
        <p:nvCxnSpPr>
          <p:cNvPr id="8" name="Straight Connector 7"/>
          <p:cNvCxnSpPr/>
          <p:nvPr/>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112995560"/>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8_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p:nvSpPr>
        <p:spPr>
          <a:xfrm>
            <a:off x="232916" y="188912"/>
            <a:ext cx="1674788" cy="1152526"/>
          </a:xfrm>
          <a:prstGeom prst="rect">
            <a:avLst/>
          </a:prstGeom>
        </p:spPr>
        <p:txBody>
          <a:bodyPr wrap="square" lIns="0" tIns="0" rIns="0" bIns="0" anchor="ctr">
            <a:noAutofit/>
          </a:bodyPr>
          <a:lstStyle/>
          <a:p>
            <a:pPr defTabSz="914400"/>
            <a:r>
              <a:rPr lang="en-GB" sz="8800" dirty="0">
                <a:solidFill>
                  <a:prstClr val="white"/>
                </a:solidFill>
                <a:latin typeface="Arial Black"/>
              </a:rPr>
              <a:t>09</a:t>
            </a:r>
            <a:endParaRPr lang="en-GB" sz="8800" dirty="0">
              <a:solidFill>
                <a:prstClr val="white"/>
              </a:solidFill>
            </a:endParaRPr>
          </a:p>
        </p:txBody>
      </p:sp>
      <p:sp>
        <p:nvSpPr>
          <p:cNvPr id="7" name="TextBox 6"/>
          <p:cNvSpPr txBox="1"/>
          <p:nvPr/>
        </p:nvSpPr>
        <p:spPr>
          <a:xfrm>
            <a:off x="232916" y="6165304"/>
            <a:ext cx="8587556" cy="369332"/>
          </a:xfrm>
          <a:prstGeom prst="rect">
            <a:avLst/>
          </a:prstGeom>
          <a:noFill/>
        </p:spPr>
        <p:txBody>
          <a:bodyPr wrap="square" rtlCol="0">
            <a:spAutoFit/>
          </a:bodyPr>
          <a:lstStyle/>
          <a:p>
            <a:pPr defTabSz="914400"/>
            <a:r>
              <a:rPr lang="en-GB" i="1" dirty="0">
                <a:solidFill>
                  <a:prstClr val="white"/>
                </a:solidFill>
              </a:rPr>
              <a:t>Transforming London’s health and care together</a:t>
            </a:r>
          </a:p>
        </p:txBody>
      </p:sp>
      <p:cxnSp>
        <p:nvCxnSpPr>
          <p:cNvPr id="8" name="Straight Connector 7"/>
          <p:cNvCxnSpPr/>
          <p:nvPr/>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63807037"/>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a:t>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4" name="Content Placeholder 3"/>
          <p:cNvSpPr>
            <a:spLocks noGrp="1"/>
          </p:cNvSpPr>
          <p:nvPr>
            <p:ph sz="quarter" idx="13"/>
          </p:nvPr>
        </p:nvSpPr>
        <p:spPr>
          <a:xfrm>
            <a:off x="250825" y="2275200"/>
            <a:ext cx="8642350" cy="41061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244800"/>
            <a:ext cx="9144000" cy="1780721"/>
          </a:xfrm>
          <a:prstGeom prst="rect">
            <a:avLst/>
          </a:prstGeom>
        </p:spPr>
      </p:pic>
    </p:spTree>
    <p:extLst>
      <p:ext uri="{BB962C8B-B14F-4D97-AF65-F5344CB8AC3E}">
        <p14:creationId xmlns:p14="http://schemas.microsoft.com/office/powerpoint/2010/main" val="81766256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1780721"/>
            <a:ext cx="8241688" cy="1647510"/>
          </a:xfrm>
          <a:prstGeom prst="rect">
            <a:avLst/>
          </a:prstGeom>
          <a:noFill/>
        </p:spPr>
        <p:txBody>
          <a:bodyPr lIns="0" tIns="0" rIns="0" bIns="0">
            <a:normAutofit/>
          </a:bodyPr>
          <a:lstStyle>
            <a:lvl1pPr algn="l">
              <a:defRPr sz="36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64046" y="3500239"/>
            <a:ext cx="7344815" cy="936873"/>
          </a:xfrm>
          <a:prstGeom prst="rect">
            <a:avLst/>
          </a:prstGeom>
        </p:spPr>
        <p:txBody>
          <a:bodyPr>
            <a:normAutofit/>
          </a:bodyPr>
          <a:lstStyle>
            <a:lvl1pPr algn="l">
              <a:defRPr sz="24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a:xfrm>
            <a:off x="6758880" y="6381328"/>
            <a:ext cx="2133600" cy="365125"/>
          </a:xfrm>
          <a:prstGeom prst="rect">
            <a:avLst/>
          </a:prstGeom>
        </p:spPr>
        <p:txBody>
          <a:bodyPr/>
          <a:lstStyle/>
          <a:p>
            <a:fld id="{8FC524A1-7B6A-464D-B8BC-8FE2E057339E}" type="slidenum">
              <a:rPr lang="en-GB" smtClean="0"/>
              <a:pPr/>
              <a:t>‹#›</a:t>
            </a:fld>
            <a:endParaRPr lang="en-GB" dirty="0"/>
          </a:p>
        </p:txBody>
      </p:sp>
      <p:sp>
        <p:nvSpPr>
          <p:cNvPr id="13" name="TextBox 12"/>
          <p:cNvSpPr txBox="1"/>
          <p:nvPr userDrawn="1"/>
        </p:nvSpPr>
        <p:spPr>
          <a:xfrm>
            <a:off x="146736" y="5085184"/>
            <a:ext cx="8313696" cy="307777"/>
          </a:xfrm>
          <a:prstGeom prst="rect">
            <a:avLst/>
          </a:prstGeom>
          <a:noFill/>
        </p:spPr>
        <p:txBody>
          <a:bodyPr wrap="square" lIns="72000" rtlCol="0">
            <a:spAutoFit/>
          </a:bodyPr>
          <a:lstStyle/>
          <a:p>
            <a:r>
              <a:rPr lang="en-US" sz="1400" i="0" dirty="0">
                <a:solidFill>
                  <a:schemeClr val="accent5">
                    <a:lumMod val="60000"/>
                    <a:lumOff val="40000"/>
                  </a:schemeClr>
                </a:solidFill>
              </a:rPr>
              <a:t>Supported by and</a:t>
            </a:r>
            <a:r>
              <a:rPr lang="en-US" sz="1400" i="0" baseline="0" dirty="0">
                <a:solidFill>
                  <a:schemeClr val="accent5">
                    <a:lumMod val="60000"/>
                    <a:lumOff val="40000"/>
                  </a:schemeClr>
                </a:solidFill>
              </a:rPr>
              <a:t> delivering for:</a:t>
            </a:r>
            <a:endParaRPr lang="en-US" sz="1400" i="0" dirty="0">
              <a:solidFill>
                <a:schemeClr val="accent5">
                  <a:lumMod val="60000"/>
                  <a:lumOff val="40000"/>
                </a:schemeClr>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6" y="-243408"/>
            <a:ext cx="9144000" cy="1780721"/>
          </a:xfrm>
          <a:prstGeom prst="rect">
            <a:avLst/>
          </a:prstGeom>
        </p:spPr>
      </p:pic>
      <p:sp>
        <p:nvSpPr>
          <p:cNvPr id="16" name="Rectangle 15"/>
          <p:cNvSpPr/>
          <p:nvPr userDrawn="1"/>
        </p:nvSpPr>
        <p:spPr>
          <a:xfrm>
            <a:off x="0" y="6381329"/>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userDrawn="1"/>
        </p:nvSpPr>
        <p:spPr>
          <a:xfrm>
            <a:off x="107504" y="6486755"/>
            <a:ext cx="8956724" cy="307777"/>
          </a:xfrm>
          <a:prstGeom prst="rect">
            <a:avLst/>
          </a:prstGeom>
          <a:noFill/>
        </p:spPr>
        <p:txBody>
          <a:bodyPr wrap="square" rtlCol="0">
            <a:spAutoFit/>
          </a:bodyPr>
          <a:lstStyle/>
          <a:p>
            <a:r>
              <a:rPr lang="en-US" sz="1400" b="1" dirty="0">
                <a:solidFill>
                  <a:schemeClr val="bg1"/>
                </a:solidFill>
              </a:rPr>
              <a:t>London’s NHS organisations </a:t>
            </a:r>
            <a:r>
              <a:rPr lang="en-US" sz="1400" b="1" baseline="0" dirty="0">
                <a:solidFill>
                  <a:schemeClr val="bg1"/>
                </a:solidFill>
              </a:rPr>
              <a:t>include all of London’s CCGs, NHS England and Health Education England </a:t>
            </a:r>
            <a:endParaRPr lang="en-US" sz="1400" b="1" dirty="0">
              <a:solidFill>
                <a:schemeClr val="bg1"/>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497488"/>
            <a:ext cx="1225161" cy="762279"/>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6532474" y="5497487"/>
            <a:ext cx="2260396" cy="658233"/>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2427030" y="5596128"/>
            <a:ext cx="992842" cy="424282"/>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27984" y="5532964"/>
            <a:ext cx="1296144" cy="622756"/>
          </a:xfrm>
          <a:prstGeom prst="rect">
            <a:avLst/>
          </a:prstGeom>
        </p:spPr>
      </p:pic>
    </p:spTree>
    <p:extLst>
      <p:ext uri="{BB962C8B-B14F-4D97-AF65-F5344CB8AC3E}">
        <p14:creationId xmlns:p14="http://schemas.microsoft.com/office/powerpoint/2010/main" val="7222805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endParaRPr lang="en-GB" dirty="0">
              <a:solidFill>
                <a:srgbClr val="3F3F3F"/>
              </a:solidFill>
            </a:endParaRPr>
          </a:p>
        </p:txBody>
      </p:sp>
      <p:sp>
        <p:nvSpPr>
          <p:cNvPr id="3" name="Footer Placeholder 2"/>
          <p:cNvSpPr>
            <a:spLocks noGrp="1"/>
          </p:cNvSpPr>
          <p:nvPr>
            <p:ph type="ftr" sz="quarter" idx="11"/>
          </p:nvPr>
        </p:nvSpPr>
        <p:spPr/>
        <p:txBody>
          <a:bodyPr/>
          <a:lstStyle/>
          <a:p>
            <a:endParaRPr lang="en-GB" dirty="0">
              <a:solidFill>
                <a:srgbClr val="3F3F3F">
                  <a:tint val="75000"/>
                </a:srgbClr>
              </a:solidFill>
            </a:endParaRPr>
          </a:p>
        </p:txBody>
      </p:sp>
      <p:sp>
        <p:nvSpPr>
          <p:cNvPr id="4" name="Slide Number Placeholder 3"/>
          <p:cNvSpPr>
            <a:spLocks noGrp="1"/>
          </p:cNvSpPr>
          <p:nvPr>
            <p:ph type="sldNum" sz="quarter" idx="12"/>
          </p:nvPr>
        </p:nvSpPr>
        <p:spPr/>
        <p:txBody>
          <a:bodyPr/>
          <a:lstStyle/>
          <a:p>
            <a:fld id="{AB41E7EE-32D5-4275-AEA1-A0E6A2E4B10F}"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0648633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4BEF3A4-9717-4FB5-A832-B4EA09AEDE04}"/>
              </a:ext>
            </a:extLst>
          </p:cNvPr>
          <p:cNvSpPr txBox="1"/>
          <p:nvPr userDrawn="1"/>
        </p:nvSpPr>
        <p:spPr>
          <a:xfrm rot="1721077">
            <a:off x="1422402" y="1323977"/>
            <a:ext cx="6624320" cy="2862322"/>
          </a:xfrm>
          <a:prstGeom prst="rect">
            <a:avLst/>
          </a:prstGeom>
          <a:noFill/>
        </p:spPr>
        <p:txBody>
          <a:bodyPr wrap="square" rtlCol="0">
            <a:spAutoFit/>
          </a:bodyPr>
          <a:lstStyle/>
          <a:p>
            <a:r>
              <a:rPr lang="en-GB" sz="18000" dirty="0"/>
              <a:t>DRAFT</a:t>
            </a:r>
          </a:p>
        </p:txBody>
      </p:sp>
      <p:sp>
        <p:nvSpPr>
          <p:cNvPr id="2" name="Title 1"/>
          <p:cNvSpPr>
            <a:spLocks noGrp="1"/>
          </p:cNvSpPr>
          <p:nvPr>
            <p:ph type="title"/>
          </p:nvPr>
        </p:nvSpPr>
        <p:spPr/>
        <p:txBody>
          <a:bodyPr/>
          <a:lstStyle>
            <a:lvl1pPr>
              <a:defRPr spc="140"/>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spc="140"/>
            </a:lvl1pPr>
          </a:lstStyle>
          <a:p>
            <a:pPr lvl="0"/>
            <a:r>
              <a:rPr lang="en-GB" dirty="0"/>
              <a:t>Click to edit Master text styles</a:t>
            </a:r>
          </a:p>
        </p:txBody>
      </p:sp>
    </p:spTree>
    <p:extLst>
      <p:ext uri="{BB962C8B-B14F-4D97-AF65-F5344CB8AC3E}">
        <p14:creationId xmlns:p14="http://schemas.microsoft.com/office/powerpoint/2010/main" val="21790905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4660" y="1395412"/>
            <a:ext cx="8399748" cy="666861"/>
          </a:xfrm>
        </p:spPr>
        <p:txBody>
          <a:bodyPr lIns="0">
            <a:normAutofit/>
          </a:bodyPr>
          <a:lstStyle>
            <a:lvl1pPr algn="l">
              <a:defRPr sz="2500" b="0" i="0" spc="140">
                <a:solidFill>
                  <a:schemeClr val="tx1">
                    <a:lumMod val="75000"/>
                    <a:lumOff val="25000"/>
                  </a:schemeClr>
                </a:solidFill>
                <a:latin typeface="Arial"/>
              </a:defRPr>
            </a:lvl1pPr>
          </a:lstStyle>
          <a:p>
            <a:r>
              <a:rPr lang="en-GB" dirty="0"/>
              <a:t>Click to edit Master title style</a:t>
            </a:r>
            <a:endParaRPr lang="en-US" dirty="0"/>
          </a:p>
        </p:txBody>
      </p:sp>
      <p:sp>
        <p:nvSpPr>
          <p:cNvPr id="7" name="Text Placeholder 2"/>
          <p:cNvSpPr>
            <a:spLocks noGrp="1"/>
          </p:cNvSpPr>
          <p:nvPr>
            <p:ph type="body" idx="10"/>
          </p:nvPr>
        </p:nvSpPr>
        <p:spPr>
          <a:xfrm>
            <a:off x="364660" y="2466615"/>
            <a:ext cx="4029486" cy="3245272"/>
          </a:xfrm>
        </p:spPr>
        <p:txBody>
          <a:bodyPr lIns="0" tIns="0" rIns="0" bIns="0">
            <a:noAutofit/>
          </a:bodyPr>
          <a:lstStyle>
            <a:lvl1pPr marL="0" indent="0" algn="l">
              <a:lnSpc>
                <a:spcPct val="100000"/>
              </a:lnSpc>
              <a:spcBef>
                <a:spcPts val="400"/>
              </a:spcBef>
              <a:buNone/>
              <a:defRPr sz="1800" spc="140">
                <a:solidFill>
                  <a:schemeClr val="tx1">
                    <a:lumMod val="75000"/>
                    <a:lumOff val="2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p:txBody>
      </p:sp>
      <p:sp>
        <p:nvSpPr>
          <p:cNvPr id="8" name="Picture Placeholder 2"/>
          <p:cNvSpPr>
            <a:spLocks noGrp="1"/>
          </p:cNvSpPr>
          <p:nvPr>
            <p:ph type="pic" idx="11"/>
          </p:nvPr>
        </p:nvSpPr>
        <p:spPr>
          <a:xfrm>
            <a:off x="4577518" y="2466615"/>
            <a:ext cx="4186890" cy="3245272"/>
          </a:xfrm>
        </p:spPr>
        <p:txBody>
          <a:bodyPr lIns="0" tIns="0" rIns="0" bIns="0" rtlCol="0">
            <a:noAutofit/>
          </a:bodyPr>
          <a:lstStyle>
            <a:lvl1pPr marL="0" indent="0">
              <a:spcBef>
                <a:spcPts val="0"/>
              </a:spcBef>
              <a:buNone/>
              <a:defRPr sz="1800" spc="140">
                <a:solidFill>
                  <a:schemeClr val="tx1">
                    <a:lumMod val="75000"/>
                    <a:lumOff val="25000"/>
                  </a:schemeClr>
                </a:solidFill>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32782582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4660" y="1395412"/>
            <a:ext cx="8399748" cy="666861"/>
          </a:xfrm>
        </p:spPr>
        <p:txBody>
          <a:bodyPr lIns="0" tIns="0" rIns="0" bIns="0">
            <a:noAutofit/>
          </a:bodyPr>
          <a:lstStyle>
            <a:lvl1pPr algn="l">
              <a:defRPr sz="2500" spc="140">
                <a:solidFill>
                  <a:schemeClr val="tx1">
                    <a:lumMod val="75000"/>
                    <a:lumOff val="25000"/>
                  </a:schemeClr>
                </a:solidFill>
                <a:latin typeface="Arial"/>
              </a:defRPr>
            </a:lvl1pPr>
          </a:lstStyle>
          <a:p>
            <a:r>
              <a:rPr lang="en-GB" dirty="0"/>
              <a:t>Click to edit Master title style</a:t>
            </a:r>
            <a:endParaRPr lang="en-US" dirty="0"/>
          </a:p>
        </p:txBody>
      </p:sp>
      <p:sp>
        <p:nvSpPr>
          <p:cNvPr id="7" name="Text Placeholder 2"/>
          <p:cNvSpPr>
            <a:spLocks noGrp="1"/>
          </p:cNvSpPr>
          <p:nvPr>
            <p:ph type="body" idx="10"/>
          </p:nvPr>
        </p:nvSpPr>
        <p:spPr>
          <a:xfrm>
            <a:off x="364660" y="2466615"/>
            <a:ext cx="8399748" cy="3211313"/>
          </a:xfrm>
        </p:spPr>
        <p:txBody>
          <a:bodyPr lIns="0" tIns="0" rIns="0" bIns="0" numCol="2">
            <a:noAutofit/>
          </a:bodyPr>
          <a:lstStyle>
            <a:lvl1pPr marL="0" indent="0" algn="l">
              <a:buNone/>
              <a:defRPr sz="1800" spc="140">
                <a:solidFill>
                  <a:schemeClr val="tx1">
                    <a:lumMod val="75000"/>
                    <a:lumOff val="2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0"/>
            <a:endParaRPr lang="en-GB" dirty="0"/>
          </a:p>
          <a:p>
            <a:pPr lvl="0"/>
            <a:endParaRPr lang="en-GB" dirty="0"/>
          </a:p>
          <a:p>
            <a:pPr lvl="0"/>
            <a:endParaRPr lang="en-GB" dirty="0"/>
          </a:p>
          <a:p>
            <a:pPr lvl="0"/>
            <a:endParaRPr lang="en-GB" dirty="0"/>
          </a:p>
          <a:p>
            <a:pPr lvl="0"/>
            <a:endParaRPr lang="en-GB" dirty="0"/>
          </a:p>
        </p:txBody>
      </p:sp>
    </p:spTree>
    <p:extLst>
      <p:ext uri="{BB962C8B-B14F-4D97-AF65-F5344CB8AC3E}">
        <p14:creationId xmlns:p14="http://schemas.microsoft.com/office/powerpoint/2010/main" val="155374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199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18" name="Rectangle 17"/>
          <p:cNvSpPr/>
          <p:nvPr/>
        </p:nvSpPr>
        <p:spPr>
          <a:xfrm>
            <a:off x="0" y="5085183"/>
            <a:ext cx="9144000" cy="12961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hasCustomPrompt="1"/>
          </p:nvPr>
        </p:nvSpPr>
        <p:spPr>
          <a:xfrm>
            <a:off x="251520" y="1780721"/>
            <a:ext cx="8241688" cy="1647510"/>
          </a:xfrm>
          <a:prstGeom prst="rect">
            <a:avLst/>
          </a:prstGeom>
          <a:noFill/>
        </p:spPr>
        <p:txBody>
          <a:bodyPr lIns="0" tIns="0" rIns="0" bIns="0">
            <a:normAutofit/>
          </a:bodyPr>
          <a:lstStyle>
            <a:lvl1pPr algn="l">
              <a:defRPr sz="36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64046" y="3500239"/>
            <a:ext cx="7344815" cy="936873"/>
          </a:xfrm>
        </p:spPr>
        <p:txBody>
          <a:bodyPr>
            <a:normAutofit/>
          </a:bodyPr>
          <a:lstStyle>
            <a:lvl1pPr algn="l">
              <a:defRPr sz="24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13" name="TextBox 12"/>
          <p:cNvSpPr txBox="1"/>
          <p:nvPr/>
        </p:nvSpPr>
        <p:spPr>
          <a:xfrm>
            <a:off x="146736" y="5137447"/>
            <a:ext cx="8313696" cy="307777"/>
          </a:xfrm>
          <a:prstGeom prst="rect">
            <a:avLst/>
          </a:prstGeom>
          <a:noFill/>
        </p:spPr>
        <p:txBody>
          <a:bodyPr wrap="square" lIns="72000" rtlCol="0">
            <a:spAutoFit/>
          </a:bodyPr>
          <a:lstStyle/>
          <a:p>
            <a:pPr defTabSz="914400"/>
            <a:r>
              <a:rPr lang="en-US" sz="1400" dirty="0">
                <a:solidFill>
                  <a:srgbClr val="3F3F3F"/>
                </a:solidFill>
              </a:rPr>
              <a:t>Supported by and delivering for:</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243408"/>
            <a:ext cx="9144000" cy="1780721"/>
          </a:xfrm>
          <a:prstGeom prst="rect">
            <a:avLst/>
          </a:prstGeom>
        </p:spPr>
      </p:pic>
      <p:sp>
        <p:nvSpPr>
          <p:cNvPr id="16" name="Rectangle 15"/>
          <p:cNvSpPr/>
          <p:nvPr/>
        </p:nvSpPr>
        <p:spPr>
          <a:xfrm>
            <a:off x="0" y="6381329"/>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2" name="TextBox 21"/>
          <p:cNvSpPr txBox="1"/>
          <p:nvPr/>
        </p:nvSpPr>
        <p:spPr>
          <a:xfrm>
            <a:off x="107504" y="6486755"/>
            <a:ext cx="8956724" cy="307777"/>
          </a:xfrm>
          <a:prstGeom prst="rect">
            <a:avLst/>
          </a:prstGeom>
          <a:noFill/>
        </p:spPr>
        <p:txBody>
          <a:bodyPr wrap="square" rtlCol="0">
            <a:spAutoFit/>
          </a:bodyPr>
          <a:lstStyle/>
          <a:p>
            <a:pPr defTabSz="914400"/>
            <a:r>
              <a:rPr lang="en-US" sz="1400" b="1" dirty="0">
                <a:solidFill>
                  <a:prstClr val="white"/>
                </a:solidFill>
              </a:rPr>
              <a:t>London’s NHS organisations include all of London’s CCGs, NHS England and Health Education England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5454000"/>
            <a:ext cx="9144000" cy="801324"/>
          </a:xfrm>
          <a:prstGeom prst="rect">
            <a:avLst/>
          </a:prstGeom>
        </p:spPr>
      </p:pic>
    </p:spTree>
    <p:extLst>
      <p:ext uri="{BB962C8B-B14F-4D97-AF65-F5344CB8AC3E}">
        <p14:creationId xmlns:p14="http://schemas.microsoft.com/office/powerpoint/2010/main" val="409407483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79527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1596303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p:nvSpPr>
        <p:spPr>
          <a:xfrm>
            <a:off x="25200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325404372"/>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 Type="http://schemas.openxmlformats.org/officeDocument/2006/relationships/slideLayout" Target="../slideLayouts/slideLayout8.xml"/><Relationship Id="rId21" Type="http://schemas.openxmlformats.org/officeDocument/2006/relationships/slideLayout" Target="../slideLayouts/slideLayout26.xml"/><Relationship Id="rId34" Type="http://schemas.openxmlformats.org/officeDocument/2006/relationships/slideLayout" Target="../slideLayouts/slideLayout39.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slideLayout" Target="../slideLayouts/slideLayout34.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slideLayout" Target="../slideLayouts/slideLayout37.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36" Type="http://schemas.openxmlformats.org/officeDocument/2006/relationships/theme" Target="../theme/theme4.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slideLayout" Target="../slideLayouts/slideLayout36.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35"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43.xml"/><Relationship Id="rId1" Type="http://schemas.openxmlformats.org/officeDocument/2006/relationships/slideLayout" Target="../slideLayouts/slideLayout42.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J3371 NHS England Care Devolution Powerpoint Backgrounds (section break) V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28940037"/>
      </p:ext>
    </p:extLst>
  </p:cSld>
  <p:clrMap bg1="lt1" tx1="dk1" bg2="lt2" tx2="dk2" accent1="accent1" accent2="accent2" accent3="accent3" accent4="accent4" accent5="accent5" accent6="accent6" hlink="hlink" folHlink="folHlink"/>
  <p:sldLayoutIdLst>
    <p:sldLayoutId id="214748365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J3371 NHS England Care Devolution Powerpoint Backgrounds (text darker) V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46690161"/>
      </p:ext>
    </p:extLst>
  </p:cSld>
  <p:clrMap bg1="lt1" tx1="dk1" bg2="lt2" tx2="dk2" accent1="accent1" accent2="accent2" accent3="accent3" accent4="accent4" accent5="accent5" accent6="accent6" hlink="hlink" folHlink="folHlink"/>
  <p:sldLayoutIdLst>
    <p:sldLayoutId id="214748365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87583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10"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5" y="908050"/>
            <a:ext cx="8642350" cy="547370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6758880" y="6381328"/>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pPr defTabSz="914400"/>
            <a:fld id="{AB41E7EE-32D5-4275-AEA1-A0E6A2E4B10F}" type="slidenum">
              <a:rPr lang="en-GB" smtClean="0">
                <a:solidFill>
                  <a:srgbClr val="3F3F3F">
                    <a:lumMod val="50000"/>
                  </a:srgbClr>
                </a:solidFill>
              </a:rPr>
              <a:pPr defTabSz="914400"/>
              <a:t>‹#›</a:t>
            </a:fld>
            <a:endParaRPr lang="en-GB" dirty="0">
              <a:solidFill>
                <a:srgbClr val="3F3F3F">
                  <a:lumMod val="50000"/>
                </a:srgbClr>
              </a:solidFill>
            </a:endParaRPr>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dirty="0">
              <a:solidFill>
                <a:srgbClr val="3F3F3F">
                  <a:tint val="75000"/>
                </a:srgbClr>
              </a:solidFill>
            </a:endParaRPr>
          </a:p>
        </p:txBody>
      </p:sp>
    </p:spTree>
    <p:extLst>
      <p:ext uri="{BB962C8B-B14F-4D97-AF65-F5344CB8AC3E}">
        <p14:creationId xmlns:p14="http://schemas.microsoft.com/office/powerpoint/2010/main" val="97123392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41" r:id="rId30"/>
    <p:sldLayoutId id="2147483742" r:id="rId31"/>
    <p:sldLayoutId id="2147483743" r:id="rId32"/>
    <p:sldLayoutId id="2147483744" r:id="rId33"/>
    <p:sldLayoutId id="2147483745" r:id="rId34"/>
    <p:sldLayoutId id="2147483746" r:id="rId35"/>
  </p:sldLayoutIdLst>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88" y="1820863"/>
            <a:ext cx="8418512"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357188" y="2963863"/>
            <a:ext cx="8418512" cy="496887"/>
          </a:xfrm>
          <a:prstGeom prst="rect">
            <a:avLst/>
          </a:prstGeom>
        </p:spPr>
        <p:txBody>
          <a:bodyPr vert="horz" lIns="91440" tIns="45720" rIns="91440" bIns="45720" rtlCol="0">
            <a:normAutofit/>
          </a:bodyPr>
          <a:lstStyle/>
          <a:p>
            <a:pPr lvl="0"/>
            <a:endParaRPr lang="en-US" dirty="0"/>
          </a:p>
        </p:txBody>
      </p:sp>
    </p:spTree>
    <p:extLst>
      <p:ext uri="{BB962C8B-B14F-4D97-AF65-F5344CB8AC3E}">
        <p14:creationId xmlns:p14="http://schemas.microsoft.com/office/powerpoint/2010/main" val="1386677522"/>
      </p:ext>
    </p:extLst>
  </p:cSld>
  <p:clrMap bg1="lt1" tx1="dk1" bg2="lt2" tx2="dk2" accent1="accent1" accent2="accent2" accent3="accent3" accent4="accent4" accent5="accent5" accent6="accent6" hlink="hlink" folHlink="folHlink"/>
  <p:sldLayoutIdLst>
    <p:sldLayoutId id="2147483748" r:id="rId1"/>
  </p:sldLayoutIdLst>
  <p:txStyles>
    <p:titleStyle>
      <a:lvl1pPr algn="ctr" defTabSz="457200" rtl="0" eaLnBrk="0" fontAlgn="base" hangingPunct="0">
        <a:spcBef>
          <a:spcPct val="0"/>
        </a:spcBef>
        <a:spcAft>
          <a:spcPct val="0"/>
        </a:spcAft>
        <a:defRPr sz="3500" kern="1100" spc="140">
          <a:solidFill>
            <a:srgbClr val="404040"/>
          </a:solidFill>
          <a:latin typeface="Arial"/>
          <a:ea typeface="MS PGothic" pitchFamily="34" charset="-128"/>
          <a:cs typeface="+mj-cs"/>
        </a:defRPr>
      </a:lvl1pPr>
      <a:lvl2pPr algn="ctr" defTabSz="457200" rtl="0" eaLnBrk="0" fontAlgn="base" hangingPunct="0">
        <a:spcBef>
          <a:spcPct val="0"/>
        </a:spcBef>
        <a:spcAft>
          <a:spcPct val="0"/>
        </a:spcAft>
        <a:defRPr sz="3500">
          <a:solidFill>
            <a:srgbClr val="404040"/>
          </a:solidFill>
          <a:latin typeface="Arial" pitchFamily="34" charset="0"/>
          <a:ea typeface="MS PGothic" pitchFamily="34" charset="-128"/>
        </a:defRPr>
      </a:lvl2pPr>
      <a:lvl3pPr algn="ctr" defTabSz="457200" rtl="0" eaLnBrk="0" fontAlgn="base" hangingPunct="0">
        <a:spcBef>
          <a:spcPct val="0"/>
        </a:spcBef>
        <a:spcAft>
          <a:spcPct val="0"/>
        </a:spcAft>
        <a:defRPr sz="3500">
          <a:solidFill>
            <a:srgbClr val="404040"/>
          </a:solidFill>
          <a:latin typeface="Arial" pitchFamily="34" charset="0"/>
          <a:ea typeface="MS PGothic" pitchFamily="34" charset="-128"/>
        </a:defRPr>
      </a:lvl3pPr>
      <a:lvl4pPr algn="ctr" defTabSz="457200" rtl="0" eaLnBrk="0" fontAlgn="base" hangingPunct="0">
        <a:spcBef>
          <a:spcPct val="0"/>
        </a:spcBef>
        <a:spcAft>
          <a:spcPct val="0"/>
        </a:spcAft>
        <a:defRPr sz="3500">
          <a:solidFill>
            <a:srgbClr val="404040"/>
          </a:solidFill>
          <a:latin typeface="Arial" pitchFamily="34" charset="0"/>
          <a:ea typeface="MS PGothic" pitchFamily="34" charset="-128"/>
        </a:defRPr>
      </a:lvl4pPr>
      <a:lvl5pPr algn="ctr" defTabSz="457200" rtl="0" eaLnBrk="0" fontAlgn="base" hangingPunct="0">
        <a:spcBef>
          <a:spcPct val="0"/>
        </a:spcBef>
        <a:spcAft>
          <a:spcPct val="0"/>
        </a:spcAft>
        <a:defRPr sz="3500">
          <a:solidFill>
            <a:srgbClr val="404040"/>
          </a:solidFill>
          <a:latin typeface="Arial" pitchFamily="34" charset="0"/>
          <a:ea typeface="MS PGothic" pitchFamily="34" charset="-128"/>
        </a:defRPr>
      </a:lvl5pPr>
      <a:lvl6pPr marL="457200" algn="ctr" defTabSz="457200" rtl="0" fontAlgn="base">
        <a:spcBef>
          <a:spcPct val="0"/>
        </a:spcBef>
        <a:spcAft>
          <a:spcPct val="0"/>
        </a:spcAft>
        <a:defRPr sz="3500">
          <a:solidFill>
            <a:srgbClr val="404040"/>
          </a:solidFill>
          <a:latin typeface="Arial" pitchFamily="34" charset="0"/>
          <a:ea typeface="MS PGothic" pitchFamily="34" charset="-128"/>
        </a:defRPr>
      </a:lvl6pPr>
      <a:lvl7pPr marL="914400" algn="ctr" defTabSz="457200" rtl="0" fontAlgn="base">
        <a:spcBef>
          <a:spcPct val="0"/>
        </a:spcBef>
        <a:spcAft>
          <a:spcPct val="0"/>
        </a:spcAft>
        <a:defRPr sz="3500">
          <a:solidFill>
            <a:srgbClr val="404040"/>
          </a:solidFill>
          <a:latin typeface="Arial" pitchFamily="34" charset="0"/>
          <a:ea typeface="MS PGothic" pitchFamily="34" charset="-128"/>
        </a:defRPr>
      </a:lvl7pPr>
      <a:lvl8pPr marL="1371600" algn="ctr" defTabSz="457200" rtl="0" fontAlgn="base">
        <a:spcBef>
          <a:spcPct val="0"/>
        </a:spcBef>
        <a:spcAft>
          <a:spcPct val="0"/>
        </a:spcAft>
        <a:defRPr sz="3500">
          <a:solidFill>
            <a:srgbClr val="404040"/>
          </a:solidFill>
          <a:latin typeface="Arial" pitchFamily="34" charset="0"/>
          <a:ea typeface="MS PGothic" pitchFamily="34" charset="-128"/>
        </a:defRPr>
      </a:lvl8pPr>
      <a:lvl9pPr marL="1828800" algn="ctr" defTabSz="457200" rtl="0" fontAlgn="base">
        <a:spcBef>
          <a:spcPct val="0"/>
        </a:spcBef>
        <a:spcAft>
          <a:spcPct val="0"/>
        </a:spcAft>
        <a:defRPr sz="3500">
          <a:solidFill>
            <a:srgbClr val="404040"/>
          </a:solidFill>
          <a:latin typeface="Arial" pitchFamily="34" charset="0"/>
          <a:ea typeface="MS PGothic" pitchFamily="34" charset="-128"/>
        </a:defRPr>
      </a:lvl9pPr>
    </p:titleStyle>
    <p:bodyStyle>
      <a:lvl1pPr algn="ctr" defTabSz="457200" rtl="0" eaLnBrk="0" fontAlgn="base" hangingPunct="0">
        <a:spcBef>
          <a:spcPct val="20000"/>
        </a:spcBef>
        <a:spcAft>
          <a:spcPct val="0"/>
        </a:spcAft>
        <a:defRPr kern="1200" spc="140">
          <a:solidFill>
            <a:srgbClr val="404040"/>
          </a:solidFill>
          <a:latin typeface="Arial"/>
          <a:ea typeface="MS PGothic" pitchFamily="34"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ea typeface="MS PGothic" pitchFamily="34" charset="-128"/>
              </a:defRPr>
            </a:lvl1pPr>
          </a:lstStyle>
          <a:p>
            <a:pPr>
              <a:defRPr/>
            </a:pPr>
            <a:fld id="{6CDB4790-5D3E-594B-8B40-20F9287CCBF9}" type="datetimeFigureOut">
              <a:rPr lang="en-US" altLang="en-US"/>
              <a:pPr>
                <a:defRPr/>
              </a:pPr>
              <a:t>1/31/2018</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tx1">
                    <a:tint val="75000"/>
                  </a:schemeClr>
                </a:solidFill>
                <a:latin typeface="+mn-lt"/>
                <a:ea typeface="+mn-ea"/>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DC48687-146C-C14C-A0BE-E6807A3A78A5}" type="slidenum">
              <a:rPr lang="en-US" altLang="en-US"/>
              <a:pPr/>
              <a:t>‹#›</a:t>
            </a:fld>
            <a:endParaRPr lang="en-US" altLang="en-US" dirty="0"/>
          </a:p>
        </p:txBody>
      </p:sp>
      <p:pic>
        <p:nvPicPr>
          <p:cNvPr id="2055"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202702"/>
      </p:ext>
    </p:extLst>
  </p:cSld>
  <p:clrMap bg1="lt1" tx1="dk1" bg2="lt2" tx2="dk2" accent1="accent1" accent2="accent2" accent3="accent3" accent4="accent4" accent5="accent5" accent6="accent6" hlink="hlink" folHlink="folHlink"/>
  <p:sldLayoutIdLst>
    <p:sldLayoutId id="2147483750" r:id="rId1"/>
    <p:sldLayoutId id="2147483751" r:id="rId2"/>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1780721"/>
            <a:ext cx="8811491" cy="2187954"/>
          </a:xfrm>
        </p:spPr>
        <p:txBody>
          <a:bodyPr>
            <a:normAutofit fontScale="90000"/>
          </a:bodyPr>
          <a:lstStyle/>
          <a:p>
            <a:pPr algn="ctr"/>
            <a:r>
              <a:rPr lang="en-GB" sz="4400" b="1" dirty="0" smtClean="0">
                <a:solidFill>
                  <a:srgbClr val="7030A0"/>
                </a:solidFill>
              </a:rPr>
              <a:t>London’s journey to Health </a:t>
            </a:r>
            <a:r>
              <a:rPr lang="en-GB" sz="4400" b="1" dirty="0">
                <a:solidFill>
                  <a:srgbClr val="7030A0"/>
                </a:solidFill>
              </a:rPr>
              <a:t>and Care Devolution </a:t>
            </a:r>
            <a:r>
              <a:rPr lang="en-GB" sz="3200" b="1" dirty="0"/>
              <a:t/>
            </a:r>
            <a:br>
              <a:rPr lang="en-GB" sz="3200" b="1" dirty="0"/>
            </a:br>
            <a:r>
              <a:rPr lang="en-GB" dirty="0" smtClean="0"/>
              <a:t/>
            </a:r>
            <a:br>
              <a:rPr lang="en-GB" dirty="0" smtClean="0"/>
            </a:br>
            <a:endParaRPr lang="en-GB" dirty="0"/>
          </a:p>
        </p:txBody>
      </p:sp>
      <p:sp>
        <p:nvSpPr>
          <p:cNvPr id="3" name="Text Placeholder 2"/>
          <p:cNvSpPr>
            <a:spLocks noGrp="1"/>
          </p:cNvSpPr>
          <p:nvPr>
            <p:ph type="body" sz="quarter" idx="10"/>
          </p:nvPr>
        </p:nvSpPr>
        <p:spPr>
          <a:xfrm>
            <a:off x="264046" y="3031802"/>
            <a:ext cx="8484418" cy="936873"/>
          </a:xfrm>
        </p:spPr>
        <p:txBody>
          <a:bodyPr>
            <a:noAutofit/>
          </a:bodyPr>
          <a:lstStyle/>
          <a:p>
            <a:pPr marL="0" indent="0">
              <a:buNone/>
            </a:pPr>
            <a:endParaRPr lang="en-GB" sz="2000" dirty="0"/>
          </a:p>
          <a:p>
            <a:pPr marL="0" indent="0">
              <a:buNone/>
            </a:pPr>
            <a:r>
              <a:rPr lang="en-GB" b="1" dirty="0">
                <a:solidFill>
                  <a:srgbClr val="7030A0"/>
                </a:solidFill>
              </a:rPr>
              <a:t>London Councils Member </a:t>
            </a:r>
            <a:r>
              <a:rPr lang="en-GB" b="1" dirty="0" smtClean="0">
                <a:solidFill>
                  <a:srgbClr val="7030A0"/>
                </a:solidFill>
              </a:rPr>
              <a:t>Event</a:t>
            </a:r>
          </a:p>
          <a:p>
            <a:pPr marL="0" indent="0">
              <a:buNone/>
            </a:pPr>
            <a:r>
              <a:rPr lang="en-GB" b="1" dirty="0" smtClean="0">
                <a:solidFill>
                  <a:srgbClr val="7030A0"/>
                </a:solidFill>
              </a:rPr>
              <a:t>Will Tuckley, Chief Executive, LB Tower Hamlets, CELC Health Lead </a:t>
            </a:r>
          </a:p>
          <a:p>
            <a:pPr marL="0" indent="0">
              <a:buNone/>
            </a:pPr>
            <a:r>
              <a:rPr lang="en-GB" b="1" dirty="0" smtClean="0">
                <a:solidFill>
                  <a:srgbClr val="7030A0"/>
                </a:solidFill>
              </a:rPr>
              <a:t>February 1</a:t>
            </a:r>
            <a:r>
              <a:rPr lang="en-GB" b="1" baseline="30000" dirty="0" smtClean="0">
                <a:solidFill>
                  <a:srgbClr val="7030A0"/>
                </a:solidFill>
              </a:rPr>
              <a:t>st</a:t>
            </a:r>
            <a:r>
              <a:rPr lang="en-GB" b="1" dirty="0" smtClean="0">
                <a:solidFill>
                  <a:srgbClr val="7030A0"/>
                </a:solidFill>
              </a:rPr>
              <a:t> 2018</a:t>
            </a:r>
            <a:endParaRPr lang="en-GB" b="1" dirty="0">
              <a:solidFill>
                <a:srgbClr val="7030A0"/>
              </a:solidFill>
            </a:endParaRPr>
          </a:p>
          <a:p>
            <a:pPr marL="0" indent="0">
              <a:buNone/>
            </a:pPr>
            <a:r>
              <a:rPr lang="en-GB" sz="2000" dirty="0"/>
              <a:t/>
            </a:r>
            <a:br>
              <a:rPr lang="en-GB" sz="2000" dirty="0"/>
            </a:br>
            <a:endParaRPr lang="en-GB" sz="2000" dirty="0">
              <a:solidFill>
                <a:srgbClr val="FF0000"/>
              </a:solidFill>
            </a:endParaRPr>
          </a:p>
        </p:txBody>
      </p:sp>
    </p:spTree>
    <p:extLst>
      <p:ext uri="{BB962C8B-B14F-4D97-AF65-F5344CB8AC3E}">
        <p14:creationId xmlns:p14="http://schemas.microsoft.com/office/powerpoint/2010/main" val="1792454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66900"/>
          </a:xfrm>
          <a:prstGeom prst="rect">
            <a:avLst/>
          </a:prstGeom>
          <a:solidFill>
            <a:srgbClr val="7030A0"/>
          </a:solidFill>
        </p:spPr>
        <p:txBody>
          <a:bodyPr/>
          <a:lstStyle/>
          <a:p>
            <a:pPr>
              <a:lnSpc>
                <a:spcPct val="90000"/>
              </a:lnSpc>
              <a:spcBef>
                <a:spcPts val="1200"/>
              </a:spcBef>
              <a:spcAft>
                <a:spcPts val="1200"/>
              </a:spcAft>
            </a:pPr>
            <a:r>
              <a:rPr lang="en-US" sz="2800" i="0" dirty="0" smtClean="0">
                <a:latin typeface="+mj-lt"/>
                <a:cs typeface="Museo 500"/>
              </a:rPr>
              <a:t/>
            </a:r>
            <a:br>
              <a:rPr lang="en-US" sz="2800" i="0" dirty="0" smtClean="0">
                <a:latin typeface="+mj-lt"/>
                <a:cs typeface="Museo 500"/>
              </a:rPr>
            </a:br>
            <a:r>
              <a:rPr lang="en-US" sz="2800" i="0" dirty="0" smtClean="0">
                <a:latin typeface="+mj-lt"/>
                <a:cs typeface="Museo 500"/>
              </a:rPr>
              <a:t>London Health Board</a:t>
            </a:r>
            <a:endParaRPr lang="en-US" sz="2800" i="0" dirty="0">
              <a:latin typeface="+mj-lt"/>
              <a:cs typeface="Museo 500"/>
            </a:endParaRPr>
          </a:p>
        </p:txBody>
      </p:sp>
      <p:sp>
        <p:nvSpPr>
          <p:cNvPr id="5" name="Content Placeholder 4"/>
          <p:cNvSpPr>
            <a:spLocks noGrp="1"/>
          </p:cNvSpPr>
          <p:nvPr>
            <p:ph sz="quarter" idx="15"/>
          </p:nvPr>
        </p:nvSpPr>
        <p:spPr>
          <a:xfrm>
            <a:off x="130629" y="866901"/>
            <a:ext cx="8762546" cy="5807031"/>
          </a:xfrm>
        </p:spPr>
        <p:txBody>
          <a:bodyPr>
            <a:normAutofit fontScale="55000" lnSpcReduction="20000"/>
          </a:bodyPr>
          <a:lstStyle/>
          <a:p>
            <a:endParaRPr lang="en-GB" sz="2800" dirty="0" smtClean="0"/>
          </a:p>
          <a:p>
            <a:r>
              <a:rPr lang="en-GB" sz="3600" b="1" dirty="0" smtClean="0">
                <a:solidFill>
                  <a:schemeClr val="tx1"/>
                </a:solidFill>
              </a:rPr>
              <a:t>Political oversight would be provided through the London health board</a:t>
            </a:r>
            <a:r>
              <a:rPr lang="en-GB" sz="3600" dirty="0" smtClean="0">
                <a:solidFill>
                  <a:schemeClr val="tx1"/>
                </a:solidFill>
              </a:rPr>
              <a:t>:</a:t>
            </a:r>
          </a:p>
          <a:p>
            <a:pPr marL="628650" lvl="1" indent="-342900"/>
            <a:r>
              <a:rPr lang="en-GB" sz="3600" dirty="0" smtClean="0">
                <a:solidFill>
                  <a:schemeClr val="tx1"/>
                </a:solidFill>
              </a:rPr>
              <a:t>The </a:t>
            </a:r>
            <a:r>
              <a:rPr lang="en-GB" sz="3600" dirty="0">
                <a:solidFill>
                  <a:schemeClr val="tx1"/>
                </a:solidFill>
              </a:rPr>
              <a:t>London Health Board (LHB) is a non-statutory group chaired by the Mayor of London comprising elected leaders and key London professional health leads. </a:t>
            </a:r>
            <a:endParaRPr lang="en-GB" sz="3600" dirty="0" smtClean="0">
              <a:solidFill>
                <a:schemeClr val="tx1"/>
              </a:solidFill>
            </a:endParaRPr>
          </a:p>
          <a:p>
            <a:pPr marL="628650" lvl="1" indent="-342900"/>
            <a:r>
              <a:rPr lang="en-GB" sz="3600" dirty="0" smtClean="0">
                <a:solidFill>
                  <a:schemeClr val="tx1"/>
                </a:solidFill>
              </a:rPr>
              <a:t>It was set up to provide </a:t>
            </a:r>
            <a:r>
              <a:rPr lang="en-GB" sz="3600" dirty="0">
                <a:solidFill>
                  <a:schemeClr val="tx1"/>
                </a:solidFill>
              </a:rPr>
              <a:t>political leadership to support health and care transformation at all spatial levels within London. </a:t>
            </a:r>
          </a:p>
          <a:p>
            <a:pPr marL="628650" lvl="1" indent="-342900"/>
            <a:r>
              <a:rPr lang="en-GB" sz="3600" dirty="0">
                <a:solidFill>
                  <a:schemeClr val="tx1"/>
                </a:solidFill>
              </a:rPr>
              <a:t> </a:t>
            </a:r>
            <a:r>
              <a:rPr lang="en-GB" sz="3600" dirty="0" smtClean="0">
                <a:solidFill>
                  <a:schemeClr val="tx1"/>
                </a:solidFill>
              </a:rPr>
              <a:t>LHB is composed of local government, NHS providers, NHS regional and CCG representatives</a:t>
            </a:r>
          </a:p>
          <a:p>
            <a:pPr marL="628650" lvl="1" indent="-342900"/>
            <a:r>
              <a:rPr lang="en-GB" sz="3600" dirty="0" smtClean="0">
                <a:solidFill>
                  <a:schemeClr val="tx1"/>
                </a:solidFill>
              </a:rPr>
              <a:t>The Board will have political oversight of London’s delivery of the devolution commitments.</a:t>
            </a:r>
          </a:p>
          <a:p>
            <a:r>
              <a:rPr lang="en-GB" sz="3600" b="1" dirty="0">
                <a:solidFill>
                  <a:schemeClr val="tx1"/>
                </a:solidFill>
              </a:rPr>
              <a:t>Political representatives on the Board are</a:t>
            </a:r>
            <a:r>
              <a:rPr lang="en-GB" sz="3600" dirty="0">
                <a:solidFill>
                  <a:schemeClr val="tx1"/>
                </a:solidFill>
              </a:rPr>
              <a:t>:</a:t>
            </a:r>
          </a:p>
          <a:p>
            <a:pPr marL="457200" lvl="1" indent="-171450"/>
            <a:r>
              <a:rPr lang="en-GB" sz="3600" dirty="0">
                <a:solidFill>
                  <a:schemeClr val="tx1"/>
                </a:solidFill>
              </a:rPr>
              <a:t>Cllr Kevin Davis, Leader, Royal Borough of Kingston upon Thames, and London Councils’ Portfolio Lead for Health </a:t>
            </a:r>
          </a:p>
          <a:p>
            <a:pPr marL="457200" lvl="1" indent="-171450"/>
            <a:r>
              <a:rPr lang="en-GB" sz="3600" dirty="0" smtClean="0">
                <a:solidFill>
                  <a:schemeClr val="tx1"/>
                </a:solidFill>
              </a:rPr>
              <a:t>Cllr </a:t>
            </a:r>
            <a:r>
              <a:rPr lang="en-GB" sz="3600" dirty="0">
                <a:solidFill>
                  <a:schemeClr val="tx1"/>
                </a:solidFill>
              </a:rPr>
              <a:t>Denise Hyland, Leader, Royal Borough of Greenwich, London Councils’ rep </a:t>
            </a:r>
          </a:p>
          <a:p>
            <a:pPr marL="457200" lvl="1" indent="-171450"/>
            <a:r>
              <a:rPr lang="en-GB" sz="3600" dirty="0" smtClean="0">
                <a:solidFill>
                  <a:schemeClr val="tx1"/>
                </a:solidFill>
              </a:rPr>
              <a:t>Cllr </a:t>
            </a:r>
            <a:r>
              <a:rPr lang="en-GB" sz="3600" dirty="0">
                <a:solidFill>
                  <a:schemeClr val="tx1"/>
                </a:solidFill>
              </a:rPr>
              <a:t>Richard Watts, Leader, London Borough of Islington, London Councils’ rep</a:t>
            </a:r>
          </a:p>
          <a:p>
            <a:pPr marL="342900" indent="-342900">
              <a:buFont typeface="Arial" panose="020B0604020202020204" pitchFamily="34" charset="0"/>
              <a:buChar char="•"/>
            </a:pPr>
            <a:endParaRPr lang="en-GB" dirty="0"/>
          </a:p>
        </p:txBody>
      </p:sp>
      <p:sp>
        <p:nvSpPr>
          <p:cNvPr id="4" name="TextBox 3"/>
          <p:cNvSpPr txBox="1"/>
          <p:nvPr/>
        </p:nvSpPr>
        <p:spPr>
          <a:xfrm>
            <a:off x="-3021140" y="143366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15536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07" y="70659"/>
            <a:ext cx="8642350" cy="503783"/>
          </a:xfrm>
          <a:solidFill>
            <a:srgbClr val="7030A0"/>
          </a:solidFill>
        </p:spPr>
        <p:txBody>
          <a:bodyPr anchor="ctr"/>
          <a:lstStyle/>
          <a:p>
            <a:r>
              <a:rPr lang="en-GB" sz="1800" b="1" dirty="0"/>
              <a:t>London aspires to be the world’s healthiest major global city</a:t>
            </a:r>
            <a:endParaRPr lang="en-GB" sz="1800" dirty="0"/>
          </a:p>
        </p:txBody>
      </p:sp>
      <p:cxnSp>
        <p:nvCxnSpPr>
          <p:cNvPr id="6" name="Straight Connector 5">
            <a:extLst>
              <a:ext uri="{FF2B5EF4-FFF2-40B4-BE49-F238E27FC236}">
                <a16:creationId xmlns="" xmlns:a16="http://schemas.microsoft.com/office/drawing/2014/main" id="{F15AB3E8-1C35-4048-B879-822729B807F2}"/>
              </a:ext>
            </a:extLst>
          </p:cNvPr>
          <p:cNvCxnSpPr/>
          <p:nvPr/>
        </p:nvCxnSpPr>
        <p:spPr>
          <a:xfrm flipV="1">
            <a:off x="2802012" y="816857"/>
            <a:ext cx="0" cy="806325"/>
          </a:xfrm>
          <a:prstGeom prst="line">
            <a:avLst/>
          </a:prstGeom>
          <a:noFill/>
          <a:ln>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a:extLst>
              <a:ext uri="{FF2B5EF4-FFF2-40B4-BE49-F238E27FC236}">
                <a16:creationId xmlns="" xmlns:a16="http://schemas.microsoft.com/office/drawing/2014/main" id="{62B4676E-E012-4523-98A8-BE3F252AF9ED}"/>
              </a:ext>
            </a:extLst>
          </p:cNvPr>
          <p:cNvCxnSpPr/>
          <p:nvPr/>
        </p:nvCxnSpPr>
        <p:spPr>
          <a:xfrm flipH="1" flipV="1">
            <a:off x="9008042" y="845707"/>
            <a:ext cx="4965" cy="745641"/>
          </a:xfrm>
          <a:prstGeom prst="line">
            <a:avLst/>
          </a:prstGeom>
          <a:noFill/>
          <a:ln>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cxnSp>
      <p:grpSp>
        <p:nvGrpSpPr>
          <p:cNvPr id="7" name="Group 6"/>
          <p:cNvGrpSpPr/>
          <p:nvPr/>
        </p:nvGrpSpPr>
        <p:grpSpPr>
          <a:xfrm>
            <a:off x="113017" y="816857"/>
            <a:ext cx="8966563" cy="3882177"/>
            <a:chOff x="220708" y="689223"/>
            <a:chExt cx="8858583" cy="3508198"/>
          </a:xfrm>
        </p:grpSpPr>
        <p:sp>
          <p:nvSpPr>
            <p:cNvPr id="62" name="Rectangle 61">
              <a:extLst>
                <a:ext uri="{FF2B5EF4-FFF2-40B4-BE49-F238E27FC236}">
                  <a16:creationId xmlns="" xmlns:a16="http://schemas.microsoft.com/office/drawing/2014/main" id="{D97E8471-51A1-4079-B1DD-EAFE66C16877}"/>
                </a:ext>
              </a:extLst>
            </p:cNvPr>
            <p:cNvSpPr/>
            <p:nvPr/>
          </p:nvSpPr>
          <p:spPr>
            <a:xfrm>
              <a:off x="220708" y="720817"/>
              <a:ext cx="1382840" cy="2350503"/>
            </a:xfrm>
            <a:prstGeom prst="rect">
              <a:avLst/>
            </a:prstGeom>
            <a:noFill/>
            <a:ln>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61" name="Rectangle 60">
              <a:extLst>
                <a:ext uri="{FF2B5EF4-FFF2-40B4-BE49-F238E27FC236}">
                  <a16:creationId xmlns="" xmlns:a16="http://schemas.microsoft.com/office/drawing/2014/main" id="{5EBF813C-E048-4313-922F-F1FCAE6CA94E}"/>
                </a:ext>
              </a:extLst>
            </p:cNvPr>
            <p:cNvSpPr/>
            <p:nvPr/>
          </p:nvSpPr>
          <p:spPr>
            <a:xfrm>
              <a:off x="1689163" y="720818"/>
              <a:ext cx="1042871" cy="2231584"/>
            </a:xfrm>
            <a:prstGeom prst="rect">
              <a:avLst/>
            </a:prstGeom>
            <a:noFill/>
            <a:ln>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58" name="Rectangle 57">
              <a:extLst>
                <a:ext uri="{FF2B5EF4-FFF2-40B4-BE49-F238E27FC236}">
                  <a16:creationId xmlns="" xmlns:a16="http://schemas.microsoft.com/office/drawing/2014/main" id="{2F48C58F-8C80-4629-968E-76F8274B63B1}"/>
                </a:ext>
              </a:extLst>
            </p:cNvPr>
            <p:cNvSpPr/>
            <p:nvPr/>
          </p:nvSpPr>
          <p:spPr>
            <a:xfrm>
              <a:off x="5604991" y="1417124"/>
              <a:ext cx="3403623" cy="1654196"/>
            </a:xfrm>
            <a:prstGeom prst="rect">
              <a:avLst/>
            </a:prstGeom>
            <a:noFill/>
            <a:ln>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57" name="Rectangle 56">
              <a:extLst>
                <a:ext uri="{FF2B5EF4-FFF2-40B4-BE49-F238E27FC236}">
                  <a16:creationId xmlns="" xmlns:a16="http://schemas.microsoft.com/office/drawing/2014/main" id="{CA20232A-6DCB-4868-8F3A-A12DB8754F64}"/>
                </a:ext>
              </a:extLst>
            </p:cNvPr>
            <p:cNvSpPr/>
            <p:nvPr/>
          </p:nvSpPr>
          <p:spPr>
            <a:xfrm>
              <a:off x="4072794" y="1417124"/>
              <a:ext cx="1459898" cy="1654196"/>
            </a:xfrm>
            <a:prstGeom prst="rect">
              <a:avLst/>
            </a:prstGeom>
            <a:noFill/>
            <a:ln>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56" name="Rectangle 55">
              <a:extLst>
                <a:ext uri="{FF2B5EF4-FFF2-40B4-BE49-F238E27FC236}">
                  <a16:creationId xmlns="" xmlns:a16="http://schemas.microsoft.com/office/drawing/2014/main" id="{0D7B0675-744D-441F-9D19-D309E0F24852}"/>
                </a:ext>
              </a:extLst>
            </p:cNvPr>
            <p:cNvSpPr/>
            <p:nvPr/>
          </p:nvSpPr>
          <p:spPr>
            <a:xfrm>
              <a:off x="2869737" y="1417306"/>
              <a:ext cx="1076102" cy="1654014"/>
            </a:xfrm>
            <a:prstGeom prst="rect">
              <a:avLst/>
            </a:prstGeom>
            <a:noFill/>
            <a:ln>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pic>
          <p:nvPicPr>
            <p:cNvPr id="24" name="Picture 2">
              <a:extLst>
                <a:ext uri="{FF2B5EF4-FFF2-40B4-BE49-F238E27FC236}">
                  <a16:creationId xmlns="" xmlns:a16="http://schemas.microsoft.com/office/drawing/2014/main" id="{BA66ED27-952A-41DC-B4DC-CB5B23C5673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t="19946" r="36791" b="59520"/>
            <a:stretch/>
          </p:blipFill>
          <p:spPr bwMode="auto">
            <a:xfrm>
              <a:off x="4640574" y="1416848"/>
              <a:ext cx="330463" cy="328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 xmlns:a16="http://schemas.microsoft.com/office/drawing/2014/main" id="{0C3D36FE-7427-4172-8850-9E3B702CF975}"/>
                </a:ext>
              </a:extLst>
            </p:cNvPr>
            <p:cNvSpPr/>
            <p:nvPr/>
          </p:nvSpPr>
          <p:spPr>
            <a:xfrm>
              <a:off x="220708" y="2830526"/>
              <a:ext cx="1404293" cy="136689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400" b="1" dirty="0">
                  <a:solidFill>
                    <a:prstClr val="white"/>
                  </a:solidFill>
                </a:rPr>
                <a:t>London is a place that enables health and wellbeing</a:t>
              </a:r>
            </a:p>
          </p:txBody>
        </p:sp>
        <p:pic>
          <p:nvPicPr>
            <p:cNvPr id="12" name="Picture 2">
              <a:extLst>
                <a:ext uri="{FF2B5EF4-FFF2-40B4-BE49-F238E27FC236}">
                  <a16:creationId xmlns="" xmlns:a16="http://schemas.microsoft.com/office/drawing/2014/main" id="{1AED8016-316C-4644-9B4D-BEBB6375E62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 t="20505" r="87455" b="39748"/>
            <a:stretch/>
          </p:blipFill>
          <p:spPr bwMode="auto">
            <a:xfrm>
              <a:off x="265705" y="1452355"/>
              <a:ext cx="335501" cy="681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a:extLst>
                <a:ext uri="{FF2B5EF4-FFF2-40B4-BE49-F238E27FC236}">
                  <a16:creationId xmlns="" xmlns:a16="http://schemas.microsoft.com/office/drawing/2014/main" id="{8C3A4FBD-2DCE-4C6A-83BD-09E2988F3A6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4" t="62989" r="88207" b="17836"/>
            <a:stretch/>
          </p:blipFill>
          <p:spPr bwMode="auto">
            <a:xfrm>
              <a:off x="265705" y="2493127"/>
              <a:ext cx="315350" cy="328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a:extLst>
                <a:ext uri="{FF2B5EF4-FFF2-40B4-BE49-F238E27FC236}">
                  <a16:creationId xmlns="" xmlns:a16="http://schemas.microsoft.com/office/drawing/2014/main" id="{75BE0DE4-3716-4F68-84A1-D4BCB0EFBD1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63" r="88101" b="82090"/>
            <a:stretch/>
          </p:blipFill>
          <p:spPr bwMode="auto">
            <a:xfrm>
              <a:off x="265705" y="871546"/>
              <a:ext cx="319096" cy="304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a:extLst>
                <a:ext uri="{FF2B5EF4-FFF2-40B4-BE49-F238E27FC236}">
                  <a16:creationId xmlns="" xmlns:a16="http://schemas.microsoft.com/office/drawing/2014/main" id="{AFF76B10-5AA3-4745-AEFA-F912B6D43260}"/>
                </a:ext>
              </a:extLst>
            </p:cNvPr>
            <p:cNvSpPr/>
            <p:nvPr/>
          </p:nvSpPr>
          <p:spPr>
            <a:xfrm>
              <a:off x="2854608" y="2830527"/>
              <a:ext cx="1112186" cy="136689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GB" sz="1400" b="1" dirty="0">
                  <a:solidFill>
                    <a:prstClr val="white"/>
                  </a:solidFill>
                </a:rPr>
                <a:t>Londoners are supported to manage their health and care</a:t>
              </a:r>
            </a:p>
          </p:txBody>
        </p:sp>
        <p:pic>
          <p:nvPicPr>
            <p:cNvPr id="19" name="Picture 2">
              <a:extLst>
                <a:ext uri="{FF2B5EF4-FFF2-40B4-BE49-F238E27FC236}">
                  <a16:creationId xmlns="" xmlns:a16="http://schemas.microsoft.com/office/drawing/2014/main" id="{798D72F6-5D22-4240-B44F-6DFEB2B23B3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0000" r="37548" b="81306"/>
            <a:stretch/>
          </p:blipFill>
          <p:spPr bwMode="auto">
            <a:xfrm>
              <a:off x="3220058" y="1425579"/>
              <a:ext cx="372357" cy="357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a:extLst>
                <a:ext uri="{FF2B5EF4-FFF2-40B4-BE49-F238E27FC236}">
                  <a16:creationId xmlns="" xmlns:a16="http://schemas.microsoft.com/office/drawing/2014/main" id="{C09D2D6C-8E72-4D76-BC8B-1011E9F0580C}"/>
                </a:ext>
              </a:extLst>
            </p:cNvPr>
            <p:cNvSpPr/>
            <p:nvPr/>
          </p:nvSpPr>
          <p:spPr>
            <a:xfrm>
              <a:off x="2854609" y="1750549"/>
              <a:ext cx="1144344"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000" dirty="0">
                  <a:solidFill>
                    <a:sysClr val="windowText" lastClr="000000"/>
                  </a:solidFill>
                </a:rPr>
                <a:t>Enable Londoners to do more to look after themselves</a:t>
              </a:r>
            </a:p>
          </p:txBody>
        </p:sp>
        <p:sp>
          <p:nvSpPr>
            <p:cNvPr id="21" name="Rectangle 20">
              <a:extLst>
                <a:ext uri="{FF2B5EF4-FFF2-40B4-BE49-F238E27FC236}">
                  <a16:creationId xmlns="" xmlns:a16="http://schemas.microsoft.com/office/drawing/2014/main" id="{D4137E9E-82FF-4973-B7AE-067F7C5555BB}"/>
                </a:ext>
              </a:extLst>
            </p:cNvPr>
            <p:cNvSpPr/>
            <p:nvPr/>
          </p:nvSpPr>
          <p:spPr>
            <a:xfrm>
              <a:off x="4049556" y="2840351"/>
              <a:ext cx="1502947" cy="135706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GB" sz="1400" b="1" dirty="0">
                  <a:solidFill>
                    <a:prstClr val="white"/>
                  </a:solidFill>
                </a:rPr>
                <a:t>Londoners have more choice and availability of services, particularly in the community</a:t>
              </a:r>
            </a:p>
          </p:txBody>
        </p:sp>
        <p:sp>
          <p:nvSpPr>
            <p:cNvPr id="23" name="Rectangle 22">
              <a:extLst>
                <a:ext uri="{FF2B5EF4-FFF2-40B4-BE49-F238E27FC236}">
                  <a16:creationId xmlns="" xmlns:a16="http://schemas.microsoft.com/office/drawing/2014/main" id="{472BB95A-8E86-487C-A525-F62B67E948D4}"/>
                </a:ext>
              </a:extLst>
            </p:cNvPr>
            <p:cNvSpPr/>
            <p:nvPr/>
          </p:nvSpPr>
          <p:spPr>
            <a:xfrm>
              <a:off x="4076605" y="1708270"/>
              <a:ext cx="1506729" cy="861774"/>
            </a:xfrm>
            <a:prstGeom prst="rect">
              <a:avLst/>
            </a:prstGeom>
          </p:spPr>
          <p:txBody>
            <a:bodyPr wrap="square">
              <a:spAutoFit/>
            </a:bodyPr>
            <a:lstStyle/>
            <a:p>
              <a:pPr algn="ctr" defTabSz="914400"/>
              <a:r>
                <a:rPr lang="en-GB" sz="1000" dirty="0">
                  <a:solidFill>
                    <a:sysClr val="windowText" lastClr="000000"/>
                  </a:solidFill>
                </a:rPr>
                <a:t>Ensure that every Londoner is able to see a GP when they need to and at a time that suits them</a:t>
              </a:r>
            </a:p>
          </p:txBody>
        </p:sp>
        <p:sp>
          <p:nvSpPr>
            <p:cNvPr id="25" name="Rectangle 24">
              <a:extLst>
                <a:ext uri="{FF2B5EF4-FFF2-40B4-BE49-F238E27FC236}">
                  <a16:creationId xmlns="" xmlns:a16="http://schemas.microsoft.com/office/drawing/2014/main" id="{42001C3B-557C-4D08-B923-8788E1801787}"/>
                </a:ext>
              </a:extLst>
            </p:cNvPr>
            <p:cNvSpPr/>
            <p:nvPr/>
          </p:nvSpPr>
          <p:spPr>
            <a:xfrm>
              <a:off x="1679710" y="2810070"/>
              <a:ext cx="1084027" cy="13873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GB" sz="1300" b="1" dirty="0">
                  <a:solidFill>
                    <a:prstClr val="white"/>
                  </a:solidFill>
                </a:rPr>
                <a:t>Londoner</a:t>
              </a:r>
              <a:r>
                <a:rPr lang="en-GB" sz="1400" b="1" dirty="0">
                  <a:solidFill>
                    <a:prstClr val="white"/>
                  </a:solidFill>
                </a:rPr>
                <a:t>s shape their health and care services</a:t>
              </a:r>
            </a:p>
          </p:txBody>
        </p:sp>
        <p:sp>
          <p:nvSpPr>
            <p:cNvPr id="28" name="Rectangle 27">
              <a:extLst>
                <a:ext uri="{FF2B5EF4-FFF2-40B4-BE49-F238E27FC236}">
                  <a16:creationId xmlns="" xmlns:a16="http://schemas.microsoft.com/office/drawing/2014/main" id="{2B8E46CF-E336-416F-BF8F-C5A064D478F2}"/>
                </a:ext>
              </a:extLst>
            </p:cNvPr>
            <p:cNvSpPr/>
            <p:nvPr/>
          </p:nvSpPr>
          <p:spPr>
            <a:xfrm>
              <a:off x="1696289" y="1077906"/>
              <a:ext cx="996378" cy="1011969"/>
            </a:xfrm>
            <a:prstGeom prst="rect">
              <a:avLst/>
            </a:prstGeom>
          </p:spPr>
          <p:txBody>
            <a:bodyPr wrap="square">
              <a:spAutoFit/>
            </a:bodyPr>
            <a:lstStyle/>
            <a:p>
              <a:pPr defTabSz="914400"/>
              <a:r>
                <a:rPr lang="en-GB" sz="1000" dirty="0">
                  <a:solidFill>
                    <a:sysClr val="windowText" lastClr="000000"/>
                  </a:solidFill>
                </a:rPr>
                <a:t>Fully engage and involve Londoners in the future health of their city</a:t>
              </a:r>
            </a:p>
          </p:txBody>
        </p:sp>
        <p:pic>
          <p:nvPicPr>
            <p:cNvPr id="29" name="Picture 2">
              <a:extLst>
                <a:ext uri="{FF2B5EF4-FFF2-40B4-BE49-F238E27FC236}">
                  <a16:creationId xmlns="" xmlns:a16="http://schemas.microsoft.com/office/drawing/2014/main" id="{F8755DE8-14C8-4686-83D4-DF22F3692558}"/>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9981" t="62896" r="37548" b="21057"/>
            <a:stretch/>
          </p:blipFill>
          <p:spPr bwMode="auto">
            <a:xfrm>
              <a:off x="1969918" y="784652"/>
              <a:ext cx="359110" cy="295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a:extLst>
                <a:ext uri="{FF2B5EF4-FFF2-40B4-BE49-F238E27FC236}">
                  <a16:creationId xmlns="" xmlns:a16="http://schemas.microsoft.com/office/drawing/2014/main" id="{3BB9A315-A892-4C40-A1C7-B2556D096811}"/>
                </a:ext>
              </a:extLst>
            </p:cNvPr>
            <p:cNvSpPr/>
            <p:nvPr/>
          </p:nvSpPr>
          <p:spPr>
            <a:xfrm>
              <a:off x="5594960" y="2842776"/>
              <a:ext cx="1100808" cy="133957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1400" b="1" dirty="0">
                  <a:solidFill>
                    <a:prstClr val="white"/>
                  </a:solidFill>
                </a:rPr>
                <a:t>Londoners experience unified health and care</a:t>
              </a:r>
            </a:p>
          </p:txBody>
        </p:sp>
        <p:sp>
          <p:nvSpPr>
            <p:cNvPr id="33" name="Rectangle 32">
              <a:extLst>
                <a:ext uri="{FF2B5EF4-FFF2-40B4-BE49-F238E27FC236}">
                  <a16:creationId xmlns="" xmlns:a16="http://schemas.microsoft.com/office/drawing/2014/main" id="{D4B9C5B1-A1D4-4FE4-948A-AEACE665012F}"/>
                </a:ext>
              </a:extLst>
            </p:cNvPr>
            <p:cNvSpPr/>
            <p:nvPr/>
          </p:nvSpPr>
          <p:spPr>
            <a:xfrm>
              <a:off x="6742746" y="2839458"/>
              <a:ext cx="1149362" cy="13428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GB" sz="1400" b="1" dirty="0">
                  <a:solidFill>
                    <a:prstClr val="white"/>
                  </a:solidFill>
                </a:rPr>
                <a:t>Quality of health and care is high across London</a:t>
              </a:r>
            </a:p>
          </p:txBody>
        </p:sp>
        <p:sp>
          <p:nvSpPr>
            <p:cNvPr id="35" name="Rectangle 34">
              <a:extLst>
                <a:ext uri="{FF2B5EF4-FFF2-40B4-BE49-F238E27FC236}">
                  <a16:creationId xmlns="" xmlns:a16="http://schemas.microsoft.com/office/drawing/2014/main" id="{4E498574-F309-46AF-8B1D-EF56BD4E2B23}"/>
                </a:ext>
              </a:extLst>
            </p:cNvPr>
            <p:cNvSpPr/>
            <p:nvPr/>
          </p:nvSpPr>
          <p:spPr>
            <a:xfrm>
              <a:off x="6145363" y="1456554"/>
              <a:ext cx="2933928" cy="361566"/>
            </a:xfrm>
            <a:prstGeom prst="rect">
              <a:avLst/>
            </a:prstGeom>
          </p:spPr>
          <p:txBody>
            <a:bodyPr wrap="square">
              <a:spAutoFit/>
            </a:bodyPr>
            <a:lstStyle/>
            <a:p>
              <a:pPr algn="ctr" defTabSz="914400"/>
              <a:r>
                <a:rPr lang="en-GB" sz="1000" dirty="0">
                  <a:solidFill>
                    <a:sysClr val="windowText" lastClr="000000"/>
                  </a:solidFill>
                </a:rPr>
                <a:t>Create the best health and care services of any world city, throughout London &amp; on every day</a:t>
              </a:r>
            </a:p>
          </p:txBody>
        </p:sp>
        <p:pic>
          <p:nvPicPr>
            <p:cNvPr id="36" name="Picture 2">
              <a:extLst>
                <a:ext uri="{FF2B5EF4-FFF2-40B4-BE49-F238E27FC236}">
                  <a16:creationId xmlns="" xmlns:a16="http://schemas.microsoft.com/office/drawing/2014/main" id="{68AB0CBC-A466-436B-B556-70577045E4DC}"/>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0000" t="40825" r="37548" b="40027"/>
            <a:stretch/>
          </p:blipFill>
          <p:spPr bwMode="auto">
            <a:xfrm>
              <a:off x="5767086" y="1456554"/>
              <a:ext cx="374412" cy="367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Rectangle 38">
              <a:extLst>
                <a:ext uri="{FF2B5EF4-FFF2-40B4-BE49-F238E27FC236}">
                  <a16:creationId xmlns="" xmlns:a16="http://schemas.microsoft.com/office/drawing/2014/main" id="{36AF9A92-B3F5-484B-A083-E2CFDEF52CD8}"/>
                </a:ext>
              </a:extLst>
            </p:cNvPr>
            <p:cNvSpPr/>
            <p:nvPr/>
          </p:nvSpPr>
          <p:spPr>
            <a:xfrm>
              <a:off x="4175952" y="740737"/>
              <a:ext cx="3794679" cy="246221"/>
            </a:xfrm>
            <a:prstGeom prst="rect">
              <a:avLst/>
            </a:prstGeom>
          </p:spPr>
          <p:txBody>
            <a:bodyPr wrap="square">
              <a:spAutoFit/>
            </a:bodyPr>
            <a:lstStyle/>
            <a:p>
              <a:pPr defTabSz="914400"/>
              <a:r>
                <a:rPr lang="en-GB" sz="1000" dirty="0">
                  <a:solidFill>
                    <a:sysClr val="windowText" lastClr="000000"/>
                  </a:solidFill>
                </a:rPr>
                <a:t>Put London at the centre of the global revolution in digital health</a:t>
              </a:r>
            </a:p>
          </p:txBody>
        </p:sp>
        <p:pic>
          <p:nvPicPr>
            <p:cNvPr id="40" name="Picture 2">
              <a:extLst>
                <a:ext uri="{FF2B5EF4-FFF2-40B4-BE49-F238E27FC236}">
                  <a16:creationId xmlns="" xmlns:a16="http://schemas.microsoft.com/office/drawing/2014/main" id="{0A436A5D-2CE0-4B28-9687-0A8EA0DC1BEF}"/>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9981" t="83683" r="37282"/>
            <a:stretch/>
          </p:blipFill>
          <p:spPr bwMode="auto">
            <a:xfrm>
              <a:off x="3897596" y="740393"/>
              <a:ext cx="320387" cy="262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Rectangle 46">
              <a:extLst>
                <a:ext uri="{FF2B5EF4-FFF2-40B4-BE49-F238E27FC236}">
                  <a16:creationId xmlns="" xmlns:a16="http://schemas.microsoft.com/office/drawing/2014/main" id="{83F7E9EF-3506-45E4-A3B4-7CF51D70EF36}"/>
                </a:ext>
              </a:extLst>
            </p:cNvPr>
            <p:cNvSpPr/>
            <p:nvPr/>
          </p:nvSpPr>
          <p:spPr>
            <a:xfrm>
              <a:off x="3966794" y="1110269"/>
              <a:ext cx="4876875" cy="222502"/>
            </a:xfrm>
            <a:prstGeom prst="rect">
              <a:avLst/>
            </a:prstGeom>
          </p:spPr>
          <p:txBody>
            <a:bodyPr wrap="square">
              <a:spAutoFit/>
            </a:bodyPr>
            <a:lstStyle/>
            <a:p>
              <a:pPr defTabSz="914400"/>
              <a:r>
                <a:rPr lang="en-GB" sz="1000" dirty="0">
                  <a:solidFill>
                    <a:srgbClr val="001C19"/>
                  </a:solidFill>
                </a:rPr>
                <a:t>Care for the most mentally ill in London so they live longer, healthier lives</a:t>
              </a:r>
            </a:p>
          </p:txBody>
        </p:sp>
        <p:pic>
          <p:nvPicPr>
            <p:cNvPr id="48" name="Picture 2">
              <a:extLst>
                <a:ext uri="{FF2B5EF4-FFF2-40B4-BE49-F238E27FC236}">
                  <a16:creationId xmlns="" xmlns:a16="http://schemas.microsoft.com/office/drawing/2014/main" id="{2E6E4BF4-F28A-4895-8B9B-E5D6B8C5ADA3}"/>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4" t="81204" r="87806"/>
            <a:stretch/>
          </p:blipFill>
          <p:spPr bwMode="auto">
            <a:xfrm>
              <a:off x="3685525" y="1069429"/>
              <a:ext cx="270768" cy="267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Rectangle 51">
              <a:extLst>
                <a:ext uri="{FF2B5EF4-FFF2-40B4-BE49-F238E27FC236}">
                  <a16:creationId xmlns="" xmlns:a16="http://schemas.microsoft.com/office/drawing/2014/main" id="{E88AA007-9C77-4964-8793-DABC3125C58A}"/>
                </a:ext>
              </a:extLst>
            </p:cNvPr>
            <p:cNvSpPr/>
            <p:nvPr/>
          </p:nvSpPr>
          <p:spPr>
            <a:xfrm>
              <a:off x="7939086" y="2839458"/>
              <a:ext cx="1116505" cy="13428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GB" sz="1400" b="1" dirty="0">
                  <a:solidFill>
                    <a:prstClr val="white"/>
                  </a:solidFill>
                </a:rPr>
                <a:t>London has a high quality and resilient health and care workforce</a:t>
              </a:r>
            </a:p>
          </p:txBody>
        </p:sp>
        <p:sp>
          <p:nvSpPr>
            <p:cNvPr id="4" name="Rectangle 3">
              <a:extLst>
                <a:ext uri="{FF2B5EF4-FFF2-40B4-BE49-F238E27FC236}">
                  <a16:creationId xmlns="" xmlns:a16="http://schemas.microsoft.com/office/drawing/2014/main" id="{C8DD4D88-4935-41B1-A53B-42994CD9F4B3}"/>
                </a:ext>
              </a:extLst>
            </p:cNvPr>
            <p:cNvSpPr/>
            <p:nvPr/>
          </p:nvSpPr>
          <p:spPr>
            <a:xfrm>
              <a:off x="508322" y="689223"/>
              <a:ext cx="1161729" cy="2246769"/>
            </a:xfrm>
            <a:prstGeom prst="rect">
              <a:avLst/>
            </a:prstGeom>
          </p:spPr>
          <p:txBody>
            <a:bodyPr wrap="square">
              <a:spAutoFit/>
            </a:bodyPr>
            <a:lstStyle/>
            <a:p>
              <a:pPr defTabSz="914400"/>
              <a:r>
                <a:rPr lang="en-GB" sz="1000" dirty="0">
                  <a:solidFill>
                    <a:sysClr val="windowText" lastClr="000000"/>
                  </a:solidFill>
                </a:rPr>
                <a:t>Give all London’s children a healthy, happy start to life</a:t>
              </a:r>
            </a:p>
            <a:p>
              <a:pPr defTabSz="914400"/>
              <a:endParaRPr lang="en-GB" sz="1000" dirty="0">
                <a:solidFill>
                  <a:sysClr val="windowText" lastClr="000000"/>
                </a:solidFill>
              </a:endParaRPr>
            </a:p>
            <a:p>
              <a:pPr defTabSz="914400"/>
              <a:r>
                <a:rPr lang="en-GB" sz="1000" dirty="0">
                  <a:solidFill>
                    <a:sysClr val="windowText" lastClr="000000"/>
                  </a:solidFill>
                </a:rPr>
                <a:t>Get London fitter</a:t>
              </a:r>
            </a:p>
            <a:p>
              <a:pPr defTabSz="914400"/>
              <a:r>
                <a:rPr lang="en-GB" sz="1000" dirty="0">
                  <a:solidFill>
                    <a:sysClr val="windowText" lastClr="000000"/>
                  </a:solidFill>
                </a:rPr>
                <a:t> </a:t>
              </a:r>
            </a:p>
            <a:p>
              <a:pPr defTabSz="914400"/>
              <a:r>
                <a:rPr lang="en-GB" sz="1000" dirty="0">
                  <a:solidFill>
                    <a:sysClr val="windowText" lastClr="000000"/>
                  </a:solidFill>
                </a:rPr>
                <a:t>Make work a healthy place to be in London</a:t>
              </a:r>
            </a:p>
            <a:p>
              <a:pPr defTabSz="914400"/>
              <a:endParaRPr lang="en-GB" sz="1000" dirty="0">
                <a:solidFill>
                  <a:sysClr val="windowText" lastClr="000000"/>
                </a:solidFill>
              </a:endParaRPr>
            </a:p>
            <a:p>
              <a:pPr defTabSz="914400"/>
              <a:r>
                <a:rPr lang="en-GB" sz="1000" dirty="0">
                  <a:solidFill>
                    <a:sysClr val="windowText" lastClr="000000"/>
                  </a:solidFill>
                </a:rPr>
                <a:t>Help Londoners to kick unhealthy habits</a:t>
              </a:r>
            </a:p>
          </p:txBody>
        </p:sp>
        <p:cxnSp>
          <p:nvCxnSpPr>
            <p:cNvPr id="8" name="Straight Connector 7">
              <a:extLst>
                <a:ext uri="{FF2B5EF4-FFF2-40B4-BE49-F238E27FC236}">
                  <a16:creationId xmlns="" xmlns:a16="http://schemas.microsoft.com/office/drawing/2014/main" id="{D558F8C6-923D-4F54-92F1-846A169D82D8}"/>
                </a:ext>
              </a:extLst>
            </p:cNvPr>
            <p:cNvCxnSpPr/>
            <p:nvPr/>
          </p:nvCxnSpPr>
          <p:spPr>
            <a:xfrm>
              <a:off x="2863920" y="709771"/>
              <a:ext cx="6144694" cy="11046"/>
            </a:xfrm>
            <a:prstGeom prst="line">
              <a:avLst/>
            </a:prstGeom>
            <a:noFill/>
            <a:ln>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cxnSp>
      </p:grpSp>
      <p:cxnSp>
        <p:nvCxnSpPr>
          <p:cNvPr id="46" name="Straight Connector 45">
            <a:extLst>
              <a:ext uri="{FF2B5EF4-FFF2-40B4-BE49-F238E27FC236}">
                <a16:creationId xmlns="" xmlns:a16="http://schemas.microsoft.com/office/drawing/2014/main" id="{3D1C81D4-5AA1-4E47-A17D-3455B2304FCE}"/>
              </a:ext>
            </a:extLst>
          </p:cNvPr>
          <p:cNvCxnSpPr>
            <a:cxnSpLocks/>
          </p:cNvCxnSpPr>
          <p:nvPr/>
        </p:nvCxnSpPr>
        <p:spPr>
          <a:xfrm>
            <a:off x="2802012" y="1146331"/>
            <a:ext cx="6216848" cy="20350"/>
          </a:xfrm>
          <a:prstGeom prst="line">
            <a:avLst/>
          </a:prstGeom>
          <a:noFill/>
          <a:ln>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cxnSp>
      <p:grpSp>
        <p:nvGrpSpPr>
          <p:cNvPr id="45" name="Group 44"/>
          <p:cNvGrpSpPr/>
          <p:nvPr/>
        </p:nvGrpSpPr>
        <p:grpSpPr>
          <a:xfrm>
            <a:off x="1701777" y="5318766"/>
            <a:ext cx="7476744" cy="1456944"/>
            <a:chOff x="702914" y="5286756"/>
            <a:chExt cx="7476744" cy="1456944"/>
          </a:xfrm>
        </p:grpSpPr>
        <p:pic>
          <p:nvPicPr>
            <p:cNvPr id="49" name="Picture 48"/>
            <p:cNvPicPr>
              <a:picLocks noChangeAspect="1"/>
            </p:cNvPicPr>
            <p:nvPr/>
          </p:nvPicPr>
          <p:blipFill>
            <a:blip r:embed="rId12"/>
            <a:stretch>
              <a:fillRect/>
            </a:stretch>
          </p:blipFill>
          <p:spPr>
            <a:xfrm>
              <a:off x="702914" y="5286756"/>
              <a:ext cx="7476744" cy="1456944"/>
            </a:xfrm>
            <a:prstGeom prst="rect">
              <a:avLst/>
            </a:prstGeom>
          </p:spPr>
        </p:pic>
        <p:sp>
          <p:nvSpPr>
            <p:cNvPr id="50" name="Rectangle 49"/>
            <p:cNvSpPr/>
            <p:nvPr/>
          </p:nvSpPr>
          <p:spPr>
            <a:xfrm>
              <a:off x="6229350" y="5737860"/>
              <a:ext cx="1905000" cy="62865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1" name="Rectangle 10"/>
          <p:cNvSpPr/>
          <p:nvPr/>
        </p:nvSpPr>
        <p:spPr>
          <a:xfrm>
            <a:off x="183977" y="4909617"/>
            <a:ext cx="8834883" cy="646331"/>
          </a:xfrm>
          <a:prstGeom prst="rect">
            <a:avLst/>
          </a:prstGeom>
        </p:spPr>
        <p:txBody>
          <a:bodyPr wrap="square">
            <a:spAutoFit/>
          </a:bodyPr>
          <a:lstStyle/>
          <a:p>
            <a:r>
              <a:rPr lang="en-GB" b="1" dirty="0">
                <a:solidFill>
                  <a:schemeClr val="tx1">
                    <a:lumMod val="60000"/>
                    <a:lumOff val="40000"/>
                  </a:schemeClr>
                </a:solidFill>
              </a:rPr>
              <a:t>London’s Health and Care Devolution MoU marks a significant milestone to help meet the ambitions and aspirations set for the city</a:t>
            </a:r>
          </a:p>
        </p:txBody>
      </p:sp>
    </p:spTree>
    <p:extLst>
      <p:ext uri="{BB962C8B-B14F-4D97-AF65-F5344CB8AC3E}">
        <p14:creationId xmlns:p14="http://schemas.microsoft.com/office/powerpoint/2010/main" val="11147761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12</a:t>
            </a:fld>
            <a:endParaRPr lang="en-GB" dirty="0">
              <a:solidFill>
                <a:srgbClr val="3F3F3F">
                  <a:lumMod val="50000"/>
                </a:srgbClr>
              </a:solidFill>
            </a:endParaRPr>
          </a:p>
        </p:txBody>
      </p:sp>
      <p:sp>
        <p:nvSpPr>
          <p:cNvPr id="5" name="Content Placeholder 4"/>
          <p:cNvSpPr>
            <a:spLocks noGrp="1"/>
          </p:cNvSpPr>
          <p:nvPr>
            <p:ph sz="quarter" idx="15"/>
          </p:nvPr>
        </p:nvSpPr>
        <p:spPr>
          <a:xfrm>
            <a:off x="250825" y="2576473"/>
            <a:ext cx="8642350" cy="974250"/>
          </a:xfrm>
        </p:spPr>
        <p:txBody>
          <a:bodyPr>
            <a:normAutofit/>
          </a:bodyPr>
          <a:lstStyle/>
          <a:p>
            <a:pPr algn="ctr"/>
            <a:r>
              <a:rPr lang="en-GB" sz="5400" dirty="0" smtClean="0">
                <a:solidFill>
                  <a:srgbClr val="7030A0"/>
                </a:solidFill>
                <a:latin typeface="+mj-lt"/>
              </a:rPr>
              <a:t>Thank You</a:t>
            </a:r>
            <a:endParaRPr lang="en-GB" sz="5400" dirty="0">
              <a:solidFill>
                <a:srgbClr val="7030A0"/>
              </a:solidFill>
              <a:latin typeface="+mj-lt"/>
            </a:endParaRPr>
          </a:p>
        </p:txBody>
      </p:sp>
    </p:spTree>
    <p:extLst>
      <p:ext uri="{BB962C8B-B14F-4D97-AF65-F5344CB8AC3E}">
        <p14:creationId xmlns:p14="http://schemas.microsoft.com/office/powerpoint/2010/main" val="1431457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692696"/>
          </a:xfrm>
          <a:solidFill>
            <a:srgbClr val="7030A0"/>
          </a:solidFill>
        </p:spPr>
        <p:txBody>
          <a:bodyPr/>
          <a:lstStyle/>
          <a:p>
            <a:r>
              <a:rPr lang="en-GB" sz="3200" dirty="0" smtClean="0"/>
              <a:t>The case for action</a:t>
            </a:r>
            <a:endParaRPr lang="en-GB" sz="3200" dirty="0"/>
          </a:p>
        </p:txBody>
      </p:sp>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2</a:t>
            </a:fld>
            <a:endParaRPr lang="en-GB" dirty="0">
              <a:solidFill>
                <a:srgbClr val="3F3F3F">
                  <a:lumMod val="50000"/>
                </a:srgbClr>
              </a:solidFill>
            </a:endParaRPr>
          </a:p>
        </p:txBody>
      </p:sp>
      <p:sp>
        <p:nvSpPr>
          <p:cNvPr id="5" name="Content Placeholder 4"/>
          <p:cNvSpPr>
            <a:spLocks noGrp="1"/>
          </p:cNvSpPr>
          <p:nvPr>
            <p:ph sz="quarter" idx="15"/>
          </p:nvPr>
        </p:nvSpPr>
        <p:spPr>
          <a:xfrm>
            <a:off x="0" y="692698"/>
            <a:ext cx="9143999" cy="6165302"/>
          </a:xfrm>
        </p:spPr>
        <p:txBody>
          <a:bodyPr>
            <a:normAutofit fontScale="92500" lnSpcReduction="20000"/>
          </a:bodyPr>
          <a:lstStyle/>
          <a:p>
            <a:pPr marL="285750" lvl="2" indent="-285750">
              <a:buFont typeface="Arial" panose="020B0604020202020204" pitchFamily="34" charset="0"/>
              <a:buChar char="•"/>
            </a:pPr>
            <a:endParaRPr lang="en-GB" sz="3000" dirty="0" smtClean="0"/>
          </a:p>
          <a:p>
            <a:pPr marL="0" lvl="2" indent="0">
              <a:buNone/>
            </a:pPr>
            <a:r>
              <a:rPr lang="en-GB" sz="3000" b="1" dirty="0" smtClean="0"/>
              <a:t>London faces serious health challenges</a:t>
            </a:r>
          </a:p>
          <a:p>
            <a:pPr marL="825500" lvl="2">
              <a:buFont typeface="Wingdings" panose="05000000000000000000" pitchFamily="2" charset="2"/>
              <a:buChar char="Ø"/>
            </a:pPr>
            <a:r>
              <a:rPr lang="en-GB" sz="3000" dirty="0" smtClean="0"/>
              <a:t>We’re </a:t>
            </a:r>
            <a:r>
              <a:rPr lang="en-GB" sz="3000" dirty="0"/>
              <a:t>not that healthy: only 7</a:t>
            </a:r>
            <a:r>
              <a:rPr lang="en-GB" sz="3000" baseline="30000" dirty="0"/>
              <a:t>th</a:t>
            </a:r>
            <a:r>
              <a:rPr lang="en-GB" sz="3000" dirty="0"/>
              <a:t> out of 14 global cities; risk factors high; inequalities evident; children’s health concerns</a:t>
            </a:r>
          </a:p>
          <a:p>
            <a:pPr marL="825500" lvl="2">
              <a:buFont typeface="Wingdings" panose="05000000000000000000" pitchFamily="2" charset="2"/>
              <a:buChar char="Ø"/>
            </a:pPr>
            <a:r>
              <a:rPr lang="en-GB" sz="3000" dirty="0"/>
              <a:t>D</a:t>
            </a:r>
            <a:r>
              <a:rPr lang="en-GB" sz="3000" dirty="0" smtClean="0"/>
              <a:t>emand </a:t>
            </a:r>
            <a:r>
              <a:rPr lang="en-GB" sz="3000" dirty="0"/>
              <a:t>for health services is growing: bigger population; ageing population</a:t>
            </a:r>
          </a:p>
          <a:p>
            <a:pPr marL="825500" lvl="2">
              <a:buFont typeface="Wingdings" panose="05000000000000000000" pitchFamily="2" charset="2"/>
              <a:buChar char="Ø"/>
            </a:pPr>
            <a:r>
              <a:rPr lang="en-GB" sz="3000" dirty="0" smtClean="0"/>
              <a:t>Spending </a:t>
            </a:r>
            <a:r>
              <a:rPr lang="en-GB" sz="3000" dirty="0"/>
              <a:t>is rising and increasingly focused on acute services</a:t>
            </a:r>
          </a:p>
          <a:p>
            <a:pPr marL="0" lvl="2" indent="0">
              <a:buNone/>
            </a:pPr>
            <a:r>
              <a:rPr lang="en-GB" sz="3000" b="1" dirty="0" smtClean="0"/>
              <a:t>Change </a:t>
            </a:r>
            <a:r>
              <a:rPr lang="en-GB" sz="3000" b="1" dirty="0"/>
              <a:t>needed </a:t>
            </a:r>
            <a:r>
              <a:rPr lang="en-GB" sz="3000" b="1" dirty="0" smtClean="0"/>
              <a:t>but:</a:t>
            </a:r>
          </a:p>
          <a:p>
            <a:pPr marL="841375" lvl="2" indent="-285750">
              <a:buFont typeface="Wingdings" panose="05000000000000000000" pitchFamily="2" charset="2"/>
              <a:buChar char="Ø"/>
            </a:pPr>
            <a:r>
              <a:rPr lang="en-GB" sz="3000" dirty="0"/>
              <a:t>A</a:t>
            </a:r>
            <a:r>
              <a:rPr lang="en-GB" sz="3000" dirty="0" smtClean="0"/>
              <a:t>version to top-down structural change</a:t>
            </a:r>
          </a:p>
          <a:p>
            <a:pPr marL="882650" lvl="2" indent="-342900">
              <a:buFont typeface="Wingdings" panose="05000000000000000000" pitchFamily="2" charset="2"/>
              <a:buChar char="Ø"/>
            </a:pPr>
            <a:r>
              <a:rPr lang="en-GB" sz="3000" dirty="0" smtClean="0"/>
              <a:t>Extraordinary </a:t>
            </a:r>
            <a:r>
              <a:rPr lang="en-GB" sz="3000" dirty="0"/>
              <a:t>public support – part of national identity</a:t>
            </a:r>
          </a:p>
          <a:p>
            <a:pPr marL="882650" lvl="2" indent="-342900">
              <a:buFont typeface="Wingdings" panose="05000000000000000000" pitchFamily="2" charset="2"/>
              <a:buChar char="Ø"/>
            </a:pPr>
            <a:r>
              <a:rPr lang="en-GB" sz="3000" dirty="0" smtClean="0"/>
              <a:t>Inability </a:t>
            </a:r>
            <a:r>
              <a:rPr lang="en-GB" sz="3000" dirty="0"/>
              <a:t>to generate consent for change</a:t>
            </a:r>
          </a:p>
          <a:p>
            <a:endParaRPr lang="en-GB" dirty="0"/>
          </a:p>
          <a:p>
            <a:endParaRPr lang="en-GB" dirty="0"/>
          </a:p>
        </p:txBody>
      </p:sp>
    </p:spTree>
    <p:extLst>
      <p:ext uri="{BB962C8B-B14F-4D97-AF65-F5344CB8AC3E}">
        <p14:creationId xmlns:p14="http://schemas.microsoft.com/office/powerpoint/2010/main" val="2506788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666110"/>
          </a:xfrm>
          <a:solidFill>
            <a:srgbClr val="7030A0"/>
          </a:solidFill>
        </p:spPr>
        <p:txBody>
          <a:bodyPr/>
          <a:lstStyle/>
          <a:p>
            <a:r>
              <a:rPr lang="en-GB" dirty="0" smtClean="0"/>
              <a:t>Case for Action </a:t>
            </a: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3</a:t>
            </a:fld>
            <a:endParaRPr lang="en-GB" dirty="0">
              <a:solidFill>
                <a:srgbClr val="3F3F3F">
                  <a:lumMod val="50000"/>
                </a:srgbClr>
              </a:solidFill>
            </a:endParaRPr>
          </a:p>
        </p:txBody>
      </p:sp>
      <p:sp>
        <p:nvSpPr>
          <p:cNvPr id="5" name="Content Placeholder 4"/>
          <p:cNvSpPr>
            <a:spLocks noGrp="1"/>
          </p:cNvSpPr>
          <p:nvPr>
            <p:ph sz="quarter" idx="15"/>
          </p:nvPr>
        </p:nvSpPr>
        <p:spPr>
          <a:xfrm>
            <a:off x="0" y="989352"/>
            <a:ext cx="8893175" cy="5561350"/>
          </a:xfrm>
        </p:spPr>
        <p:txBody>
          <a:bodyPr>
            <a:normAutofit/>
          </a:bodyPr>
          <a:lstStyle/>
          <a:p>
            <a:r>
              <a:rPr lang="en-GB" sz="2800" b="1" dirty="0" smtClean="0">
                <a:solidFill>
                  <a:schemeClr val="tx1">
                    <a:lumMod val="50000"/>
                  </a:schemeClr>
                </a:solidFill>
              </a:rPr>
              <a:t>Local Government inextricably bound to NHS/health</a:t>
            </a:r>
          </a:p>
          <a:p>
            <a:pPr marL="841375" lvl="2" indent="-285750">
              <a:buFont typeface="Wingdings" panose="05000000000000000000" pitchFamily="2" charset="2"/>
              <a:buChar char="Ø"/>
            </a:pPr>
            <a:r>
              <a:rPr lang="en-GB" sz="2800" dirty="0">
                <a:solidFill>
                  <a:schemeClr val="tx1">
                    <a:lumMod val="50000"/>
                  </a:schemeClr>
                </a:solidFill>
              </a:rPr>
              <a:t>	A</a:t>
            </a:r>
            <a:r>
              <a:rPr lang="en-GB" sz="2800" dirty="0" smtClean="0">
                <a:solidFill>
                  <a:schemeClr val="tx1">
                    <a:lumMod val="50000"/>
                  </a:schemeClr>
                </a:solidFill>
              </a:rPr>
              <a:t> </a:t>
            </a:r>
            <a:r>
              <a:rPr lang="en-GB" sz="2800" dirty="0">
                <a:solidFill>
                  <a:schemeClr val="tx1">
                    <a:lumMod val="50000"/>
                  </a:schemeClr>
                </a:solidFill>
              </a:rPr>
              <a:t>critical issue for places</a:t>
            </a:r>
          </a:p>
          <a:p>
            <a:pPr marL="825500" lvl="2">
              <a:buFont typeface="Wingdings" panose="05000000000000000000" pitchFamily="2" charset="2"/>
              <a:buChar char="Ø"/>
            </a:pPr>
            <a:r>
              <a:rPr lang="en-GB" sz="2800" dirty="0">
                <a:solidFill>
                  <a:schemeClr val="tx1">
                    <a:lumMod val="50000"/>
                  </a:schemeClr>
                </a:solidFill>
              </a:rPr>
              <a:t>	L</a:t>
            </a:r>
            <a:r>
              <a:rPr lang="en-GB" sz="2800" dirty="0" smtClean="0">
                <a:solidFill>
                  <a:schemeClr val="tx1">
                    <a:lumMod val="50000"/>
                  </a:schemeClr>
                </a:solidFill>
              </a:rPr>
              <a:t>ocal/regional convenor – H&amp;WBB, LHB</a:t>
            </a:r>
            <a:endParaRPr lang="en-GB" sz="2800" dirty="0">
              <a:solidFill>
                <a:schemeClr val="tx1">
                  <a:lumMod val="50000"/>
                </a:schemeClr>
              </a:solidFill>
            </a:endParaRPr>
          </a:p>
          <a:p>
            <a:pPr marL="825500" lvl="2">
              <a:buFont typeface="Wingdings" panose="05000000000000000000" pitchFamily="2" charset="2"/>
              <a:buChar char="Ø"/>
            </a:pPr>
            <a:r>
              <a:rPr lang="en-GB" sz="2800" dirty="0">
                <a:solidFill>
                  <a:schemeClr val="tx1">
                    <a:lumMod val="50000"/>
                  </a:schemeClr>
                </a:solidFill>
              </a:rPr>
              <a:t>	</a:t>
            </a:r>
            <a:r>
              <a:rPr lang="en-GB" sz="2800" dirty="0" smtClean="0">
                <a:solidFill>
                  <a:schemeClr val="tx1">
                    <a:lumMod val="50000"/>
                  </a:schemeClr>
                </a:solidFill>
              </a:rPr>
              <a:t>Responsible for Public health/Population health</a:t>
            </a:r>
          </a:p>
          <a:p>
            <a:pPr marL="825500" lvl="2">
              <a:buFont typeface="Wingdings" panose="05000000000000000000" pitchFamily="2" charset="2"/>
              <a:buChar char="Ø"/>
            </a:pPr>
            <a:r>
              <a:rPr lang="en-GB" sz="2800" dirty="0" smtClean="0">
                <a:solidFill>
                  <a:schemeClr val="tx1">
                    <a:lumMod val="50000"/>
                  </a:schemeClr>
                </a:solidFill>
              </a:rPr>
              <a:t> Social care</a:t>
            </a:r>
            <a:endParaRPr lang="en-GB" sz="2800" dirty="0">
              <a:solidFill>
                <a:schemeClr val="tx1">
                  <a:lumMod val="50000"/>
                </a:schemeClr>
              </a:solidFill>
            </a:endParaRPr>
          </a:p>
          <a:p>
            <a:r>
              <a:rPr lang="en-GB" sz="2800" b="1" dirty="0" smtClean="0">
                <a:solidFill>
                  <a:schemeClr val="tx1">
                    <a:lumMod val="50000"/>
                  </a:schemeClr>
                </a:solidFill>
              </a:rPr>
              <a:t>Host of initiatives around integration, joint working and partnership</a:t>
            </a:r>
            <a:endParaRPr lang="en-GB" sz="2800" b="1" dirty="0">
              <a:solidFill>
                <a:schemeClr val="tx1">
                  <a:lumMod val="50000"/>
                </a:schemeClr>
              </a:solidFill>
            </a:endParaRPr>
          </a:p>
          <a:p>
            <a:pPr marL="825500" lvl="2">
              <a:buFont typeface="Wingdings" panose="05000000000000000000" pitchFamily="2" charset="2"/>
              <a:buChar char="Ø"/>
            </a:pPr>
            <a:r>
              <a:rPr lang="en-GB" sz="2800" dirty="0">
                <a:solidFill>
                  <a:schemeClr val="tx1">
                    <a:lumMod val="50000"/>
                  </a:schemeClr>
                </a:solidFill>
              </a:rPr>
              <a:t>	</a:t>
            </a:r>
            <a:r>
              <a:rPr lang="en-GB" sz="2800" dirty="0" smtClean="0">
                <a:solidFill>
                  <a:schemeClr val="tx1">
                    <a:lumMod val="50000"/>
                  </a:schemeClr>
                </a:solidFill>
              </a:rPr>
              <a:t>All </a:t>
            </a:r>
            <a:r>
              <a:rPr lang="en-GB" sz="2800" dirty="0">
                <a:solidFill>
                  <a:schemeClr val="tx1">
                    <a:lumMod val="50000"/>
                  </a:schemeClr>
                </a:solidFill>
              </a:rPr>
              <a:t>agree integration is required (‘around the patient’)</a:t>
            </a:r>
          </a:p>
          <a:p>
            <a:pPr marL="882650" lvl="2" indent="-342900">
              <a:buFont typeface="Wingdings" panose="05000000000000000000" pitchFamily="2" charset="2"/>
              <a:buChar char="Ø"/>
            </a:pPr>
            <a:r>
              <a:rPr lang="en-GB" sz="2800" dirty="0">
                <a:solidFill>
                  <a:schemeClr val="tx1">
                    <a:lumMod val="50000"/>
                  </a:schemeClr>
                </a:solidFill>
              </a:rPr>
              <a:t>	</a:t>
            </a:r>
            <a:r>
              <a:rPr lang="en-GB" sz="2800" dirty="0" smtClean="0">
                <a:solidFill>
                  <a:schemeClr val="tx1">
                    <a:lumMod val="50000"/>
                  </a:schemeClr>
                </a:solidFill>
              </a:rPr>
              <a:t>At </a:t>
            </a:r>
            <a:r>
              <a:rPr lang="en-GB" sz="2800" dirty="0">
                <a:solidFill>
                  <a:schemeClr val="tx1">
                    <a:lumMod val="50000"/>
                  </a:schemeClr>
                </a:solidFill>
              </a:rPr>
              <a:t>it for sometime – but partial and patchy</a:t>
            </a:r>
          </a:p>
          <a:p>
            <a:pPr marL="825500" lvl="2">
              <a:buFont typeface="Wingdings" panose="05000000000000000000" pitchFamily="2" charset="2"/>
              <a:buChar char="Ø"/>
            </a:pPr>
            <a:endParaRPr lang="en-GB" dirty="0"/>
          </a:p>
        </p:txBody>
      </p:sp>
    </p:spTree>
    <p:extLst>
      <p:ext uri="{BB962C8B-B14F-4D97-AF65-F5344CB8AC3E}">
        <p14:creationId xmlns:p14="http://schemas.microsoft.com/office/powerpoint/2010/main" val="309447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784864"/>
          </a:xfrm>
          <a:solidFill>
            <a:srgbClr val="7030A0"/>
          </a:solidFill>
        </p:spPr>
        <p:txBody>
          <a:bodyPr/>
          <a:lstStyle/>
          <a:p>
            <a:r>
              <a:rPr lang="en-GB" dirty="0" smtClean="0"/>
              <a:t>Attempts at solutions</a:t>
            </a: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4</a:t>
            </a:fld>
            <a:endParaRPr lang="en-GB" dirty="0">
              <a:solidFill>
                <a:srgbClr val="3F3F3F">
                  <a:lumMod val="50000"/>
                </a:srgbClr>
              </a:solidFill>
            </a:endParaRPr>
          </a:p>
        </p:txBody>
      </p:sp>
      <p:sp>
        <p:nvSpPr>
          <p:cNvPr id="5" name="Content Placeholder 4"/>
          <p:cNvSpPr>
            <a:spLocks noGrp="1"/>
          </p:cNvSpPr>
          <p:nvPr>
            <p:ph sz="quarter" idx="15"/>
          </p:nvPr>
        </p:nvSpPr>
        <p:spPr>
          <a:xfrm>
            <a:off x="104931" y="973778"/>
            <a:ext cx="8788244" cy="5636884"/>
          </a:xfrm>
        </p:spPr>
        <p:txBody>
          <a:bodyPr>
            <a:noAutofit/>
          </a:bodyPr>
          <a:lstStyle/>
          <a:p>
            <a:pPr marL="457200" lvl="1" indent="-457200"/>
            <a:r>
              <a:rPr lang="en-GB" sz="2000" b="1" dirty="0" smtClean="0"/>
              <a:t>National/NHS version – STP’s? </a:t>
            </a:r>
          </a:p>
          <a:p>
            <a:pPr marL="742950" lvl="1" indent="-457200">
              <a:buFont typeface="Wingdings" panose="05000000000000000000" pitchFamily="2" charset="2"/>
              <a:buChar char="Ø"/>
            </a:pPr>
            <a:r>
              <a:rPr lang="en-GB" sz="2000" dirty="0"/>
              <a:t>Some positive attributes – </a:t>
            </a:r>
            <a:r>
              <a:rPr lang="en-GB" sz="2000" dirty="0" err="1"/>
              <a:t>eg</a:t>
            </a:r>
            <a:r>
              <a:rPr lang="en-GB" sz="2000" dirty="0"/>
              <a:t>. recognition of place; health care as a system; commissioners and providers round the table</a:t>
            </a:r>
          </a:p>
          <a:p>
            <a:pPr marL="742950" lvl="1" indent="-457200">
              <a:buFont typeface="Wingdings" panose="05000000000000000000" pitchFamily="2" charset="2"/>
              <a:buChar char="Ø"/>
            </a:pPr>
            <a:r>
              <a:rPr lang="en-GB" sz="2000" dirty="0"/>
              <a:t>But many negative ones; little on social care or prevention; patchy or no member involvement; rushed; drawn to short term</a:t>
            </a:r>
          </a:p>
          <a:p>
            <a:pPr marL="742950" lvl="1" indent="-457200">
              <a:buFont typeface="Wingdings" panose="05000000000000000000" pitchFamily="2" charset="2"/>
              <a:buChar char="Ø"/>
            </a:pPr>
            <a:r>
              <a:rPr lang="en-GB" sz="2000" dirty="0"/>
              <a:t>Flawed – but we’ve found difficult to mobilise at this level</a:t>
            </a:r>
          </a:p>
          <a:p>
            <a:pPr marL="457200" lvl="1" indent="-457200"/>
            <a:r>
              <a:rPr lang="en-GB" sz="2000" b="1" dirty="0" smtClean="0"/>
              <a:t>Devolution </a:t>
            </a:r>
            <a:r>
              <a:rPr lang="en-GB" sz="2000" b="1" dirty="0"/>
              <a:t>– London /Manchester </a:t>
            </a:r>
            <a:r>
              <a:rPr lang="en-GB" sz="2000" b="1" dirty="0" smtClean="0"/>
              <a:t>Agenda</a:t>
            </a:r>
          </a:p>
          <a:p>
            <a:pPr marL="742950" lvl="1" indent="-457200">
              <a:buFont typeface="Wingdings" panose="05000000000000000000" pitchFamily="2" charset="2"/>
              <a:buChar char="Ø"/>
            </a:pPr>
            <a:r>
              <a:rPr lang="en-GB" sz="2000" dirty="0" smtClean="0"/>
              <a:t>Principles – subsidiarity (different levels); bottom up solutions; pilots address complexity; menu for all; inclusive partnership model; </a:t>
            </a:r>
            <a:r>
              <a:rPr lang="en-GB" sz="2000" dirty="0"/>
              <a:t>early </a:t>
            </a:r>
            <a:r>
              <a:rPr lang="en-GB" sz="2000" dirty="0" smtClean="0"/>
              <a:t>intervention; identify enablers for changes ( </a:t>
            </a:r>
            <a:r>
              <a:rPr lang="en-GB" sz="2000" dirty="0" err="1" smtClean="0"/>
              <a:t>eg</a:t>
            </a:r>
            <a:r>
              <a:rPr lang="en-GB" sz="2000" dirty="0" smtClean="0"/>
              <a:t> estates) ; built in democratic representation addressing question of consent</a:t>
            </a:r>
          </a:p>
          <a:p>
            <a:pPr marL="742950" lvl="1" indent="-457200">
              <a:buFont typeface="Wingdings" panose="05000000000000000000" pitchFamily="2" charset="2"/>
              <a:buChar char="Ø"/>
            </a:pPr>
            <a:r>
              <a:rPr lang="en-GB" sz="2000" dirty="0" smtClean="0"/>
              <a:t>Progress –  grab the moment: lots of hard work, draft proposals in a year; asks and offers; five pilot business cases ; all levels; integration, prevention and estates; persuasion, joint working…and time!  </a:t>
            </a:r>
          </a:p>
        </p:txBody>
      </p:sp>
    </p:spTree>
    <p:extLst>
      <p:ext uri="{BB962C8B-B14F-4D97-AF65-F5344CB8AC3E}">
        <p14:creationId xmlns:p14="http://schemas.microsoft.com/office/powerpoint/2010/main" val="3503277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ational Milestones (powerpoint) V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a:extLst>
              <a:ext uri="{FF2B5EF4-FFF2-40B4-BE49-F238E27FC236}">
                <a16:creationId xmlns="" xmlns:a16="http://schemas.microsoft.com/office/drawing/2014/main" id="{E92F67FA-99A9-42B8-82E9-F7247E337D33}"/>
              </a:ext>
            </a:extLst>
          </p:cNvPr>
          <p:cNvSpPr txBox="1"/>
          <p:nvPr/>
        </p:nvSpPr>
        <p:spPr>
          <a:xfrm>
            <a:off x="0" y="84355"/>
            <a:ext cx="5124449" cy="1169551"/>
          </a:xfrm>
          <a:prstGeom prst="rect">
            <a:avLst/>
          </a:prstGeom>
          <a:solidFill>
            <a:schemeClr val="bg1"/>
          </a:solidFill>
        </p:spPr>
        <p:txBody>
          <a:bodyPr wrap="square" rtlCol="0">
            <a:spAutoFit/>
          </a:bodyPr>
          <a:lstStyle/>
          <a:p>
            <a:r>
              <a:rPr lang="en-US" sz="2400" b="1" dirty="0">
                <a:solidFill>
                  <a:schemeClr val="tx1">
                    <a:lumMod val="60000"/>
                    <a:lumOff val="40000"/>
                  </a:schemeClr>
                </a:solidFill>
                <a:latin typeface="+mj-lt"/>
                <a:cs typeface="Museo 500"/>
              </a:rPr>
              <a:t>London’s journey to devolution</a:t>
            </a:r>
          </a:p>
          <a:p>
            <a:endParaRPr lang="en-US" sz="2800" b="1" dirty="0">
              <a:solidFill>
                <a:schemeClr val="tx1">
                  <a:lumMod val="65000"/>
                  <a:lumOff val="35000"/>
                </a:schemeClr>
              </a:solidFill>
              <a:latin typeface="Museo 500"/>
              <a:cs typeface="Museo 500"/>
            </a:endParaRPr>
          </a:p>
          <a:p>
            <a:endParaRPr lang="en-US" b="1" dirty="0">
              <a:solidFill>
                <a:schemeClr val="tx1">
                  <a:lumMod val="65000"/>
                  <a:lumOff val="35000"/>
                </a:schemeClr>
              </a:solidFill>
              <a:latin typeface="Museo 500"/>
              <a:cs typeface="Museo 500"/>
            </a:endParaRPr>
          </a:p>
        </p:txBody>
      </p:sp>
      <p:sp>
        <p:nvSpPr>
          <p:cNvPr id="4" name="Rectangle 3">
            <a:extLst>
              <a:ext uri="{FF2B5EF4-FFF2-40B4-BE49-F238E27FC236}">
                <a16:creationId xmlns="" xmlns:a16="http://schemas.microsoft.com/office/drawing/2014/main" id="{484CF5B4-594F-4070-B114-FD358634F5F1}"/>
              </a:ext>
            </a:extLst>
          </p:cNvPr>
          <p:cNvSpPr/>
          <p:nvPr/>
        </p:nvSpPr>
        <p:spPr>
          <a:xfrm>
            <a:off x="2390775" y="1704975"/>
            <a:ext cx="904875" cy="3429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6" name="Rectangle 5">
            <a:extLst>
              <a:ext uri="{FF2B5EF4-FFF2-40B4-BE49-F238E27FC236}">
                <a16:creationId xmlns="" xmlns:a16="http://schemas.microsoft.com/office/drawing/2014/main" id="{C91FCFA9-F7CE-432C-A339-161AAC890C73}"/>
              </a:ext>
            </a:extLst>
          </p:cNvPr>
          <p:cNvSpPr/>
          <p:nvPr/>
        </p:nvSpPr>
        <p:spPr>
          <a:xfrm>
            <a:off x="1285875" y="2352675"/>
            <a:ext cx="904875" cy="3429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7" name="Rectangle 6">
            <a:extLst>
              <a:ext uri="{FF2B5EF4-FFF2-40B4-BE49-F238E27FC236}">
                <a16:creationId xmlns="" xmlns:a16="http://schemas.microsoft.com/office/drawing/2014/main" id="{8AD8B8EE-1161-4868-90A5-8FB081E1EBCA}"/>
              </a:ext>
            </a:extLst>
          </p:cNvPr>
          <p:cNvSpPr/>
          <p:nvPr/>
        </p:nvSpPr>
        <p:spPr>
          <a:xfrm>
            <a:off x="3057525" y="5715000"/>
            <a:ext cx="1038225" cy="34290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2E7E175D-28A0-40A8-8226-F9B7F2DD3895}"/>
              </a:ext>
            </a:extLst>
          </p:cNvPr>
          <p:cNvSpPr/>
          <p:nvPr/>
        </p:nvSpPr>
        <p:spPr>
          <a:xfrm>
            <a:off x="4876800" y="6210300"/>
            <a:ext cx="1038225" cy="34290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1676255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2601" y="150879"/>
            <a:ext cx="8666749" cy="461665"/>
          </a:xfrm>
          <a:prstGeom prst="rect">
            <a:avLst/>
          </a:prstGeom>
          <a:noFill/>
        </p:spPr>
        <p:txBody>
          <a:bodyPr wrap="square" rtlCol="0">
            <a:spAutoFit/>
          </a:bodyPr>
          <a:lstStyle/>
          <a:p>
            <a:r>
              <a:rPr lang="en-US" sz="2400" b="1" dirty="0">
                <a:solidFill>
                  <a:schemeClr val="tx1">
                    <a:lumMod val="65000"/>
                    <a:lumOff val="35000"/>
                  </a:schemeClr>
                </a:solidFill>
                <a:latin typeface="+mj-lt"/>
                <a:cs typeface="Museo 500"/>
              </a:rPr>
              <a:t>The Devolution MoU was signed on 16 Nov 2017</a:t>
            </a:r>
          </a:p>
        </p:txBody>
      </p:sp>
      <p:pic>
        <p:nvPicPr>
          <p:cNvPr id="18" name="Picture 17">
            <a:extLst>
              <a:ext uri="{FF2B5EF4-FFF2-40B4-BE49-F238E27FC236}">
                <a16:creationId xmlns="" xmlns:a16="http://schemas.microsoft.com/office/drawing/2014/main" id="{EB284C87-6C6F-4A98-AD0F-685300FA04DB}"/>
              </a:ext>
            </a:extLst>
          </p:cNvPr>
          <p:cNvPicPr>
            <a:picLocks noChangeAspect="1"/>
          </p:cNvPicPr>
          <p:nvPr/>
        </p:nvPicPr>
        <p:blipFill>
          <a:blip r:embed="rId3"/>
          <a:stretch>
            <a:fillRect/>
          </a:stretch>
        </p:blipFill>
        <p:spPr>
          <a:xfrm>
            <a:off x="797376" y="1303519"/>
            <a:ext cx="3005189" cy="4316732"/>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9129" y="1303519"/>
            <a:ext cx="4066971" cy="483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355975" y="1303519"/>
            <a:ext cx="3756455" cy="4316732"/>
          </a:xfrm>
          <a:prstGeom prst="rect">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3204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4"/>
            <a:ext cx="8642350" cy="571108"/>
          </a:xfrm>
          <a:prstGeom prst="rect">
            <a:avLst/>
          </a:prstGeom>
          <a:solidFill>
            <a:srgbClr val="7030A0"/>
          </a:solidFill>
        </p:spPr>
        <p:txBody>
          <a:bodyPr/>
          <a:lstStyle/>
          <a:p>
            <a:pPr algn="ctr">
              <a:lnSpc>
                <a:spcPct val="90000"/>
              </a:lnSpc>
            </a:pPr>
            <a:r>
              <a:rPr lang="en-US" i="0" dirty="0" smtClean="0">
                <a:solidFill>
                  <a:schemeClr val="bg1"/>
                </a:solidFill>
                <a:latin typeface="+mj-lt"/>
                <a:cs typeface="Museo 500"/>
              </a:rPr>
              <a:t>Getting the governance right </a:t>
            </a:r>
            <a:br>
              <a:rPr lang="en-US" i="0" dirty="0" smtClean="0">
                <a:solidFill>
                  <a:schemeClr val="bg1"/>
                </a:solidFill>
                <a:latin typeface="+mj-lt"/>
                <a:cs typeface="Museo 500"/>
              </a:rPr>
            </a:br>
            <a:endParaRPr lang="en-US" i="0" dirty="0">
              <a:solidFill>
                <a:schemeClr val="bg1"/>
              </a:solidFill>
              <a:latin typeface="+mj-lt"/>
              <a:cs typeface="Museo 500"/>
            </a:endParaRPr>
          </a:p>
        </p:txBody>
      </p:sp>
      <p:sp>
        <p:nvSpPr>
          <p:cNvPr id="5" name="Content Placeholder 4"/>
          <p:cNvSpPr>
            <a:spLocks noGrp="1"/>
          </p:cNvSpPr>
          <p:nvPr>
            <p:ph sz="quarter" idx="15"/>
          </p:nvPr>
        </p:nvSpPr>
        <p:spPr>
          <a:xfrm>
            <a:off x="250825" y="938151"/>
            <a:ext cx="8642350" cy="5747657"/>
          </a:xfrm>
        </p:spPr>
        <p:txBody>
          <a:bodyPr>
            <a:noAutofit/>
          </a:bodyPr>
          <a:lstStyle/>
          <a:p>
            <a:r>
              <a:rPr lang="en-GB" sz="2400" b="1" dirty="0" smtClean="0"/>
              <a:t>Drivers for changing London’s governance:</a:t>
            </a:r>
          </a:p>
          <a:p>
            <a:pPr marL="342900" indent="-342900">
              <a:buFont typeface="Arial" panose="020B0604020202020204" pitchFamily="34" charset="0"/>
              <a:buChar char="•"/>
            </a:pPr>
            <a:r>
              <a:rPr lang="en-GB" sz="2400" dirty="0" smtClean="0"/>
              <a:t>Government wanted a robust governance structure to </a:t>
            </a:r>
          </a:p>
          <a:p>
            <a:pPr marL="628650" lvl="1" indent="-342900">
              <a:buFont typeface="Wingdings" panose="05000000000000000000" pitchFamily="2" charset="2"/>
              <a:buChar char="Ø"/>
            </a:pPr>
            <a:r>
              <a:rPr lang="en-GB" sz="2000" dirty="0" smtClean="0"/>
              <a:t>administer </a:t>
            </a:r>
            <a:r>
              <a:rPr lang="en-GB" sz="2000" dirty="0"/>
              <a:t>relevant decision-making </a:t>
            </a:r>
          </a:p>
          <a:p>
            <a:pPr marL="628650" lvl="1" indent="-342900">
              <a:buFont typeface="Wingdings" panose="05000000000000000000" pitchFamily="2" charset="2"/>
              <a:buChar char="Ø"/>
            </a:pPr>
            <a:r>
              <a:rPr lang="en-GB" sz="2000" dirty="0"/>
              <a:t>provide both professional and political oversight </a:t>
            </a:r>
          </a:p>
          <a:p>
            <a:pPr marL="628650" lvl="1" indent="-342900">
              <a:buFont typeface="Wingdings" panose="05000000000000000000" pitchFamily="2" charset="2"/>
              <a:buChar char="Ø"/>
            </a:pPr>
            <a:r>
              <a:rPr lang="en-GB" sz="2000" dirty="0"/>
              <a:t>oversee the transformation and sustainability of the health and care system</a:t>
            </a:r>
            <a:endParaRPr lang="en-GB" sz="2000" dirty="0" smtClean="0"/>
          </a:p>
          <a:p>
            <a:pPr marL="342900" indent="-342900">
              <a:buFont typeface="Arial" panose="020B0604020202020204" pitchFamily="34" charset="0"/>
              <a:buChar char="•"/>
            </a:pPr>
            <a:r>
              <a:rPr lang="en-GB" sz="2400" dirty="0" smtClean="0"/>
              <a:t>Required to </a:t>
            </a:r>
          </a:p>
          <a:p>
            <a:pPr marL="628650" lvl="1" indent="-342900">
              <a:buFont typeface="Wingdings" panose="05000000000000000000" pitchFamily="2" charset="2"/>
              <a:buChar char="Ø"/>
            </a:pPr>
            <a:r>
              <a:rPr lang="en-GB" sz="2000" dirty="0"/>
              <a:t>build on established strategies such as the national NHS Five Year Forward </a:t>
            </a:r>
            <a:r>
              <a:rPr lang="en-GB" sz="2000" dirty="0" smtClean="0"/>
              <a:t>View </a:t>
            </a:r>
            <a:r>
              <a:rPr lang="en-GB" sz="2000" dirty="0"/>
              <a:t>and Better Health for </a:t>
            </a:r>
            <a:r>
              <a:rPr lang="en-GB" sz="2000" dirty="0" smtClean="0"/>
              <a:t>London</a:t>
            </a:r>
          </a:p>
          <a:p>
            <a:pPr marL="628650" lvl="1" indent="-342900">
              <a:buFont typeface="Wingdings" panose="05000000000000000000" pitchFamily="2" charset="2"/>
              <a:buChar char="Ø"/>
            </a:pPr>
            <a:r>
              <a:rPr lang="en-GB" sz="2000" dirty="0" smtClean="0"/>
              <a:t>recognise </a:t>
            </a:r>
            <a:r>
              <a:rPr lang="en-GB" sz="2000" dirty="0"/>
              <a:t>the importance of a partnership approach based around plans that are built up from local and sub-regional priorities, consistent with the principle of </a:t>
            </a:r>
            <a:r>
              <a:rPr lang="en-GB" sz="2000" dirty="0" smtClean="0"/>
              <a:t>subsidiarity</a:t>
            </a:r>
          </a:p>
          <a:p>
            <a:pPr marL="628650" lvl="1" indent="-342900">
              <a:buFont typeface="Wingdings" panose="05000000000000000000" pitchFamily="2" charset="2"/>
              <a:buChar char="Ø"/>
            </a:pPr>
            <a:r>
              <a:rPr lang="en-GB" sz="2000" dirty="0"/>
              <a:t>f</a:t>
            </a:r>
            <a:r>
              <a:rPr lang="en-GB" sz="2000" dirty="0" smtClean="0"/>
              <a:t>eed into  the London Health Board which would provide political oversight.</a:t>
            </a:r>
            <a:endParaRPr lang="en-GB" sz="2000" dirty="0"/>
          </a:p>
          <a:p>
            <a:endParaRPr lang="en-GB" sz="2000" dirty="0"/>
          </a:p>
        </p:txBody>
      </p:sp>
      <p:sp>
        <p:nvSpPr>
          <p:cNvPr id="4" name="TextBox 3"/>
          <p:cNvSpPr txBox="1"/>
          <p:nvPr/>
        </p:nvSpPr>
        <p:spPr>
          <a:xfrm>
            <a:off x="-3021140" y="143366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702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 y="16042"/>
            <a:ext cx="9144000" cy="1231106"/>
          </a:xfrm>
          <a:prstGeom prst="rect">
            <a:avLst/>
          </a:prstGeom>
          <a:solidFill>
            <a:srgbClr val="7030A0"/>
          </a:solidFill>
        </p:spPr>
        <p:txBody>
          <a:bodyPr wrap="square" rtlCol="0">
            <a:spAutoFit/>
          </a:bodyPr>
          <a:lstStyle>
            <a:defPPr>
              <a:defRPr lang="en-US"/>
            </a:defPPr>
            <a:lvl1pPr>
              <a:defRPr sz="2400" b="1">
                <a:solidFill>
                  <a:schemeClr val="tx1">
                    <a:lumMod val="65000"/>
                    <a:lumOff val="35000"/>
                  </a:schemeClr>
                </a:solidFill>
                <a:latin typeface="+mj-lt"/>
                <a:cs typeface="Museo 500"/>
              </a:defRPr>
            </a:lvl1pPr>
          </a:lstStyle>
          <a:p>
            <a:pPr algn="ctr"/>
            <a:r>
              <a:rPr lang="en-GB" dirty="0">
                <a:solidFill>
                  <a:schemeClr val="bg1"/>
                </a:solidFill>
              </a:rPr>
              <a:t>Devolution is not </a:t>
            </a:r>
            <a:r>
              <a:rPr lang="en-GB" dirty="0" smtClean="0">
                <a:solidFill>
                  <a:schemeClr val="bg1"/>
                </a:solidFill>
              </a:rPr>
              <a:t>just </a:t>
            </a:r>
            <a:r>
              <a:rPr lang="en-GB" dirty="0">
                <a:solidFill>
                  <a:schemeClr val="bg1"/>
                </a:solidFill>
              </a:rPr>
              <a:t>about transfer of powers </a:t>
            </a:r>
            <a:r>
              <a:rPr lang="en-GB" dirty="0" smtClean="0">
                <a:solidFill>
                  <a:schemeClr val="bg1"/>
                </a:solidFill>
              </a:rPr>
              <a:t>or functions it </a:t>
            </a:r>
            <a:r>
              <a:rPr lang="en-GB" dirty="0">
                <a:solidFill>
                  <a:schemeClr val="bg1"/>
                </a:solidFill>
              </a:rPr>
              <a:t>presents an opportunity to work in different and more integrated </a:t>
            </a:r>
            <a:r>
              <a:rPr lang="en-GB" sz="2500" dirty="0" smtClean="0">
                <a:solidFill>
                  <a:schemeClr val="bg1"/>
                </a:solidFill>
              </a:rPr>
              <a:t>ways with the right governance structures in place</a:t>
            </a:r>
            <a:endParaRPr lang="en-GB" sz="2500" dirty="0">
              <a:solidFill>
                <a:schemeClr val="bg1"/>
              </a:solidFill>
            </a:endParaRPr>
          </a:p>
        </p:txBody>
      </p:sp>
      <p:pic>
        <p:nvPicPr>
          <p:cNvPr id="19" name="Picture 18">
            <a:extLst>
              <a:ext uri="{FF2B5EF4-FFF2-40B4-BE49-F238E27FC236}">
                <a16:creationId xmlns="" xmlns:a16="http://schemas.microsoft.com/office/drawing/2014/main" id="{CF39B712-9705-4E43-AEA5-CFFB0EEA56F8}"/>
              </a:ext>
            </a:extLst>
          </p:cNvPr>
          <p:cNvPicPr>
            <a:picLocks noChangeAspect="1"/>
          </p:cNvPicPr>
          <p:nvPr/>
        </p:nvPicPr>
        <p:blipFill>
          <a:blip r:embed="rId3"/>
          <a:stretch>
            <a:fillRect/>
          </a:stretch>
        </p:blipFill>
        <p:spPr>
          <a:xfrm>
            <a:off x="82604" y="1413165"/>
            <a:ext cx="8847639" cy="5151030"/>
          </a:xfrm>
          <a:prstGeom prst="rect">
            <a:avLst/>
          </a:prstGeom>
        </p:spPr>
      </p:pic>
    </p:spTree>
    <p:extLst>
      <p:ext uri="{BB962C8B-B14F-4D97-AF65-F5344CB8AC3E}">
        <p14:creationId xmlns:p14="http://schemas.microsoft.com/office/powerpoint/2010/main" val="2644975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820490"/>
          </a:xfrm>
          <a:solidFill>
            <a:srgbClr val="7030A0"/>
          </a:solidFill>
        </p:spPr>
        <p:txBody>
          <a:bodyPr/>
          <a:lstStyle/>
          <a:p>
            <a:pPr algn="ctr"/>
            <a:r>
              <a:rPr lang="en-US" dirty="0">
                <a:cs typeface="Museo 500"/>
              </a:rPr>
              <a:t>London Health and Care Strategic Partnership Board</a:t>
            </a: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9</a:t>
            </a:fld>
            <a:endParaRPr lang="en-GB" dirty="0">
              <a:solidFill>
                <a:srgbClr val="3F3F3F">
                  <a:lumMod val="50000"/>
                </a:srgbClr>
              </a:solidFill>
            </a:endParaRPr>
          </a:p>
        </p:txBody>
      </p:sp>
      <p:sp>
        <p:nvSpPr>
          <p:cNvPr id="5" name="Content Placeholder 4"/>
          <p:cNvSpPr>
            <a:spLocks noGrp="1"/>
          </p:cNvSpPr>
          <p:nvPr>
            <p:ph sz="quarter" idx="15"/>
          </p:nvPr>
        </p:nvSpPr>
        <p:spPr>
          <a:xfrm>
            <a:off x="83127" y="1009403"/>
            <a:ext cx="8977746" cy="5737050"/>
          </a:xfrm>
        </p:spPr>
        <p:txBody>
          <a:bodyPr>
            <a:noAutofit/>
          </a:bodyPr>
          <a:lstStyle/>
          <a:p>
            <a:r>
              <a:rPr lang="en-GB" dirty="0" smtClean="0"/>
              <a:t>A London </a:t>
            </a:r>
            <a:r>
              <a:rPr lang="en-GB" dirty="0"/>
              <a:t>Health and Care Strategic Partnership Board (‘SPB’) was first described within the </a:t>
            </a:r>
            <a:r>
              <a:rPr lang="en-GB" dirty="0" smtClean="0"/>
              <a:t>devolution to do the following:</a:t>
            </a:r>
          </a:p>
          <a:p>
            <a:pPr marL="720000" indent="-857250">
              <a:buFontTx/>
              <a:buChar char="-"/>
            </a:pPr>
            <a:r>
              <a:rPr lang="en-GB" b="1" i="1" dirty="0" smtClean="0"/>
              <a:t>Enable </a:t>
            </a:r>
            <a:r>
              <a:rPr lang="en-GB" b="1" i="1" dirty="0"/>
              <a:t>a strategic view of challenges and opportunities across the </a:t>
            </a:r>
            <a:r>
              <a:rPr lang="en-GB" b="1" i="1" dirty="0" smtClean="0"/>
              <a:t>city</a:t>
            </a:r>
            <a:r>
              <a:rPr lang="en-GB" dirty="0" smtClean="0"/>
              <a:t>. </a:t>
            </a:r>
          </a:p>
          <a:p>
            <a:pPr marL="857250" indent="-857250">
              <a:buFontTx/>
              <a:buChar char="-"/>
            </a:pPr>
            <a:r>
              <a:rPr lang="en-GB" b="1" i="1" dirty="0" smtClean="0"/>
              <a:t>Support stronger </a:t>
            </a:r>
            <a:r>
              <a:rPr lang="en-GB" b="1" i="1" dirty="0"/>
              <a:t>collaboration between all health and care partners</a:t>
            </a:r>
            <a:r>
              <a:rPr lang="en-GB" dirty="0"/>
              <a:t>, which ensures </a:t>
            </a:r>
            <a:r>
              <a:rPr lang="en-GB" dirty="0" smtClean="0"/>
              <a:t> that </a:t>
            </a:r>
            <a:r>
              <a:rPr lang="en-GB" dirty="0"/>
              <a:t>health and care strategy </a:t>
            </a:r>
            <a:r>
              <a:rPr lang="en-GB" dirty="0" smtClean="0"/>
              <a:t>is </a:t>
            </a:r>
            <a:r>
              <a:rPr lang="en-GB" dirty="0"/>
              <a:t>built with the necessary clinical and public involvement </a:t>
            </a:r>
            <a:endParaRPr lang="en-GB" dirty="0" smtClean="0"/>
          </a:p>
          <a:p>
            <a:pPr marL="857250" indent="-857250">
              <a:buFontTx/>
              <a:buChar char="-"/>
            </a:pPr>
            <a:r>
              <a:rPr lang="en-GB" i="1" dirty="0" smtClean="0"/>
              <a:t>Ensure </a:t>
            </a:r>
            <a:r>
              <a:rPr lang="en-GB" b="1" i="1" dirty="0" smtClean="0"/>
              <a:t>joint ownership of health </a:t>
            </a:r>
            <a:r>
              <a:rPr lang="en-GB" b="1" i="1" dirty="0"/>
              <a:t>and care strategy </a:t>
            </a:r>
            <a:r>
              <a:rPr lang="en-GB" i="1" dirty="0" smtClean="0"/>
              <a:t>and </a:t>
            </a:r>
            <a:r>
              <a:rPr lang="en-GB" i="1" dirty="0"/>
              <a:t>reinforces local and sub-regional plans and </a:t>
            </a:r>
            <a:r>
              <a:rPr lang="en-GB" i="1" dirty="0" smtClean="0"/>
              <a:t>priorities</a:t>
            </a:r>
            <a:r>
              <a:rPr lang="en-GB" dirty="0" smtClean="0"/>
              <a:t>. </a:t>
            </a:r>
            <a:endParaRPr lang="en-GB" dirty="0"/>
          </a:p>
          <a:p>
            <a:pPr marL="857250" indent="-857250">
              <a:buFontTx/>
              <a:buChar char="-"/>
            </a:pPr>
            <a:r>
              <a:rPr lang="en-GB" b="1" i="1" dirty="0" smtClean="0"/>
              <a:t>Provide </a:t>
            </a:r>
            <a:r>
              <a:rPr lang="en-GB" b="1" i="1" dirty="0"/>
              <a:t>operational oversight of London-level health and care governance structures and </a:t>
            </a:r>
            <a:r>
              <a:rPr lang="en-GB" b="1" i="1" dirty="0" err="1" smtClean="0"/>
              <a:t>workstreams</a:t>
            </a:r>
            <a:r>
              <a:rPr lang="en-GB" dirty="0"/>
              <a:t>.</a:t>
            </a:r>
            <a:endParaRPr lang="en-GB" dirty="0" smtClean="0"/>
          </a:p>
          <a:p>
            <a:pPr marL="857250" indent="-857250">
              <a:buFontTx/>
              <a:buChar char="-"/>
            </a:pPr>
            <a:r>
              <a:rPr lang="en-GB" b="1" i="1" dirty="0" smtClean="0"/>
              <a:t>Enable </a:t>
            </a:r>
            <a:r>
              <a:rPr lang="en-GB" b="1" i="1" dirty="0"/>
              <a:t>learning to be shared and spread across the London </a:t>
            </a:r>
            <a:r>
              <a:rPr lang="en-GB" b="1" i="1" dirty="0" smtClean="0"/>
              <a:t>system.</a:t>
            </a:r>
          </a:p>
          <a:p>
            <a:pPr marL="857250" indent="-857250">
              <a:buFontTx/>
              <a:buChar char="-"/>
            </a:pPr>
            <a:r>
              <a:rPr lang="en-GB" b="1" i="1" dirty="0" smtClean="0"/>
              <a:t>Receive </a:t>
            </a:r>
            <a:r>
              <a:rPr lang="en-GB" b="1" i="1" dirty="0"/>
              <a:t>devolved or delegated powers that may be appropriately exercised within a London level forum of this </a:t>
            </a:r>
            <a:r>
              <a:rPr lang="en-GB" b="1" i="1" dirty="0" smtClean="0"/>
              <a:t>nature </a:t>
            </a:r>
            <a:r>
              <a:rPr lang="en-GB" i="1" dirty="0" smtClean="0"/>
              <a:t>including</a:t>
            </a:r>
            <a:r>
              <a:rPr lang="en-GB" b="1" i="1" dirty="0" smtClean="0"/>
              <a:t> </a:t>
            </a:r>
            <a:r>
              <a:rPr lang="en-GB" dirty="0" smtClean="0"/>
              <a:t>transformation funding. </a:t>
            </a:r>
          </a:p>
          <a:p>
            <a:r>
              <a:rPr lang="en-GB" b="1" dirty="0" smtClean="0"/>
              <a:t>Membership</a:t>
            </a:r>
            <a:r>
              <a:rPr lang="en-GB" dirty="0" smtClean="0"/>
              <a:t>: London Councils: including the CELC health lead as the Board Co-Chair, London CCGs,  GLA, PHE, NHS England, NHS Improvement,  Care Quality Commission, Health Education England, Third sector, clinical and patient groups</a:t>
            </a:r>
          </a:p>
          <a:p>
            <a:endParaRPr lang="en-GB" dirty="0"/>
          </a:p>
        </p:txBody>
      </p:sp>
    </p:spTree>
    <p:extLst>
      <p:ext uri="{BB962C8B-B14F-4D97-AF65-F5344CB8AC3E}">
        <p14:creationId xmlns:p14="http://schemas.microsoft.com/office/powerpoint/2010/main" val="741037927"/>
      </p:ext>
    </p:extLst>
  </p:cSld>
  <p:clrMapOvr>
    <a:masterClrMapping/>
  </p:clrMapOvr>
  <p:timing>
    <p:tnLst>
      <p:par>
        <p:cTn id="1" dur="indefinite" restart="never" nodeType="tmRoot"/>
      </p:par>
    </p:tnLst>
  </p:timing>
</p:sld>
</file>

<file path=ppt/theme/theme1.xml><?xml version="1.0" encoding="utf-8"?>
<a:theme xmlns:a="http://schemas.openxmlformats.org/drawingml/2006/main" name="Se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x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017-Healthy London_PPT_template1">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2017-Healthy London_PPT_template" id="{0BAF25DE-6FF4-9F4A-88B6-10E0C29F9447}" vid="{D5C9CA10-AF8A-564F-AF9B-BF18BFA85F45}"/>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11099</TotalTime>
  <Words>2192</Words>
  <Application>Microsoft Office PowerPoint</Application>
  <PresentationFormat>On-screen Show (4:3)</PresentationFormat>
  <Paragraphs>171</Paragraphs>
  <Slides>12</Slides>
  <Notes>6</Notes>
  <HiddenSlides>0</HiddenSlides>
  <MMClips>0</MMClips>
  <ScaleCrop>false</ScaleCrop>
  <HeadingPairs>
    <vt:vector size="4" baseType="variant">
      <vt:variant>
        <vt:lpstr>Theme</vt:lpstr>
      </vt:variant>
      <vt:variant>
        <vt:i4>6</vt:i4>
      </vt:variant>
      <vt:variant>
        <vt:lpstr>Slide Titles</vt:lpstr>
      </vt:variant>
      <vt:variant>
        <vt:i4>12</vt:i4>
      </vt:variant>
    </vt:vector>
  </HeadingPairs>
  <TitlesOfParts>
    <vt:vector size="18" baseType="lpstr">
      <vt:lpstr>Section</vt:lpstr>
      <vt:lpstr>Text</vt:lpstr>
      <vt:lpstr>Blank</vt:lpstr>
      <vt:lpstr>2017-Healthy London_PPT_template1</vt:lpstr>
      <vt:lpstr>1_Custom Design</vt:lpstr>
      <vt:lpstr>2_Custom Design</vt:lpstr>
      <vt:lpstr>London’s journey to Health and Care Devolution   </vt:lpstr>
      <vt:lpstr>The case for action</vt:lpstr>
      <vt:lpstr>Case for Action </vt:lpstr>
      <vt:lpstr>Attempts at solutions</vt:lpstr>
      <vt:lpstr>PowerPoint Presentation</vt:lpstr>
      <vt:lpstr>PowerPoint Presentation</vt:lpstr>
      <vt:lpstr>Getting the governance right  </vt:lpstr>
      <vt:lpstr>PowerPoint Presentation</vt:lpstr>
      <vt:lpstr>London Health and Care Strategic Partnership Board</vt:lpstr>
      <vt:lpstr> London Health Board</vt:lpstr>
      <vt:lpstr>London aspires to be the world’s healthiest major global city</vt:lpstr>
      <vt:lpstr>PowerPoint Presentation</vt:lpstr>
    </vt:vector>
  </TitlesOfParts>
  <Company>www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Care Devolution</dc:title>
  <dc:creator>www www</dc:creator>
  <cp:lastModifiedBy>Anastasia Mulenga</cp:lastModifiedBy>
  <cp:revision>118</cp:revision>
  <cp:lastPrinted>2018-01-30T21:09:51Z</cp:lastPrinted>
  <dcterms:created xsi:type="dcterms:W3CDTF">2017-11-27T10:55:41Z</dcterms:created>
  <dcterms:modified xsi:type="dcterms:W3CDTF">2018-01-31T14:36:15Z</dcterms:modified>
</cp:coreProperties>
</file>