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7" r:id="rId3"/>
    <p:sldId id="286" r:id="rId4"/>
    <p:sldId id="293" r:id="rId5"/>
    <p:sldId id="294" r:id="rId6"/>
    <p:sldId id="275" r:id="rId7"/>
    <p:sldId id="276" r:id="rId8"/>
    <p:sldId id="284" r:id="rId9"/>
    <p:sldId id="292" r:id="rId10"/>
    <p:sldId id="291" r:id="rId11"/>
    <p:sldId id="277" r:id="rId12"/>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84" autoAdjust="0"/>
  </p:normalViewPr>
  <p:slideViewPr>
    <p:cSldViewPr>
      <p:cViewPr>
        <p:scale>
          <a:sx n="59" d="100"/>
          <a:sy n="59" d="100"/>
        </p:scale>
        <p:origin x="-2478"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04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0489"/>
          </a:xfrm>
          <a:prstGeom prst="rect">
            <a:avLst/>
          </a:prstGeom>
        </p:spPr>
        <p:txBody>
          <a:bodyPr vert="horz" lIns="91440" tIns="45720" rIns="91440" bIns="45720" rtlCol="0"/>
          <a:lstStyle>
            <a:lvl1pPr algn="r">
              <a:defRPr sz="1200"/>
            </a:lvl1pPr>
          </a:lstStyle>
          <a:p>
            <a:fld id="{07B66BA4-87FB-4677-A9FF-81FC45CA4E9E}" type="datetimeFigureOut">
              <a:rPr lang="en-GB" smtClean="0"/>
              <a:t>24/03/2016</a:t>
            </a:fld>
            <a:endParaRPr lang="en-GB"/>
          </a:p>
        </p:txBody>
      </p:sp>
      <p:sp>
        <p:nvSpPr>
          <p:cNvPr id="4" name="Slide Image Placeholder 3"/>
          <p:cNvSpPr>
            <a:spLocks noGrp="1" noRot="1" noChangeAspect="1"/>
          </p:cNvSpPr>
          <p:nvPr>
            <p:ph type="sldImg" idx="2"/>
          </p:nvPr>
        </p:nvSpPr>
        <p:spPr>
          <a:xfrm>
            <a:off x="1136650" y="1222375"/>
            <a:ext cx="4395788"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04616"/>
            <a:ext cx="5335270" cy="38492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338"/>
            <a:ext cx="2889938" cy="4904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85338"/>
            <a:ext cx="2889938" cy="490488"/>
          </a:xfrm>
          <a:prstGeom prst="rect">
            <a:avLst/>
          </a:prstGeom>
        </p:spPr>
        <p:txBody>
          <a:bodyPr vert="horz" lIns="91440" tIns="45720" rIns="91440" bIns="45720" rtlCol="0" anchor="b"/>
          <a:lstStyle>
            <a:lvl1pPr algn="r">
              <a:defRPr sz="1200"/>
            </a:lvl1pPr>
          </a:lstStyle>
          <a:p>
            <a:fld id="{37BF7171-9F3A-4223-9C67-D14459B14F68}" type="slidenum">
              <a:rPr lang="en-GB" smtClean="0"/>
              <a:t>‹#›</a:t>
            </a:fld>
            <a:endParaRPr lang="en-GB"/>
          </a:p>
        </p:txBody>
      </p:sp>
    </p:spTree>
    <p:extLst>
      <p:ext uri="{BB962C8B-B14F-4D97-AF65-F5344CB8AC3E}">
        <p14:creationId xmlns:p14="http://schemas.microsoft.com/office/powerpoint/2010/main" val="361485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BF7171-9F3A-4223-9C67-D14459B14F68}" type="slidenum">
              <a:rPr lang="en-GB" smtClean="0"/>
              <a:t>1</a:t>
            </a:fld>
            <a:endParaRPr lang="en-GB"/>
          </a:p>
        </p:txBody>
      </p:sp>
    </p:spTree>
    <p:extLst>
      <p:ext uri="{BB962C8B-B14F-4D97-AF65-F5344CB8AC3E}">
        <p14:creationId xmlns:p14="http://schemas.microsoft.com/office/powerpoint/2010/main" val="2333170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BF7171-9F3A-4223-9C67-D14459B14F68}" type="slidenum">
              <a:rPr lang="en-GB" smtClean="0"/>
              <a:t>11</a:t>
            </a:fld>
            <a:endParaRPr lang="en-GB"/>
          </a:p>
        </p:txBody>
      </p:sp>
    </p:spTree>
    <p:extLst>
      <p:ext uri="{BB962C8B-B14F-4D97-AF65-F5344CB8AC3E}">
        <p14:creationId xmlns:p14="http://schemas.microsoft.com/office/powerpoint/2010/main" val="2333170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BF7171-9F3A-4223-9C67-D14459B14F68}" type="slidenum">
              <a:rPr lang="en-GB" smtClean="0"/>
              <a:t>3</a:t>
            </a:fld>
            <a:endParaRPr lang="en-GB"/>
          </a:p>
        </p:txBody>
      </p:sp>
    </p:spTree>
    <p:extLst>
      <p:ext uri="{BB962C8B-B14F-4D97-AF65-F5344CB8AC3E}">
        <p14:creationId xmlns:p14="http://schemas.microsoft.com/office/powerpoint/2010/main" val="228361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BF7171-9F3A-4223-9C67-D14459B14F68}" type="slidenum">
              <a:rPr lang="en-GB" smtClean="0"/>
              <a:t>4</a:t>
            </a:fld>
            <a:endParaRPr lang="en-GB"/>
          </a:p>
        </p:txBody>
      </p:sp>
    </p:spTree>
    <p:extLst>
      <p:ext uri="{BB962C8B-B14F-4D97-AF65-F5344CB8AC3E}">
        <p14:creationId xmlns:p14="http://schemas.microsoft.com/office/powerpoint/2010/main" val="233317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BF7171-9F3A-4223-9C67-D14459B14F68}" type="slidenum">
              <a:rPr lang="en-GB" smtClean="0"/>
              <a:t>5</a:t>
            </a:fld>
            <a:endParaRPr lang="en-GB"/>
          </a:p>
        </p:txBody>
      </p:sp>
    </p:spTree>
    <p:extLst>
      <p:ext uri="{BB962C8B-B14F-4D97-AF65-F5344CB8AC3E}">
        <p14:creationId xmlns:p14="http://schemas.microsoft.com/office/powerpoint/2010/main" val="233317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BF7171-9F3A-4223-9C67-D14459B14F68}" type="slidenum">
              <a:rPr lang="en-GB" smtClean="0"/>
              <a:t>6</a:t>
            </a:fld>
            <a:endParaRPr lang="en-GB"/>
          </a:p>
        </p:txBody>
      </p:sp>
    </p:spTree>
    <p:extLst>
      <p:ext uri="{BB962C8B-B14F-4D97-AF65-F5344CB8AC3E}">
        <p14:creationId xmlns:p14="http://schemas.microsoft.com/office/powerpoint/2010/main" val="233317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BF7171-9F3A-4223-9C67-D14459B14F68}" type="slidenum">
              <a:rPr lang="en-GB" smtClean="0"/>
              <a:t>7</a:t>
            </a:fld>
            <a:endParaRPr lang="en-GB"/>
          </a:p>
        </p:txBody>
      </p:sp>
    </p:spTree>
    <p:extLst>
      <p:ext uri="{BB962C8B-B14F-4D97-AF65-F5344CB8AC3E}">
        <p14:creationId xmlns:p14="http://schemas.microsoft.com/office/powerpoint/2010/main" val="233317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BF7171-9F3A-4223-9C67-D14459B14F68}" type="slidenum">
              <a:rPr lang="en-GB" smtClean="0"/>
              <a:t>8</a:t>
            </a:fld>
            <a:endParaRPr lang="en-GB"/>
          </a:p>
        </p:txBody>
      </p:sp>
    </p:spTree>
    <p:extLst>
      <p:ext uri="{BB962C8B-B14F-4D97-AF65-F5344CB8AC3E}">
        <p14:creationId xmlns:p14="http://schemas.microsoft.com/office/powerpoint/2010/main" val="233317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BF7171-9F3A-4223-9C67-D14459B14F68}" type="slidenum">
              <a:rPr lang="en-GB" smtClean="0"/>
              <a:t>9</a:t>
            </a:fld>
            <a:endParaRPr lang="en-GB"/>
          </a:p>
        </p:txBody>
      </p:sp>
    </p:spTree>
    <p:extLst>
      <p:ext uri="{BB962C8B-B14F-4D97-AF65-F5344CB8AC3E}">
        <p14:creationId xmlns:p14="http://schemas.microsoft.com/office/powerpoint/2010/main" val="233317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BF7171-9F3A-4223-9C67-D14459B14F68}" type="slidenum">
              <a:rPr lang="en-GB" smtClean="0"/>
              <a:t>10</a:t>
            </a:fld>
            <a:endParaRPr lang="en-GB"/>
          </a:p>
        </p:txBody>
      </p:sp>
    </p:spTree>
    <p:extLst>
      <p:ext uri="{BB962C8B-B14F-4D97-AF65-F5344CB8AC3E}">
        <p14:creationId xmlns:p14="http://schemas.microsoft.com/office/powerpoint/2010/main" val="233317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1630C6-7DCA-4FA5-B96B-792D426B8A45}" type="datetimeFigureOut">
              <a:rPr lang="en-GB" smtClean="0"/>
              <a:t>24/03/2016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90DBD6-6F20-4E02-A8DA-52FC80DE265B}" type="slidenum">
              <a:rPr lang="en-GB" smtClean="0"/>
              <a:t>‹#›</a:t>
            </a:fld>
            <a:endParaRPr lang="en-GB"/>
          </a:p>
        </p:txBody>
      </p:sp>
    </p:spTree>
    <p:extLst>
      <p:ext uri="{BB962C8B-B14F-4D97-AF65-F5344CB8AC3E}">
        <p14:creationId xmlns:p14="http://schemas.microsoft.com/office/powerpoint/2010/main" val="385298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1630C6-7DCA-4FA5-B96B-792D426B8A45}" type="datetimeFigureOut">
              <a:rPr lang="en-GB" smtClean="0"/>
              <a:t>24/03/2016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90DBD6-6F20-4E02-A8DA-52FC80DE265B}" type="slidenum">
              <a:rPr lang="en-GB" smtClean="0"/>
              <a:t>‹#›</a:t>
            </a:fld>
            <a:endParaRPr lang="en-GB"/>
          </a:p>
        </p:txBody>
      </p:sp>
    </p:spTree>
    <p:extLst>
      <p:ext uri="{BB962C8B-B14F-4D97-AF65-F5344CB8AC3E}">
        <p14:creationId xmlns:p14="http://schemas.microsoft.com/office/powerpoint/2010/main" val="4086058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1630C6-7DCA-4FA5-B96B-792D426B8A45}" type="datetimeFigureOut">
              <a:rPr lang="en-GB" smtClean="0"/>
              <a:t>24/03/2016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90DBD6-6F20-4E02-A8DA-52FC80DE265B}" type="slidenum">
              <a:rPr lang="en-GB" smtClean="0"/>
              <a:t>‹#›</a:t>
            </a:fld>
            <a:endParaRPr lang="en-GB"/>
          </a:p>
        </p:txBody>
      </p:sp>
    </p:spTree>
    <p:extLst>
      <p:ext uri="{BB962C8B-B14F-4D97-AF65-F5344CB8AC3E}">
        <p14:creationId xmlns:p14="http://schemas.microsoft.com/office/powerpoint/2010/main" val="196591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1630C6-7DCA-4FA5-B96B-792D426B8A45}" type="datetimeFigureOut">
              <a:rPr lang="en-GB" smtClean="0"/>
              <a:t>24/03/2016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90DBD6-6F20-4E02-A8DA-52FC80DE265B}" type="slidenum">
              <a:rPr lang="en-GB" smtClean="0"/>
              <a:t>‹#›</a:t>
            </a:fld>
            <a:endParaRPr lang="en-GB"/>
          </a:p>
        </p:txBody>
      </p:sp>
    </p:spTree>
    <p:extLst>
      <p:ext uri="{BB962C8B-B14F-4D97-AF65-F5344CB8AC3E}">
        <p14:creationId xmlns:p14="http://schemas.microsoft.com/office/powerpoint/2010/main" val="262125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630C6-7DCA-4FA5-B96B-792D426B8A45}" type="datetimeFigureOut">
              <a:rPr lang="en-GB" smtClean="0"/>
              <a:t>24/03/2016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90DBD6-6F20-4E02-A8DA-52FC80DE265B}" type="slidenum">
              <a:rPr lang="en-GB" smtClean="0"/>
              <a:t>‹#›</a:t>
            </a:fld>
            <a:endParaRPr lang="en-GB"/>
          </a:p>
        </p:txBody>
      </p:sp>
    </p:spTree>
    <p:extLst>
      <p:ext uri="{BB962C8B-B14F-4D97-AF65-F5344CB8AC3E}">
        <p14:creationId xmlns:p14="http://schemas.microsoft.com/office/powerpoint/2010/main" val="53635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1630C6-7DCA-4FA5-B96B-792D426B8A45}" type="datetimeFigureOut">
              <a:rPr lang="en-GB" smtClean="0"/>
              <a:t>24/03/2016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90DBD6-6F20-4E02-A8DA-52FC80DE265B}" type="slidenum">
              <a:rPr lang="en-GB" smtClean="0"/>
              <a:t>‹#›</a:t>
            </a:fld>
            <a:endParaRPr lang="en-GB"/>
          </a:p>
        </p:txBody>
      </p:sp>
    </p:spTree>
    <p:extLst>
      <p:ext uri="{BB962C8B-B14F-4D97-AF65-F5344CB8AC3E}">
        <p14:creationId xmlns:p14="http://schemas.microsoft.com/office/powerpoint/2010/main" val="225049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1630C6-7DCA-4FA5-B96B-792D426B8A45}" type="datetimeFigureOut">
              <a:rPr lang="en-GB" smtClean="0"/>
              <a:t>24/03/2016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90DBD6-6F20-4E02-A8DA-52FC80DE265B}" type="slidenum">
              <a:rPr lang="en-GB" smtClean="0"/>
              <a:t>‹#›</a:t>
            </a:fld>
            <a:endParaRPr lang="en-GB"/>
          </a:p>
        </p:txBody>
      </p:sp>
    </p:spTree>
    <p:extLst>
      <p:ext uri="{BB962C8B-B14F-4D97-AF65-F5344CB8AC3E}">
        <p14:creationId xmlns:p14="http://schemas.microsoft.com/office/powerpoint/2010/main" val="267874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1630C6-7DCA-4FA5-B96B-792D426B8A45}" type="datetimeFigureOut">
              <a:rPr lang="en-GB" smtClean="0"/>
              <a:t>24/03/2016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90DBD6-6F20-4E02-A8DA-52FC80DE265B}" type="slidenum">
              <a:rPr lang="en-GB" smtClean="0"/>
              <a:t>‹#›</a:t>
            </a:fld>
            <a:endParaRPr lang="en-GB"/>
          </a:p>
        </p:txBody>
      </p:sp>
    </p:spTree>
    <p:extLst>
      <p:ext uri="{BB962C8B-B14F-4D97-AF65-F5344CB8AC3E}">
        <p14:creationId xmlns:p14="http://schemas.microsoft.com/office/powerpoint/2010/main" val="269541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630C6-7DCA-4FA5-B96B-792D426B8A45}" type="datetimeFigureOut">
              <a:rPr lang="en-GB" smtClean="0"/>
              <a:t>24/03/2016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90DBD6-6F20-4E02-A8DA-52FC80DE265B}" type="slidenum">
              <a:rPr lang="en-GB" smtClean="0"/>
              <a:t>‹#›</a:t>
            </a:fld>
            <a:endParaRPr lang="en-GB"/>
          </a:p>
        </p:txBody>
      </p:sp>
    </p:spTree>
    <p:extLst>
      <p:ext uri="{BB962C8B-B14F-4D97-AF65-F5344CB8AC3E}">
        <p14:creationId xmlns:p14="http://schemas.microsoft.com/office/powerpoint/2010/main" val="1334021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630C6-7DCA-4FA5-B96B-792D426B8A45}" type="datetimeFigureOut">
              <a:rPr lang="en-GB" smtClean="0"/>
              <a:t>24/03/2016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90DBD6-6F20-4E02-A8DA-52FC80DE265B}" type="slidenum">
              <a:rPr lang="en-GB" smtClean="0"/>
              <a:t>‹#›</a:t>
            </a:fld>
            <a:endParaRPr lang="en-GB"/>
          </a:p>
        </p:txBody>
      </p:sp>
    </p:spTree>
    <p:extLst>
      <p:ext uri="{BB962C8B-B14F-4D97-AF65-F5344CB8AC3E}">
        <p14:creationId xmlns:p14="http://schemas.microsoft.com/office/powerpoint/2010/main" val="414695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630C6-7DCA-4FA5-B96B-792D426B8A45}" type="datetimeFigureOut">
              <a:rPr lang="en-GB" smtClean="0"/>
              <a:t>24/03/2016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90DBD6-6F20-4E02-A8DA-52FC80DE265B}" type="slidenum">
              <a:rPr lang="en-GB" smtClean="0"/>
              <a:t>‹#›</a:t>
            </a:fld>
            <a:endParaRPr lang="en-GB"/>
          </a:p>
        </p:txBody>
      </p:sp>
    </p:spTree>
    <p:extLst>
      <p:ext uri="{BB962C8B-B14F-4D97-AF65-F5344CB8AC3E}">
        <p14:creationId xmlns:p14="http://schemas.microsoft.com/office/powerpoint/2010/main" val="119290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630C6-7DCA-4FA5-B96B-792D426B8A45}" type="datetimeFigureOut">
              <a:rPr lang="en-GB" smtClean="0"/>
              <a:t>24/03/2016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0DBD6-6F20-4E02-A8DA-52FC80DE265B}" type="slidenum">
              <a:rPr lang="en-GB" smtClean="0"/>
              <a:t>‹#›</a:t>
            </a:fld>
            <a:endParaRPr lang="en-GB"/>
          </a:p>
        </p:txBody>
      </p:sp>
    </p:spTree>
    <p:extLst>
      <p:ext uri="{BB962C8B-B14F-4D97-AF65-F5344CB8AC3E}">
        <p14:creationId xmlns:p14="http://schemas.microsoft.com/office/powerpoint/2010/main" val="4098972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573016"/>
            <a:ext cx="7772400" cy="1470025"/>
          </a:xfrm>
        </p:spPr>
        <p:txBody>
          <a:bodyPr>
            <a:normAutofit fontScale="90000"/>
          </a:bodyPr>
          <a:lstStyle/>
          <a:p>
            <a:pPr lvl="0" eaLnBrk="0" fontAlgn="base" hangingPunct="0">
              <a:spcAft>
                <a:spcPct val="0"/>
              </a:spcAft>
            </a:pPr>
            <a:r>
              <a:rPr lang="en-GB" dirty="0" smtClean="0"/>
              <a:t/>
            </a:r>
            <a:br>
              <a:rPr lang="en-GB" dirty="0" smtClean="0"/>
            </a:br>
            <a:r>
              <a:rPr lang="en-GB" b="1" u="sng" dirty="0" smtClean="0"/>
              <a:t>EARLY INTERVENTION AND PREVENT WORK WITH CHILDREN AND YOUNG PEOPLE </a:t>
            </a:r>
            <a:r>
              <a:rPr lang="en-GB" b="1" dirty="0" smtClean="0"/>
              <a:t/>
            </a:r>
            <a:br>
              <a:rPr lang="en-GB" b="1" dirty="0" smtClean="0"/>
            </a:br>
            <a:r>
              <a:rPr lang="en-GB" dirty="0" smtClean="0"/>
              <a:t>Liz Vickerie </a:t>
            </a:r>
            <a:br>
              <a:rPr lang="en-GB" dirty="0" smtClean="0"/>
            </a:br>
            <a:r>
              <a:rPr lang="en-GB" dirty="0" smtClean="0"/>
              <a:t>Social Inclusion Lead &amp; Prevent/Channel lead for Children </a:t>
            </a:r>
            <a:br>
              <a:rPr lang="en-GB" dirty="0" smtClean="0"/>
            </a:br>
            <a:r>
              <a:rPr lang="en-GB" dirty="0" smtClean="0"/>
              <a:t/>
            </a:r>
            <a:br>
              <a:rPr lang="en-GB" dirty="0" smtClean="0"/>
            </a:br>
            <a:r>
              <a:rPr lang="en-GB" dirty="0"/>
              <a:t/>
            </a:r>
            <a:br>
              <a:rPr lang="en-GB" dirty="0"/>
            </a:br>
            <a:r>
              <a:rPr lang="en-US" altLang="en-US" dirty="0">
                <a:solidFill>
                  <a:srgbClr val="00AFFD"/>
                </a:solidFill>
                <a:latin typeface="Helvetica Neue Regular"/>
              </a:rPr>
              <a:t/>
            </a:r>
            <a:br>
              <a:rPr lang="en-US" altLang="en-US" dirty="0">
                <a:solidFill>
                  <a:srgbClr val="00AFFD"/>
                </a:solidFill>
                <a:latin typeface="Helvetica Neue Regular"/>
              </a:rPr>
            </a:br>
            <a:endParaRPr lang="en-GB" dirty="0"/>
          </a:p>
        </p:txBody>
      </p:sp>
      <p:sp>
        <p:nvSpPr>
          <p:cNvPr id="5" name="Rectangle 1"/>
          <p:cNvSpPr>
            <a:spLocks noChangeArrowheads="1"/>
          </p:cNvSpPr>
          <p:nvPr/>
        </p:nvSpPr>
        <p:spPr bwMode="auto">
          <a:xfrm>
            <a:off x="-432048" y="2607622"/>
            <a:ext cx="65"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AFFD"/>
              </a:solidFill>
              <a:effectLst/>
              <a:latin typeface="Helvetica Neue Regular"/>
            </a:endParaRPr>
          </a:p>
        </p:txBody>
      </p:sp>
      <p:pic>
        <p:nvPicPr>
          <p:cNvPr id="8" name="Picture 4" descr="A4_wave_tr_4colprocess_Be_IiP_Pdp"/>
          <p:cNvPicPr>
            <a:picLocks noChangeAspect="1" noChangeArrowheads="1"/>
          </p:cNvPicPr>
          <p:nvPr/>
        </p:nvPicPr>
        <p:blipFill>
          <a:blip r:embed="rId3"/>
          <a:srcRect/>
          <a:stretch>
            <a:fillRect/>
          </a:stretch>
        </p:blipFill>
        <p:spPr bwMode="auto">
          <a:xfrm>
            <a:off x="0" y="0"/>
            <a:ext cx="9144000" cy="1412875"/>
          </a:xfrm>
          <a:prstGeom prst="rect">
            <a:avLst/>
          </a:prstGeom>
          <a:noFill/>
          <a:ln w="9525">
            <a:noFill/>
            <a:miter lim="800000"/>
            <a:headEnd/>
            <a:tailEnd/>
          </a:ln>
        </p:spPr>
      </p:pic>
    </p:spTree>
    <p:extLst>
      <p:ext uri="{BB962C8B-B14F-4D97-AF65-F5344CB8AC3E}">
        <p14:creationId xmlns:p14="http://schemas.microsoft.com/office/powerpoint/2010/main" val="1353673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96752"/>
            <a:ext cx="8496944" cy="5400600"/>
          </a:xfrm>
        </p:spPr>
        <p:txBody>
          <a:bodyPr>
            <a:normAutofit/>
          </a:bodyPr>
          <a:lstStyle/>
          <a:p>
            <a:pPr lvl="0" algn="l" eaLnBrk="0" fontAlgn="base" hangingPunct="0">
              <a:spcAft>
                <a:spcPct val="0"/>
              </a:spcAft>
            </a:pPr>
            <a:r>
              <a:rPr lang="en-GB" dirty="0" smtClean="0"/>
              <a:t/>
            </a:r>
            <a:br>
              <a:rPr lang="en-GB" dirty="0" smtClean="0"/>
            </a:br>
            <a:r>
              <a:rPr lang="en-GB" dirty="0" smtClean="0"/>
              <a:t/>
            </a:r>
            <a:br>
              <a:rPr lang="en-GB" dirty="0" smtClean="0"/>
            </a:br>
            <a:r>
              <a:rPr lang="en-GB" dirty="0"/>
              <a:t/>
            </a:r>
            <a:br>
              <a:rPr lang="en-GB" dirty="0"/>
            </a:br>
            <a:r>
              <a:rPr lang="en-US" altLang="en-US" dirty="0">
                <a:solidFill>
                  <a:srgbClr val="00AFFD"/>
                </a:solidFill>
                <a:latin typeface="Helvetica Neue Regular"/>
              </a:rPr>
              <a:t/>
            </a:r>
            <a:br>
              <a:rPr lang="en-US" altLang="en-US" dirty="0">
                <a:solidFill>
                  <a:srgbClr val="00AFFD"/>
                </a:solidFill>
                <a:latin typeface="Helvetica Neue Regular"/>
              </a:rPr>
            </a:br>
            <a:endParaRPr lang="en-GB" dirty="0"/>
          </a:p>
        </p:txBody>
      </p:sp>
      <p:sp>
        <p:nvSpPr>
          <p:cNvPr id="5" name="Rectangle 1"/>
          <p:cNvSpPr>
            <a:spLocks noChangeArrowheads="1"/>
          </p:cNvSpPr>
          <p:nvPr/>
        </p:nvSpPr>
        <p:spPr bwMode="auto">
          <a:xfrm>
            <a:off x="-432048" y="2607622"/>
            <a:ext cx="65"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AFFD"/>
              </a:solidFill>
              <a:effectLst/>
              <a:latin typeface="Helvetica Neue Regular"/>
            </a:endParaRPr>
          </a:p>
        </p:txBody>
      </p:sp>
      <p:pic>
        <p:nvPicPr>
          <p:cNvPr id="8" name="Picture 4" descr="A4_wave_tr_4colprocess_Be_IiP_Pdp"/>
          <p:cNvPicPr>
            <a:picLocks noChangeAspect="1" noChangeArrowheads="1"/>
          </p:cNvPicPr>
          <p:nvPr/>
        </p:nvPicPr>
        <p:blipFill>
          <a:blip r:embed="rId3"/>
          <a:srcRect/>
          <a:stretch>
            <a:fillRect/>
          </a:stretch>
        </p:blipFill>
        <p:spPr bwMode="auto">
          <a:xfrm>
            <a:off x="0" y="0"/>
            <a:ext cx="9144000" cy="1412875"/>
          </a:xfrm>
          <a:prstGeom prst="rect">
            <a:avLst/>
          </a:prstGeom>
          <a:noFill/>
          <a:ln w="9525">
            <a:noFill/>
            <a:miter lim="800000"/>
            <a:headEnd/>
            <a:tailEnd/>
          </a:ln>
        </p:spPr>
      </p:pic>
      <p:sp>
        <p:nvSpPr>
          <p:cNvPr id="4" name="Rectangle 3"/>
          <p:cNvSpPr/>
          <p:nvPr/>
        </p:nvSpPr>
        <p:spPr>
          <a:xfrm>
            <a:off x="2987824" y="1228209"/>
            <a:ext cx="3427092" cy="523220"/>
          </a:xfrm>
          <a:prstGeom prst="rect">
            <a:avLst/>
          </a:prstGeom>
        </p:spPr>
        <p:txBody>
          <a:bodyPr wrap="none">
            <a:spAutoFit/>
          </a:bodyPr>
          <a:lstStyle/>
          <a:p>
            <a:r>
              <a:rPr lang="en-GB" sz="2800" dirty="0"/>
              <a:t>Examples of resources</a:t>
            </a:r>
          </a:p>
        </p:txBody>
      </p:sp>
      <p:pic>
        <p:nvPicPr>
          <p:cNvPr id="11" name="Picture 10"/>
          <p:cNvPicPr>
            <a:picLocks noChangeAspect="1"/>
          </p:cNvPicPr>
          <p:nvPr/>
        </p:nvPicPr>
        <p:blipFill rotWithShape="1">
          <a:blip r:embed="rId4"/>
          <a:srcRect l="29919" t="22595" r="14563" b="14091"/>
          <a:stretch/>
        </p:blipFill>
        <p:spPr>
          <a:xfrm>
            <a:off x="169562" y="2132856"/>
            <a:ext cx="4271633" cy="3044675"/>
          </a:xfrm>
          <a:prstGeom prst="rect">
            <a:avLst/>
          </a:prstGeom>
        </p:spPr>
      </p:pic>
      <p:pic>
        <p:nvPicPr>
          <p:cNvPr id="12" name="Picture 11"/>
          <p:cNvPicPr>
            <a:picLocks noChangeAspect="1"/>
          </p:cNvPicPr>
          <p:nvPr/>
        </p:nvPicPr>
        <p:blipFill rotWithShape="1">
          <a:blip r:embed="rId5"/>
          <a:srcRect l="31100" t="17870" r="13382" b="13146"/>
          <a:stretch/>
        </p:blipFill>
        <p:spPr>
          <a:xfrm>
            <a:off x="4701370" y="2132855"/>
            <a:ext cx="4192581" cy="3044675"/>
          </a:xfrm>
          <a:prstGeom prst="rect">
            <a:avLst/>
          </a:prstGeom>
        </p:spPr>
      </p:pic>
      <p:sp>
        <p:nvSpPr>
          <p:cNvPr id="13" name="TextBox 12"/>
          <p:cNvSpPr txBox="1"/>
          <p:nvPr/>
        </p:nvSpPr>
        <p:spPr>
          <a:xfrm>
            <a:off x="683568" y="5507940"/>
            <a:ext cx="3077703" cy="461665"/>
          </a:xfrm>
          <a:prstGeom prst="rect">
            <a:avLst/>
          </a:prstGeom>
          <a:noFill/>
        </p:spPr>
        <p:txBody>
          <a:bodyPr wrap="square" rtlCol="0">
            <a:spAutoFit/>
          </a:bodyPr>
          <a:lstStyle/>
          <a:p>
            <a:r>
              <a:rPr lang="en-GB" sz="2400" dirty="0" smtClean="0"/>
              <a:t>Primary assemblies</a:t>
            </a:r>
            <a:endParaRPr lang="en-GB" sz="2400" dirty="0"/>
          </a:p>
        </p:txBody>
      </p:sp>
      <p:sp>
        <p:nvSpPr>
          <p:cNvPr id="14" name="TextBox 13"/>
          <p:cNvSpPr txBox="1"/>
          <p:nvPr/>
        </p:nvSpPr>
        <p:spPr>
          <a:xfrm>
            <a:off x="5193668" y="5507939"/>
            <a:ext cx="3266764" cy="461665"/>
          </a:xfrm>
          <a:prstGeom prst="rect">
            <a:avLst/>
          </a:prstGeom>
          <a:noFill/>
        </p:spPr>
        <p:txBody>
          <a:bodyPr wrap="square" rtlCol="0">
            <a:spAutoFit/>
          </a:bodyPr>
          <a:lstStyle/>
          <a:p>
            <a:r>
              <a:rPr lang="en-GB" sz="2400" dirty="0" smtClean="0"/>
              <a:t>Secondary assemblies</a:t>
            </a:r>
            <a:endParaRPr lang="en-GB" sz="2400" dirty="0"/>
          </a:p>
        </p:txBody>
      </p:sp>
    </p:spTree>
    <p:extLst>
      <p:ext uri="{BB962C8B-B14F-4D97-AF65-F5344CB8AC3E}">
        <p14:creationId xmlns:p14="http://schemas.microsoft.com/office/powerpoint/2010/main" val="1715658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96752"/>
            <a:ext cx="8496944" cy="5400600"/>
          </a:xfrm>
        </p:spPr>
        <p:txBody>
          <a:bodyPr>
            <a:normAutofit/>
          </a:bodyPr>
          <a:lstStyle/>
          <a:p>
            <a:pPr lvl="0" algn="l" eaLnBrk="0" fontAlgn="base" hangingPunct="0">
              <a:spcAft>
                <a:spcPct val="0"/>
              </a:spcAft>
            </a:pPr>
            <a:r>
              <a:rPr lang="en-GB" dirty="0" smtClean="0"/>
              <a:t/>
            </a:r>
            <a:br>
              <a:rPr lang="en-GB" dirty="0" smtClean="0"/>
            </a:br>
            <a:r>
              <a:rPr lang="en-GB" dirty="0" smtClean="0"/>
              <a:t/>
            </a:r>
            <a:br>
              <a:rPr lang="en-GB" dirty="0" smtClean="0"/>
            </a:br>
            <a:r>
              <a:rPr lang="en-GB" dirty="0"/>
              <a:t/>
            </a:r>
            <a:br>
              <a:rPr lang="en-GB" dirty="0"/>
            </a:br>
            <a:r>
              <a:rPr lang="en-US" altLang="en-US" dirty="0">
                <a:solidFill>
                  <a:srgbClr val="00AFFD"/>
                </a:solidFill>
                <a:latin typeface="Helvetica Neue Regular"/>
              </a:rPr>
              <a:t/>
            </a:r>
            <a:br>
              <a:rPr lang="en-US" altLang="en-US" dirty="0">
                <a:solidFill>
                  <a:srgbClr val="00AFFD"/>
                </a:solidFill>
                <a:latin typeface="Helvetica Neue Regular"/>
              </a:rPr>
            </a:br>
            <a:endParaRPr lang="en-GB" dirty="0"/>
          </a:p>
        </p:txBody>
      </p:sp>
      <p:sp>
        <p:nvSpPr>
          <p:cNvPr id="5" name="Rectangle 1"/>
          <p:cNvSpPr>
            <a:spLocks noChangeArrowheads="1"/>
          </p:cNvSpPr>
          <p:nvPr/>
        </p:nvSpPr>
        <p:spPr bwMode="auto">
          <a:xfrm>
            <a:off x="-432048" y="2607622"/>
            <a:ext cx="65"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AFFD"/>
              </a:solidFill>
              <a:effectLst/>
              <a:latin typeface="Helvetica Neue Regular"/>
            </a:endParaRPr>
          </a:p>
        </p:txBody>
      </p:sp>
      <p:pic>
        <p:nvPicPr>
          <p:cNvPr id="8" name="Picture 4" descr="A4_wave_tr_4colprocess_Be_IiP_Pdp"/>
          <p:cNvPicPr>
            <a:picLocks noChangeAspect="1" noChangeArrowheads="1"/>
          </p:cNvPicPr>
          <p:nvPr/>
        </p:nvPicPr>
        <p:blipFill>
          <a:blip r:embed="rId3"/>
          <a:srcRect/>
          <a:stretch>
            <a:fillRect/>
          </a:stretch>
        </p:blipFill>
        <p:spPr bwMode="auto">
          <a:xfrm>
            <a:off x="0" y="0"/>
            <a:ext cx="9144000" cy="1412875"/>
          </a:xfrm>
          <a:prstGeom prst="rect">
            <a:avLst/>
          </a:prstGeom>
          <a:noFill/>
          <a:ln w="9525">
            <a:noFill/>
            <a:miter lim="800000"/>
            <a:headEnd/>
            <a:tailEnd/>
          </a:ln>
        </p:spPr>
      </p:pic>
      <p:sp>
        <p:nvSpPr>
          <p:cNvPr id="7" name="TextBox 6"/>
          <p:cNvSpPr txBox="1"/>
          <p:nvPr/>
        </p:nvSpPr>
        <p:spPr>
          <a:xfrm>
            <a:off x="253117" y="1196752"/>
            <a:ext cx="8640960" cy="5755422"/>
          </a:xfrm>
          <a:prstGeom prst="rect">
            <a:avLst/>
          </a:prstGeom>
          <a:noFill/>
        </p:spPr>
        <p:txBody>
          <a:bodyPr wrap="square" rtlCol="0">
            <a:spAutoFit/>
          </a:bodyPr>
          <a:lstStyle/>
          <a:p>
            <a:r>
              <a:rPr lang="en-GB" sz="3200" b="1" dirty="0" smtClean="0"/>
              <a:t>Best Practice</a:t>
            </a:r>
          </a:p>
          <a:p>
            <a:pPr marL="457200" indent="-457200">
              <a:buFont typeface="Arial" panose="020B0604020202020204" pitchFamily="34" charset="0"/>
              <a:buChar char="•"/>
            </a:pPr>
            <a:r>
              <a:rPr lang="en-GB" sz="2800" dirty="0"/>
              <a:t>Respond to the individual needs of </a:t>
            </a:r>
            <a:r>
              <a:rPr lang="en-GB" sz="2800" dirty="0" smtClean="0"/>
              <a:t>children</a:t>
            </a:r>
          </a:p>
          <a:p>
            <a:pPr marL="457200" indent="-457200">
              <a:buFont typeface="Arial" panose="020B0604020202020204" pitchFamily="34" charset="0"/>
              <a:buChar char="•"/>
            </a:pPr>
            <a:r>
              <a:rPr lang="en-GB" sz="2800" dirty="0" smtClean="0"/>
              <a:t>Consult </a:t>
            </a:r>
            <a:r>
              <a:rPr lang="en-GB" sz="2800" dirty="0"/>
              <a:t>with </a:t>
            </a:r>
            <a:r>
              <a:rPr lang="en-GB" sz="2800" dirty="0" smtClean="0"/>
              <a:t>young people and parents </a:t>
            </a:r>
            <a:r>
              <a:rPr lang="en-GB" sz="2800" dirty="0"/>
              <a:t>so they have </a:t>
            </a:r>
            <a:r>
              <a:rPr lang="en-GB" sz="2800" dirty="0" smtClean="0"/>
              <a:t>an input about the issues </a:t>
            </a:r>
            <a:r>
              <a:rPr lang="en-GB" sz="2800" dirty="0"/>
              <a:t>they want </a:t>
            </a:r>
            <a:r>
              <a:rPr lang="en-GB" sz="2800" dirty="0" smtClean="0"/>
              <a:t>discussed</a:t>
            </a:r>
            <a:endParaRPr lang="en-GB" sz="2800" dirty="0"/>
          </a:p>
          <a:p>
            <a:pPr marL="457200" indent="-457200">
              <a:buFont typeface="Arial" panose="020B0604020202020204" pitchFamily="34" charset="0"/>
              <a:buChar char="•"/>
            </a:pPr>
            <a:r>
              <a:rPr lang="en-GB" sz="2800" dirty="0"/>
              <a:t>Use and develop existing partnerships, e.g. community groups, </a:t>
            </a:r>
            <a:r>
              <a:rPr lang="en-GB" sz="2800" dirty="0" smtClean="0"/>
              <a:t>police, parent groups, </a:t>
            </a:r>
            <a:r>
              <a:rPr lang="en-GB" sz="2800" dirty="0"/>
              <a:t>faith organisations and </a:t>
            </a:r>
            <a:r>
              <a:rPr lang="en-GB" sz="2800" dirty="0" smtClean="0"/>
              <a:t>focus </a:t>
            </a:r>
            <a:r>
              <a:rPr lang="en-GB" sz="2800" dirty="0"/>
              <a:t>groups e.g. </a:t>
            </a:r>
            <a:r>
              <a:rPr lang="en-GB" sz="2800" dirty="0" smtClean="0"/>
              <a:t>VAWG , SACRE</a:t>
            </a:r>
            <a:r>
              <a:rPr lang="en-GB" sz="2800" dirty="0"/>
              <a:t>, Anti-Bullying Alliance </a:t>
            </a:r>
            <a:r>
              <a:rPr lang="en-GB" sz="2800" dirty="0" smtClean="0"/>
              <a:t>Global Education, Educate Against Hate.</a:t>
            </a:r>
          </a:p>
          <a:p>
            <a:pPr marL="457200" indent="-457200">
              <a:buFont typeface="Arial" panose="020B0604020202020204" pitchFamily="34" charset="0"/>
              <a:buChar char="•"/>
            </a:pPr>
            <a:r>
              <a:rPr lang="en-GB" sz="2800" dirty="0" smtClean="0"/>
              <a:t>Focus on safety messages: </a:t>
            </a:r>
            <a:r>
              <a:rPr lang="en-GB" sz="2800" i="1" dirty="0" smtClean="0"/>
              <a:t>if some suggests you lie to your friends, family and teachers, steal money and travel to meet someone you don’t know, at home or abroad – they are probably trying to do you harm! </a:t>
            </a:r>
            <a:endParaRPr lang="en-GB" sz="2800" i="1" dirty="0"/>
          </a:p>
          <a:p>
            <a:endParaRPr lang="en-GB" sz="2800" dirty="0"/>
          </a:p>
        </p:txBody>
      </p:sp>
    </p:spTree>
    <p:extLst>
      <p:ext uri="{BB962C8B-B14F-4D97-AF65-F5344CB8AC3E}">
        <p14:creationId xmlns:p14="http://schemas.microsoft.com/office/powerpoint/2010/main" val="3202755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4"/>
          <p:cNvSpPr>
            <a:spLocks noChangeShapeType="1"/>
          </p:cNvSpPr>
          <p:nvPr/>
        </p:nvSpPr>
        <p:spPr bwMode="auto">
          <a:xfrm flipH="1">
            <a:off x="1547813" y="404813"/>
            <a:ext cx="2808287" cy="58324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1" name="Line 5"/>
          <p:cNvSpPr>
            <a:spLocks noChangeShapeType="1"/>
          </p:cNvSpPr>
          <p:nvPr/>
        </p:nvSpPr>
        <p:spPr bwMode="auto">
          <a:xfrm>
            <a:off x="4356100" y="404813"/>
            <a:ext cx="3240088" cy="58324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2" name="Line 6"/>
          <p:cNvSpPr>
            <a:spLocks noChangeShapeType="1"/>
          </p:cNvSpPr>
          <p:nvPr/>
        </p:nvSpPr>
        <p:spPr bwMode="auto">
          <a:xfrm>
            <a:off x="1547813" y="6237288"/>
            <a:ext cx="61198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3" name="Text Box 7"/>
          <p:cNvSpPr txBox="1">
            <a:spLocks noChangeArrowheads="1"/>
          </p:cNvSpPr>
          <p:nvPr/>
        </p:nvSpPr>
        <p:spPr bwMode="auto">
          <a:xfrm>
            <a:off x="395288" y="549275"/>
            <a:ext cx="29527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400" b="1" u="sng"/>
              <a:t>Prevent Triangle of Intervention </a:t>
            </a:r>
          </a:p>
        </p:txBody>
      </p:sp>
      <p:sp>
        <p:nvSpPr>
          <p:cNvPr id="2054" name="Line 8"/>
          <p:cNvSpPr>
            <a:spLocks noChangeShapeType="1"/>
          </p:cNvSpPr>
          <p:nvPr/>
        </p:nvSpPr>
        <p:spPr bwMode="auto">
          <a:xfrm flipV="1">
            <a:off x="3851275" y="1484313"/>
            <a:ext cx="10810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5" name="Line 9"/>
          <p:cNvSpPr>
            <a:spLocks noChangeShapeType="1"/>
          </p:cNvSpPr>
          <p:nvPr/>
        </p:nvSpPr>
        <p:spPr bwMode="auto">
          <a:xfrm>
            <a:off x="3276600" y="2565400"/>
            <a:ext cx="23034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6" name="Text Box 10"/>
          <p:cNvSpPr txBox="1">
            <a:spLocks noChangeArrowheads="1"/>
          </p:cNvSpPr>
          <p:nvPr/>
        </p:nvSpPr>
        <p:spPr bwMode="auto">
          <a:xfrm>
            <a:off x="2824559" y="3356476"/>
            <a:ext cx="3926682"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GB" altLang="en-US" sz="1800" dirty="0"/>
              <a:t>Preventative s</a:t>
            </a:r>
            <a:r>
              <a:rPr lang="en-GB" altLang="en-US" sz="1800" dirty="0" smtClean="0"/>
              <a:t>upport </a:t>
            </a:r>
            <a:r>
              <a:rPr lang="en-GB" altLang="en-US" sz="1800" dirty="0"/>
              <a:t>in schools, youth clubs, </a:t>
            </a:r>
            <a:r>
              <a:rPr lang="en-GB" altLang="en-US" sz="1800" dirty="0" err="1" smtClean="0"/>
              <a:t>etc</a:t>
            </a:r>
            <a:r>
              <a:rPr lang="en-GB" altLang="en-US" sz="1800" dirty="0" smtClean="0"/>
              <a:t> </a:t>
            </a:r>
            <a:r>
              <a:rPr lang="en-GB" altLang="en-US" sz="1800" dirty="0"/>
              <a:t>to promote positive values &amp; community cohesion, protect children from extremist dialogues, encourage safe and open debate and critical thinking, engage them in positive activities and educate them about world affairs and personal safety (including cyber safety.)</a:t>
            </a:r>
          </a:p>
          <a:p>
            <a:pPr eaLnBrk="1" hangingPunct="1">
              <a:spcBef>
                <a:spcPct val="50000"/>
              </a:spcBef>
              <a:buFontTx/>
              <a:buNone/>
            </a:pPr>
            <a:endParaRPr lang="en-GB" altLang="en-US" sz="1800" dirty="0"/>
          </a:p>
        </p:txBody>
      </p:sp>
      <p:sp>
        <p:nvSpPr>
          <p:cNvPr id="2057" name="Text Box 11"/>
          <p:cNvSpPr txBox="1">
            <a:spLocks noChangeArrowheads="1"/>
          </p:cNvSpPr>
          <p:nvPr/>
        </p:nvSpPr>
        <p:spPr bwMode="auto">
          <a:xfrm>
            <a:off x="214313" y="1500188"/>
            <a:ext cx="251936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dirty="0"/>
              <a:t>The </a:t>
            </a:r>
            <a:r>
              <a:rPr lang="en-GB" altLang="en-US" sz="1800" b="1" dirty="0"/>
              <a:t>Social Inclusion Panel </a:t>
            </a:r>
            <a:r>
              <a:rPr lang="en-GB" altLang="en-US" sz="1800" dirty="0"/>
              <a:t>oversees individual multi-agency support and diversionary programmes for those at risk from violent extremism or radicalisation, </a:t>
            </a:r>
            <a:r>
              <a:rPr lang="en-GB" altLang="en-US" sz="1800" dirty="0" smtClean="0"/>
              <a:t>including the “Channel” role and  Prevent cases at      any Tier.</a:t>
            </a:r>
            <a:endParaRPr lang="en-GB" altLang="en-US" sz="1800" dirty="0"/>
          </a:p>
        </p:txBody>
      </p:sp>
      <p:sp>
        <p:nvSpPr>
          <p:cNvPr id="2058" name="Line 12"/>
          <p:cNvSpPr>
            <a:spLocks noChangeShapeType="1"/>
          </p:cNvSpPr>
          <p:nvPr/>
        </p:nvSpPr>
        <p:spPr bwMode="auto">
          <a:xfrm>
            <a:off x="2987675" y="1916113"/>
            <a:ext cx="10795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9" name="Text Box 13"/>
          <p:cNvSpPr txBox="1">
            <a:spLocks noChangeArrowheads="1"/>
          </p:cNvSpPr>
          <p:nvPr/>
        </p:nvSpPr>
        <p:spPr bwMode="auto">
          <a:xfrm>
            <a:off x="5264851" y="404813"/>
            <a:ext cx="2735263"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dirty="0"/>
              <a:t>BEYOND PREVENT Justice System / </a:t>
            </a:r>
            <a:r>
              <a:rPr lang="en-GB" altLang="en-US" sz="1800" dirty="0" smtClean="0"/>
              <a:t>  Counter </a:t>
            </a:r>
            <a:r>
              <a:rPr lang="en-GB" altLang="en-US" sz="1800" dirty="0"/>
              <a:t>Terrorism</a:t>
            </a:r>
          </a:p>
          <a:p>
            <a:pPr eaLnBrk="1" hangingPunct="1">
              <a:spcBef>
                <a:spcPct val="50000"/>
              </a:spcBef>
              <a:buFontTx/>
              <a:buNone/>
            </a:pPr>
            <a:endParaRPr lang="en-GB" altLang="en-US" sz="1800" dirty="0"/>
          </a:p>
        </p:txBody>
      </p:sp>
      <p:sp>
        <p:nvSpPr>
          <p:cNvPr id="2060" name="Line 14"/>
          <p:cNvSpPr>
            <a:spLocks noChangeShapeType="1"/>
          </p:cNvSpPr>
          <p:nvPr/>
        </p:nvSpPr>
        <p:spPr bwMode="auto">
          <a:xfrm flipH="1">
            <a:off x="4356100" y="981075"/>
            <a:ext cx="79216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61" name="Text Box 15"/>
          <p:cNvSpPr txBox="1">
            <a:spLocks noChangeArrowheads="1"/>
          </p:cNvSpPr>
          <p:nvPr/>
        </p:nvSpPr>
        <p:spPr bwMode="auto">
          <a:xfrm>
            <a:off x="3733371" y="2674719"/>
            <a:ext cx="1584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b="1" dirty="0" smtClean="0"/>
              <a:t>Universal PREVENT</a:t>
            </a:r>
            <a:endParaRPr lang="en-GB" altLang="en-US" sz="1800" b="1" dirty="0"/>
          </a:p>
        </p:txBody>
      </p:sp>
      <p:sp>
        <p:nvSpPr>
          <p:cNvPr id="2062" name="Text Box 16"/>
          <p:cNvSpPr txBox="1">
            <a:spLocks noChangeArrowheads="1"/>
          </p:cNvSpPr>
          <p:nvPr/>
        </p:nvSpPr>
        <p:spPr bwMode="auto">
          <a:xfrm>
            <a:off x="3802063" y="1947863"/>
            <a:ext cx="136842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b="1" dirty="0"/>
              <a:t>PREVENT</a:t>
            </a:r>
            <a:r>
              <a:rPr lang="en-GB" altLang="en-US" sz="1800" dirty="0"/>
              <a:t> casework </a:t>
            </a:r>
          </a:p>
        </p:txBody>
      </p:sp>
      <p:sp>
        <p:nvSpPr>
          <p:cNvPr id="2063" name="Text Box 17"/>
          <p:cNvSpPr txBox="1">
            <a:spLocks noChangeArrowheads="1"/>
          </p:cNvSpPr>
          <p:nvPr/>
        </p:nvSpPr>
        <p:spPr bwMode="auto">
          <a:xfrm>
            <a:off x="4067175" y="1573213"/>
            <a:ext cx="720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2000" b="1" dirty="0" smtClean="0"/>
              <a:t>SIP</a:t>
            </a:r>
            <a:endParaRPr lang="en-GB" altLang="en-US" sz="2000" b="1" dirty="0"/>
          </a:p>
        </p:txBody>
      </p:sp>
      <p:sp>
        <p:nvSpPr>
          <p:cNvPr id="3" name="TextBox 2"/>
          <p:cNvSpPr txBox="1"/>
          <p:nvPr/>
        </p:nvSpPr>
        <p:spPr>
          <a:xfrm>
            <a:off x="5868144" y="1460501"/>
            <a:ext cx="2952328" cy="1200329"/>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For adults 18+ Prevent casework is dealt with by </a:t>
            </a:r>
            <a:r>
              <a:rPr lang="en-GB" b="1" dirty="0" smtClean="0">
                <a:latin typeface="Arial" panose="020B0604020202020204" pitchFamily="34" charset="0"/>
                <a:cs typeface="Arial" panose="020B0604020202020204" pitchFamily="34" charset="0"/>
              </a:rPr>
              <a:t>SAP</a:t>
            </a:r>
            <a:r>
              <a:rPr lang="en-GB" dirty="0" smtClean="0">
                <a:latin typeface="Arial" panose="020B0604020202020204" pitchFamily="34" charset="0"/>
                <a:cs typeface="Arial" panose="020B0604020202020204" pitchFamily="34" charset="0"/>
              </a:rPr>
              <a:t> – </a:t>
            </a:r>
            <a:r>
              <a:rPr lang="en-GB" b="1" dirty="0" smtClean="0">
                <a:latin typeface="Arial" panose="020B0604020202020204" pitchFamily="34" charset="0"/>
                <a:cs typeface="Arial" panose="020B0604020202020204" pitchFamily="34" charset="0"/>
              </a:rPr>
              <a:t>Safeguarding Adults Panel. </a:t>
            </a:r>
            <a:endParaRPr lang="en-GB" b="1" dirty="0">
              <a:latin typeface="Arial" panose="020B0604020202020204" pitchFamily="34" charset="0"/>
              <a:cs typeface="Arial" panose="020B0604020202020204" pitchFamily="34" charset="0"/>
            </a:endParaRPr>
          </a:p>
        </p:txBody>
      </p:sp>
      <p:cxnSp>
        <p:nvCxnSpPr>
          <p:cNvPr id="5" name="Straight Arrow Connector 4"/>
          <p:cNvCxnSpPr/>
          <p:nvPr/>
        </p:nvCxnSpPr>
        <p:spPr>
          <a:xfrm flipH="1">
            <a:off x="5317696" y="1916113"/>
            <a:ext cx="5504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43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ew Powerpoint slide_Oct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352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468313" y="836613"/>
            <a:ext cx="7772400" cy="1152525"/>
          </a:xfrm>
          <a:noFill/>
        </p:spPr>
        <p:txBody>
          <a:bodyPr/>
          <a:lstStyle/>
          <a:p>
            <a:pPr algn="l" eaLnBrk="1" hangingPunct="1"/>
            <a:r>
              <a:rPr lang="en-US" altLang="en-US" sz="4800" dirty="0" smtClean="0"/>
              <a:t>                          SIP</a:t>
            </a:r>
          </a:p>
        </p:txBody>
      </p:sp>
      <p:sp>
        <p:nvSpPr>
          <p:cNvPr id="3076" name="Rectangle 4"/>
          <p:cNvSpPr>
            <a:spLocks noGrp="1" noChangeArrowheads="1"/>
          </p:cNvSpPr>
          <p:nvPr>
            <p:ph type="subTitle" idx="1"/>
          </p:nvPr>
        </p:nvSpPr>
        <p:spPr>
          <a:xfrm>
            <a:off x="685800" y="2781300"/>
            <a:ext cx="6400800" cy="1752600"/>
          </a:xfrm>
          <a:noFill/>
        </p:spPr>
        <p:txBody>
          <a:bodyPr/>
          <a:lstStyle/>
          <a:p>
            <a:pPr algn="l" eaLnBrk="1" hangingPunct="1"/>
            <a:endParaRPr lang="en-US" altLang="en-US" sz="2400" smtClean="0"/>
          </a:p>
          <a:p>
            <a:pPr algn="l" eaLnBrk="1" hangingPunct="1"/>
            <a:endParaRPr lang="en-US" altLang="en-US" smtClean="0"/>
          </a:p>
        </p:txBody>
      </p:sp>
      <p:sp>
        <p:nvSpPr>
          <p:cNvPr id="3077" name="Text Box 5"/>
          <p:cNvSpPr txBox="1">
            <a:spLocks noChangeArrowheads="1"/>
          </p:cNvSpPr>
          <p:nvPr/>
        </p:nvSpPr>
        <p:spPr bwMode="auto">
          <a:xfrm>
            <a:off x="395288" y="2492375"/>
            <a:ext cx="8208962"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p:txBody>
      </p:sp>
      <p:sp>
        <p:nvSpPr>
          <p:cNvPr id="3078" name="Text Box 7"/>
          <p:cNvSpPr txBox="1">
            <a:spLocks noChangeArrowheads="1"/>
          </p:cNvSpPr>
          <p:nvPr/>
        </p:nvSpPr>
        <p:spPr bwMode="auto">
          <a:xfrm>
            <a:off x="395288" y="1779687"/>
            <a:ext cx="80645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b="1" i="1" dirty="0"/>
              <a:t>Social Inclusion </a:t>
            </a:r>
            <a:r>
              <a:rPr lang="en-GB" altLang="en-US" sz="2000" b="1" i="1" dirty="0" smtClean="0"/>
              <a:t>Panel</a:t>
            </a:r>
            <a:endParaRPr lang="en-GB" altLang="en-US" sz="2000" b="1" i="1" dirty="0"/>
          </a:p>
          <a:p>
            <a:pPr eaLnBrk="1" hangingPunct="1">
              <a:spcBef>
                <a:spcPct val="0"/>
              </a:spcBef>
              <a:buFontTx/>
              <a:buNone/>
            </a:pPr>
            <a:r>
              <a:rPr lang="en-GB" altLang="en-US" sz="2000" dirty="0"/>
              <a:t>This is a multi agency panel seeking to ensure a coordinated approach to planning across agencies for vulnerable children / young people and their families who are at risk </a:t>
            </a:r>
            <a:r>
              <a:rPr lang="en-GB" altLang="en-US" sz="2000" dirty="0" smtClean="0"/>
              <a:t>and supported by targeted services but </a:t>
            </a:r>
            <a:r>
              <a:rPr lang="en-GB" altLang="en-US" sz="2000" dirty="0"/>
              <a:t>do not meet thresholds for statutory (Tier 3) intervention. The panel can provide advice or interventions. Help across a wide range of multi-agency needs</a:t>
            </a:r>
            <a:r>
              <a:rPr lang="en-GB" altLang="en-US" sz="2000" i="1" dirty="0"/>
              <a:t>. </a:t>
            </a:r>
            <a:endParaRPr lang="en-GB" altLang="en-US" sz="2000" i="1" dirty="0" smtClean="0"/>
          </a:p>
          <a:p>
            <a:pPr eaLnBrk="1" hangingPunct="1">
              <a:spcBef>
                <a:spcPct val="0"/>
              </a:spcBef>
              <a:buFontTx/>
              <a:buNone/>
            </a:pPr>
            <a:endParaRPr lang="en-GB" altLang="en-US" sz="2000" i="1" dirty="0"/>
          </a:p>
          <a:p>
            <a:pPr eaLnBrk="1" hangingPunct="1">
              <a:spcBef>
                <a:spcPct val="0"/>
              </a:spcBef>
              <a:buFontTx/>
              <a:buNone/>
            </a:pPr>
            <a:r>
              <a:rPr lang="en-GB" altLang="en-US" sz="2000" i="1" dirty="0" smtClean="0"/>
              <a:t>SIP now includes </a:t>
            </a:r>
            <a:r>
              <a:rPr lang="en-GB" altLang="en-US" sz="2000" i="1" dirty="0"/>
              <a:t>support </a:t>
            </a:r>
            <a:r>
              <a:rPr lang="en-GB" altLang="en-US" sz="2000" i="1" dirty="0" smtClean="0"/>
              <a:t>and monitoring of all Prevent casework including Channel cases (whatever tier they are so this would include Specialist CSC casework)</a:t>
            </a:r>
          </a:p>
          <a:p>
            <a:pPr eaLnBrk="1" hangingPunct="1">
              <a:spcBef>
                <a:spcPct val="0"/>
              </a:spcBef>
              <a:buFontTx/>
              <a:buNone/>
            </a:pPr>
            <a:endParaRPr lang="en-GB" altLang="en-US" sz="1800" dirty="0">
              <a:solidFill>
                <a:srgbClr val="FF0000"/>
              </a:solidFill>
            </a:endParaRPr>
          </a:p>
        </p:txBody>
      </p:sp>
    </p:spTree>
    <p:extLst>
      <p:ext uri="{BB962C8B-B14F-4D97-AF65-F5344CB8AC3E}">
        <p14:creationId xmlns:p14="http://schemas.microsoft.com/office/powerpoint/2010/main" val="1466440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96752"/>
            <a:ext cx="8496944" cy="5400600"/>
          </a:xfrm>
        </p:spPr>
        <p:txBody>
          <a:bodyPr>
            <a:normAutofit/>
          </a:bodyPr>
          <a:lstStyle/>
          <a:p>
            <a:pPr lvl="0" algn="l" eaLnBrk="0" fontAlgn="base" hangingPunct="0">
              <a:spcAft>
                <a:spcPct val="0"/>
              </a:spcAft>
            </a:pPr>
            <a:r>
              <a:rPr lang="en-GB" dirty="0" smtClean="0"/>
              <a:t/>
            </a:r>
            <a:br>
              <a:rPr lang="en-GB" dirty="0" smtClean="0"/>
            </a:br>
            <a:r>
              <a:rPr lang="en-GB" dirty="0" smtClean="0"/>
              <a:t/>
            </a:r>
            <a:br>
              <a:rPr lang="en-GB" dirty="0" smtClean="0"/>
            </a:br>
            <a:r>
              <a:rPr lang="en-GB" dirty="0"/>
              <a:t/>
            </a:r>
            <a:br>
              <a:rPr lang="en-GB" dirty="0"/>
            </a:br>
            <a:r>
              <a:rPr lang="en-US" altLang="en-US" dirty="0">
                <a:solidFill>
                  <a:srgbClr val="00AFFD"/>
                </a:solidFill>
                <a:latin typeface="Helvetica Neue Regular"/>
              </a:rPr>
              <a:t/>
            </a:r>
            <a:br>
              <a:rPr lang="en-US" altLang="en-US" dirty="0">
                <a:solidFill>
                  <a:srgbClr val="00AFFD"/>
                </a:solidFill>
                <a:latin typeface="Helvetica Neue Regular"/>
              </a:rPr>
            </a:br>
            <a:endParaRPr lang="en-GB" dirty="0"/>
          </a:p>
        </p:txBody>
      </p:sp>
      <p:sp>
        <p:nvSpPr>
          <p:cNvPr id="5" name="Rectangle 1"/>
          <p:cNvSpPr>
            <a:spLocks noChangeArrowheads="1"/>
          </p:cNvSpPr>
          <p:nvPr/>
        </p:nvSpPr>
        <p:spPr bwMode="auto">
          <a:xfrm>
            <a:off x="-432048" y="2607622"/>
            <a:ext cx="65"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AFFD"/>
              </a:solidFill>
              <a:effectLst/>
              <a:latin typeface="Helvetica Neue Regular"/>
            </a:endParaRPr>
          </a:p>
        </p:txBody>
      </p:sp>
      <p:pic>
        <p:nvPicPr>
          <p:cNvPr id="8" name="Picture 4" descr="A4_wave_tr_4colprocess_Be_IiP_Pdp"/>
          <p:cNvPicPr>
            <a:picLocks noChangeAspect="1" noChangeArrowheads="1"/>
          </p:cNvPicPr>
          <p:nvPr/>
        </p:nvPicPr>
        <p:blipFill>
          <a:blip r:embed="rId3"/>
          <a:srcRect/>
          <a:stretch>
            <a:fillRect/>
          </a:stretch>
        </p:blipFill>
        <p:spPr bwMode="auto">
          <a:xfrm>
            <a:off x="0" y="0"/>
            <a:ext cx="9144000" cy="1412875"/>
          </a:xfrm>
          <a:prstGeom prst="rect">
            <a:avLst/>
          </a:prstGeom>
          <a:noFill/>
          <a:ln w="9525">
            <a:noFill/>
            <a:miter lim="800000"/>
            <a:headEnd/>
            <a:tailEnd/>
          </a:ln>
        </p:spPr>
      </p:pic>
      <p:pic>
        <p:nvPicPr>
          <p:cNvPr id="6" name="Picture 4" descr="http://i.dailymail.co.uk/i/pix/2011/07/27/article-2019547-0D076F6F00000578-268_233x4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179512"/>
            <a:ext cx="2370056" cy="43027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n EDL protest in Luton last mon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3928747"/>
            <a:ext cx="4329362" cy="25976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1120487"/>
            <a:ext cx="6696744" cy="584775"/>
          </a:xfrm>
          <a:prstGeom prst="rect">
            <a:avLst/>
          </a:prstGeom>
          <a:noFill/>
        </p:spPr>
        <p:txBody>
          <a:bodyPr wrap="square" rtlCol="0">
            <a:spAutoFit/>
          </a:bodyPr>
          <a:lstStyle/>
          <a:p>
            <a:r>
              <a:rPr lang="en-GB" sz="3200" b="1" dirty="0" smtClean="0"/>
              <a:t>Tower Hamlets - Context and Threats </a:t>
            </a:r>
            <a:endParaRPr lang="en-GB" sz="3200" b="1" dirty="0"/>
          </a:p>
        </p:txBody>
      </p:sp>
      <p:sp>
        <p:nvSpPr>
          <p:cNvPr id="10" name="TextBox 9"/>
          <p:cNvSpPr txBox="1"/>
          <p:nvPr/>
        </p:nvSpPr>
        <p:spPr>
          <a:xfrm>
            <a:off x="3017103" y="1705262"/>
            <a:ext cx="5688632" cy="1815882"/>
          </a:xfrm>
          <a:prstGeom prst="rect">
            <a:avLst/>
          </a:prstGeom>
          <a:noFill/>
        </p:spPr>
        <p:txBody>
          <a:bodyPr wrap="square" rtlCol="0">
            <a:spAutoFit/>
          </a:bodyPr>
          <a:lstStyle/>
          <a:p>
            <a:r>
              <a:rPr lang="en-GB" sz="2800" dirty="0" smtClean="0"/>
              <a:t>There is a continuing threat to destroy community cohesion and schools are in the front line of tackling this. </a:t>
            </a:r>
          </a:p>
        </p:txBody>
      </p:sp>
    </p:spTree>
    <p:extLst>
      <p:ext uri="{BB962C8B-B14F-4D97-AF65-F5344CB8AC3E}">
        <p14:creationId xmlns:p14="http://schemas.microsoft.com/office/powerpoint/2010/main" val="19717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96752"/>
            <a:ext cx="8496944" cy="5400600"/>
          </a:xfrm>
        </p:spPr>
        <p:txBody>
          <a:bodyPr>
            <a:normAutofit/>
          </a:bodyPr>
          <a:lstStyle/>
          <a:p>
            <a:pPr lvl="0" algn="l" eaLnBrk="0" fontAlgn="base" hangingPunct="0">
              <a:spcAft>
                <a:spcPct val="0"/>
              </a:spcAft>
            </a:pPr>
            <a:r>
              <a:rPr lang="en-GB" dirty="0" smtClean="0"/>
              <a:t/>
            </a:r>
            <a:br>
              <a:rPr lang="en-GB" dirty="0" smtClean="0"/>
            </a:br>
            <a:r>
              <a:rPr lang="en-GB" dirty="0" smtClean="0"/>
              <a:t/>
            </a:r>
            <a:br>
              <a:rPr lang="en-GB" dirty="0" smtClean="0"/>
            </a:br>
            <a:r>
              <a:rPr lang="en-GB" dirty="0"/>
              <a:t/>
            </a:r>
            <a:br>
              <a:rPr lang="en-GB" dirty="0"/>
            </a:br>
            <a:r>
              <a:rPr lang="en-US" altLang="en-US" dirty="0">
                <a:solidFill>
                  <a:srgbClr val="00AFFD"/>
                </a:solidFill>
                <a:latin typeface="Helvetica Neue Regular"/>
              </a:rPr>
              <a:t/>
            </a:r>
            <a:br>
              <a:rPr lang="en-US" altLang="en-US" dirty="0">
                <a:solidFill>
                  <a:srgbClr val="00AFFD"/>
                </a:solidFill>
                <a:latin typeface="Helvetica Neue Regular"/>
              </a:rPr>
            </a:br>
            <a:endParaRPr lang="en-GB" dirty="0"/>
          </a:p>
        </p:txBody>
      </p:sp>
      <p:sp>
        <p:nvSpPr>
          <p:cNvPr id="5" name="Rectangle 1"/>
          <p:cNvSpPr>
            <a:spLocks noChangeArrowheads="1"/>
          </p:cNvSpPr>
          <p:nvPr/>
        </p:nvSpPr>
        <p:spPr bwMode="auto">
          <a:xfrm>
            <a:off x="-432048" y="2607622"/>
            <a:ext cx="65"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AFFD"/>
              </a:solidFill>
              <a:effectLst/>
              <a:latin typeface="Helvetica Neue Regular"/>
            </a:endParaRPr>
          </a:p>
        </p:txBody>
      </p:sp>
      <p:pic>
        <p:nvPicPr>
          <p:cNvPr id="8" name="Picture 4" descr="A4_wave_tr_4colprocess_Be_IiP_Pdp"/>
          <p:cNvPicPr>
            <a:picLocks noChangeAspect="1" noChangeArrowheads="1"/>
          </p:cNvPicPr>
          <p:nvPr/>
        </p:nvPicPr>
        <p:blipFill>
          <a:blip r:embed="rId3"/>
          <a:srcRect/>
          <a:stretch>
            <a:fillRect/>
          </a:stretch>
        </p:blipFill>
        <p:spPr bwMode="auto">
          <a:xfrm>
            <a:off x="0" y="0"/>
            <a:ext cx="9144000" cy="1412875"/>
          </a:xfrm>
          <a:prstGeom prst="rect">
            <a:avLst/>
          </a:prstGeom>
          <a:noFill/>
          <a:ln w="9525">
            <a:noFill/>
            <a:miter lim="800000"/>
            <a:headEnd/>
            <a:tailEnd/>
          </a:ln>
        </p:spPr>
      </p:pic>
      <p:sp>
        <p:nvSpPr>
          <p:cNvPr id="7" name="TextBox 6"/>
          <p:cNvSpPr txBox="1"/>
          <p:nvPr/>
        </p:nvSpPr>
        <p:spPr>
          <a:xfrm>
            <a:off x="251520" y="1556792"/>
            <a:ext cx="8640960" cy="5970865"/>
          </a:xfrm>
          <a:prstGeom prst="rect">
            <a:avLst/>
          </a:prstGeom>
          <a:noFill/>
        </p:spPr>
        <p:txBody>
          <a:bodyPr wrap="square" rtlCol="0">
            <a:spAutoFit/>
          </a:bodyPr>
          <a:lstStyle/>
          <a:p>
            <a:r>
              <a:rPr lang="en-GB" sz="3200" b="1" dirty="0" smtClean="0"/>
              <a:t>School Engagement – Guidance and Training</a:t>
            </a:r>
          </a:p>
          <a:p>
            <a:r>
              <a:rPr lang="en-GB" sz="3200" b="1" dirty="0" smtClean="0"/>
              <a:t>- a safeguarding policy and practice issue </a:t>
            </a:r>
            <a:endParaRPr lang="en-GB" sz="2800" dirty="0"/>
          </a:p>
          <a:p>
            <a:pPr marL="457200" indent="-457200">
              <a:buFont typeface="Arial" panose="020B0604020202020204" pitchFamily="34" charset="0"/>
              <a:buChar char="•"/>
            </a:pPr>
            <a:r>
              <a:rPr lang="en-GB" sz="2800" dirty="0" smtClean="0"/>
              <a:t>Policy Guidance </a:t>
            </a:r>
            <a:r>
              <a:rPr lang="en-GB" sz="2800" dirty="0"/>
              <a:t>and checklist issues to all schools </a:t>
            </a:r>
          </a:p>
          <a:p>
            <a:pPr marL="457200" indent="-457200">
              <a:buFont typeface="Arial" panose="020B0604020202020204" pitchFamily="34" charset="0"/>
              <a:buChar char="•"/>
            </a:pPr>
            <a:r>
              <a:rPr lang="en-GB" sz="2800" dirty="0" smtClean="0"/>
              <a:t>WRAP training in schools</a:t>
            </a:r>
          </a:p>
          <a:p>
            <a:pPr marL="457200" indent="-457200">
              <a:buFont typeface="Arial" panose="020B0604020202020204" pitchFamily="34" charset="0"/>
              <a:buChar char="•"/>
            </a:pPr>
            <a:r>
              <a:rPr lang="en-GB" sz="2800" dirty="0" smtClean="0"/>
              <a:t>Parental </a:t>
            </a:r>
            <a:r>
              <a:rPr lang="en-GB" sz="2800" dirty="0"/>
              <a:t>engagement sessions available to </a:t>
            </a:r>
            <a:r>
              <a:rPr lang="en-GB" sz="2800" dirty="0" smtClean="0"/>
              <a:t>schools around cyber-safety and risk of radicalisation</a:t>
            </a:r>
          </a:p>
          <a:p>
            <a:pPr marL="457200" indent="-457200">
              <a:buFont typeface="Arial" panose="020B0604020202020204" pitchFamily="34" charset="0"/>
              <a:buChar char="•"/>
            </a:pPr>
            <a:r>
              <a:rPr lang="en-GB" sz="2800" dirty="0" smtClean="0"/>
              <a:t>Curriculum development work</a:t>
            </a:r>
          </a:p>
          <a:p>
            <a:pPr marL="914400" lvl="1" indent="-457200">
              <a:buFont typeface="Arial" panose="020B0604020202020204" pitchFamily="34" charset="0"/>
              <a:buChar char="•"/>
            </a:pPr>
            <a:r>
              <a:rPr lang="en-GB" sz="2800" dirty="0" smtClean="0"/>
              <a:t>6</a:t>
            </a:r>
            <a:r>
              <a:rPr lang="en-GB" sz="2800" baseline="30000" dirty="0" smtClean="0"/>
              <a:t>th</a:t>
            </a:r>
            <a:r>
              <a:rPr lang="en-GB" sz="2800" dirty="0" smtClean="0"/>
              <a:t> formers developing their own materials</a:t>
            </a:r>
          </a:p>
          <a:p>
            <a:pPr marL="914400" lvl="1" indent="-457200">
              <a:buFont typeface="Arial" panose="020B0604020202020204" pitchFamily="34" charset="0"/>
              <a:buChar char="•"/>
            </a:pPr>
            <a:r>
              <a:rPr lang="en-GB" sz="2800" dirty="0" smtClean="0"/>
              <a:t>Schemes of work for all age ranges</a:t>
            </a:r>
          </a:p>
          <a:p>
            <a:pPr marL="914400" lvl="1" indent="-457200">
              <a:buFont typeface="Arial" panose="020B0604020202020204" pitchFamily="34" charset="0"/>
              <a:buChar char="•"/>
            </a:pPr>
            <a:r>
              <a:rPr lang="en-GB" sz="2800" dirty="0" smtClean="0"/>
              <a:t>Curriculum working groups and conferences </a:t>
            </a:r>
          </a:p>
          <a:p>
            <a:pPr marL="914400" lvl="1" indent="-457200">
              <a:buFont typeface="Arial" panose="020B0604020202020204" pitchFamily="34" charset="0"/>
              <a:buChar char="•"/>
            </a:pPr>
            <a:r>
              <a:rPr lang="en-GB" sz="2800" dirty="0" smtClean="0"/>
              <a:t>Assemblies and “drop down days” </a:t>
            </a:r>
          </a:p>
          <a:p>
            <a:pPr lvl="1"/>
            <a:endParaRPr lang="en-GB" sz="2800" dirty="0" smtClean="0"/>
          </a:p>
          <a:p>
            <a:pPr marL="914400" lvl="1"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583964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96752"/>
            <a:ext cx="8496944" cy="5400600"/>
          </a:xfrm>
        </p:spPr>
        <p:txBody>
          <a:bodyPr>
            <a:normAutofit/>
          </a:bodyPr>
          <a:lstStyle/>
          <a:p>
            <a:pPr lvl="0" algn="l" eaLnBrk="0" fontAlgn="base" hangingPunct="0">
              <a:spcAft>
                <a:spcPct val="0"/>
              </a:spcAft>
            </a:pPr>
            <a:r>
              <a:rPr lang="en-GB" dirty="0" smtClean="0"/>
              <a:t/>
            </a:r>
            <a:br>
              <a:rPr lang="en-GB" dirty="0" smtClean="0"/>
            </a:br>
            <a:r>
              <a:rPr lang="en-GB" dirty="0" smtClean="0"/>
              <a:t/>
            </a:r>
            <a:br>
              <a:rPr lang="en-GB" dirty="0" smtClean="0"/>
            </a:br>
            <a:r>
              <a:rPr lang="en-GB" dirty="0"/>
              <a:t/>
            </a:r>
            <a:br>
              <a:rPr lang="en-GB" dirty="0"/>
            </a:br>
            <a:r>
              <a:rPr lang="en-US" altLang="en-US" dirty="0">
                <a:solidFill>
                  <a:srgbClr val="00AFFD"/>
                </a:solidFill>
                <a:latin typeface="Helvetica Neue Regular"/>
              </a:rPr>
              <a:t/>
            </a:r>
            <a:br>
              <a:rPr lang="en-US" altLang="en-US" dirty="0">
                <a:solidFill>
                  <a:srgbClr val="00AFFD"/>
                </a:solidFill>
                <a:latin typeface="Helvetica Neue Regular"/>
              </a:rPr>
            </a:br>
            <a:endParaRPr lang="en-GB" dirty="0"/>
          </a:p>
        </p:txBody>
      </p:sp>
      <p:sp>
        <p:nvSpPr>
          <p:cNvPr id="5" name="Rectangle 1"/>
          <p:cNvSpPr>
            <a:spLocks noChangeArrowheads="1"/>
          </p:cNvSpPr>
          <p:nvPr/>
        </p:nvSpPr>
        <p:spPr bwMode="auto">
          <a:xfrm>
            <a:off x="-432048" y="2607622"/>
            <a:ext cx="65"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AFFD"/>
              </a:solidFill>
              <a:effectLst/>
              <a:latin typeface="Helvetica Neue Regular"/>
            </a:endParaRPr>
          </a:p>
        </p:txBody>
      </p:sp>
      <p:pic>
        <p:nvPicPr>
          <p:cNvPr id="8" name="Picture 4" descr="A4_wave_tr_4colprocess_Be_IiP_Pdp"/>
          <p:cNvPicPr>
            <a:picLocks noChangeAspect="1" noChangeArrowheads="1"/>
          </p:cNvPicPr>
          <p:nvPr/>
        </p:nvPicPr>
        <p:blipFill>
          <a:blip r:embed="rId3"/>
          <a:srcRect/>
          <a:stretch>
            <a:fillRect/>
          </a:stretch>
        </p:blipFill>
        <p:spPr bwMode="auto">
          <a:xfrm>
            <a:off x="0" y="0"/>
            <a:ext cx="9144000" cy="1412875"/>
          </a:xfrm>
          <a:prstGeom prst="rect">
            <a:avLst/>
          </a:prstGeom>
          <a:noFill/>
          <a:ln w="9525">
            <a:noFill/>
            <a:miter lim="800000"/>
            <a:headEnd/>
            <a:tailEnd/>
          </a:ln>
        </p:spPr>
      </p:pic>
      <p:sp>
        <p:nvSpPr>
          <p:cNvPr id="7" name="TextBox 6"/>
          <p:cNvSpPr txBox="1"/>
          <p:nvPr/>
        </p:nvSpPr>
        <p:spPr>
          <a:xfrm>
            <a:off x="251520" y="1556792"/>
            <a:ext cx="8640960" cy="4893647"/>
          </a:xfrm>
          <a:prstGeom prst="rect">
            <a:avLst/>
          </a:prstGeom>
          <a:noFill/>
        </p:spPr>
        <p:txBody>
          <a:bodyPr wrap="square" rtlCol="0">
            <a:spAutoFit/>
          </a:bodyPr>
          <a:lstStyle/>
          <a:p>
            <a:r>
              <a:rPr lang="en-GB" sz="3200" b="1" dirty="0" smtClean="0"/>
              <a:t>Universal Provision – for all young people </a:t>
            </a:r>
          </a:p>
          <a:p>
            <a:pPr marL="457200" lvl="0" indent="-457200">
              <a:buFont typeface="Arial" panose="020B0604020202020204" pitchFamily="34" charset="0"/>
              <a:buChar char="•"/>
            </a:pPr>
            <a:r>
              <a:rPr lang="en-GB" sz="2800" dirty="0" smtClean="0"/>
              <a:t>Vulnerable cases </a:t>
            </a:r>
            <a:r>
              <a:rPr lang="en-GB" sz="2800" dirty="0"/>
              <a:t>are not </a:t>
            </a:r>
            <a:r>
              <a:rPr lang="en-GB" sz="2800" dirty="0" smtClean="0"/>
              <a:t>easy to identify so </a:t>
            </a:r>
            <a:r>
              <a:rPr lang="en-GB" sz="2800" dirty="0"/>
              <a:t>we need to assume all </a:t>
            </a:r>
            <a:r>
              <a:rPr lang="en-GB" sz="2800" dirty="0" smtClean="0"/>
              <a:t>young people are </a:t>
            </a:r>
            <a:r>
              <a:rPr lang="en-GB" sz="2800" dirty="0"/>
              <a:t>at risk /</a:t>
            </a:r>
            <a:r>
              <a:rPr lang="en-GB" sz="2800" dirty="0" smtClean="0"/>
              <a:t> </a:t>
            </a:r>
            <a:r>
              <a:rPr lang="en-GB" sz="2800" dirty="0"/>
              <a:t>teach all children </a:t>
            </a:r>
          </a:p>
          <a:p>
            <a:pPr marL="457200" lvl="0" indent="-457200">
              <a:buFont typeface="Arial" panose="020B0604020202020204" pitchFamily="34" charset="0"/>
              <a:buChar char="•"/>
            </a:pPr>
            <a:r>
              <a:rPr lang="en-GB" sz="2800" dirty="0"/>
              <a:t>Discontinuity between what they know and their parents know about the internet and social media,  so can’t leave it </a:t>
            </a:r>
            <a:r>
              <a:rPr lang="en-GB" sz="2800" dirty="0" smtClean="0"/>
              <a:t>just to </a:t>
            </a:r>
            <a:r>
              <a:rPr lang="en-GB" sz="2800" dirty="0"/>
              <a:t>the </a:t>
            </a:r>
            <a:r>
              <a:rPr lang="en-GB" sz="2800" dirty="0" smtClean="0"/>
              <a:t>home  </a:t>
            </a:r>
            <a:endParaRPr lang="en-GB" sz="2800" dirty="0"/>
          </a:p>
          <a:p>
            <a:pPr marL="457200" lvl="0" indent="-457200">
              <a:buFont typeface="Arial" panose="020B0604020202020204" pitchFamily="34" charset="0"/>
              <a:buChar char="•"/>
            </a:pPr>
            <a:r>
              <a:rPr lang="en-GB" sz="2800" dirty="0" smtClean="0"/>
              <a:t>Children </a:t>
            </a:r>
            <a:r>
              <a:rPr lang="en-GB" sz="2800" dirty="0"/>
              <a:t>today have open </a:t>
            </a:r>
            <a:r>
              <a:rPr lang="en-GB" sz="2800" dirty="0" smtClean="0"/>
              <a:t>and unrestricted access </a:t>
            </a:r>
            <a:r>
              <a:rPr lang="en-GB" sz="2800" dirty="0"/>
              <a:t>to extensive information so we need to teach skills of </a:t>
            </a:r>
            <a:r>
              <a:rPr lang="en-GB" sz="2800" b="1" dirty="0"/>
              <a:t>critical thinking, discrimination and questioning </a:t>
            </a:r>
            <a:r>
              <a:rPr lang="en-GB" sz="2800" b="1" dirty="0" smtClean="0"/>
              <a:t>the  </a:t>
            </a:r>
            <a:r>
              <a:rPr lang="en-GB" sz="2800" b="1" dirty="0"/>
              <a:t>validity of sources </a:t>
            </a:r>
            <a:r>
              <a:rPr lang="en-GB" sz="2800" dirty="0"/>
              <a:t>(a healthy scepticism</a:t>
            </a:r>
            <a:r>
              <a:rPr lang="en-GB" sz="2800" dirty="0" smtClean="0"/>
              <a:t>)</a:t>
            </a: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3534046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96752"/>
            <a:ext cx="8496944" cy="5400600"/>
          </a:xfrm>
        </p:spPr>
        <p:txBody>
          <a:bodyPr>
            <a:normAutofit/>
          </a:bodyPr>
          <a:lstStyle/>
          <a:p>
            <a:pPr lvl="0" algn="l" eaLnBrk="0" fontAlgn="base" hangingPunct="0">
              <a:spcAft>
                <a:spcPct val="0"/>
              </a:spcAft>
            </a:pPr>
            <a:r>
              <a:rPr lang="en-GB" dirty="0" smtClean="0"/>
              <a:t/>
            </a:r>
            <a:br>
              <a:rPr lang="en-GB" dirty="0" smtClean="0"/>
            </a:br>
            <a:r>
              <a:rPr lang="en-GB" dirty="0" smtClean="0"/>
              <a:t/>
            </a:r>
            <a:br>
              <a:rPr lang="en-GB" dirty="0" smtClean="0"/>
            </a:br>
            <a:r>
              <a:rPr lang="en-GB" dirty="0"/>
              <a:t/>
            </a:r>
            <a:br>
              <a:rPr lang="en-GB" dirty="0"/>
            </a:br>
            <a:r>
              <a:rPr lang="en-US" altLang="en-US" dirty="0">
                <a:solidFill>
                  <a:srgbClr val="00AFFD"/>
                </a:solidFill>
                <a:latin typeface="Helvetica Neue Regular"/>
              </a:rPr>
              <a:t/>
            </a:r>
            <a:br>
              <a:rPr lang="en-US" altLang="en-US" dirty="0">
                <a:solidFill>
                  <a:srgbClr val="00AFFD"/>
                </a:solidFill>
                <a:latin typeface="Helvetica Neue Regular"/>
              </a:rPr>
            </a:br>
            <a:endParaRPr lang="en-GB" dirty="0"/>
          </a:p>
        </p:txBody>
      </p:sp>
      <p:sp>
        <p:nvSpPr>
          <p:cNvPr id="5" name="Rectangle 1"/>
          <p:cNvSpPr>
            <a:spLocks noChangeArrowheads="1"/>
          </p:cNvSpPr>
          <p:nvPr/>
        </p:nvSpPr>
        <p:spPr bwMode="auto">
          <a:xfrm>
            <a:off x="-432048" y="2607622"/>
            <a:ext cx="65"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AFFD"/>
              </a:solidFill>
              <a:effectLst/>
              <a:latin typeface="Helvetica Neue Regular"/>
            </a:endParaRPr>
          </a:p>
        </p:txBody>
      </p:sp>
      <p:pic>
        <p:nvPicPr>
          <p:cNvPr id="8" name="Picture 4" descr="A4_wave_tr_4colprocess_Be_IiP_Pdp"/>
          <p:cNvPicPr>
            <a:picLocks noChangeAspect="1" noChangeArrowheads="1"/>
          </p:cNvPicPr>
          <p:nvPr/>
        </p:nvPicPr>
        <p:blipFill>
          <a:blip r:embed="rId3"/>
          <a:srcRect/>
          <a:stretch>
            <a:fillRect/>
          </a:stretch>
        </p:blipFill>
        <p:spPr bwMode="auto">
          <a:xfrm>
            <a:off x="0" y="0"/>
            <a:ext cx="9144000" cy="1412875"/>
          </a:xfrm>
          <a:prstGeom prst="rect">
            <a:avLst/>
          </a:prstGeom>
          <a:noFill/>
          <a:ln w="9525">
            <a:noFill/>
            <a:miter lim="800000"/>
            <a:headEnd/>
            <a:tailEnd/>
          </a:ln>
        </p:spPr>
      </p:pic>
      <p:sp>
        <p:nvSpPr>
          <p:cNvPr id="7" name="TextBox 6"/>
          <p:cNvSpPr txBox="1"/>
          <p:nvPr/>
        </p:nvSpPr>
        <p:spPr>
          <a:xfrm>
            <a:off x="251520" y="1556792"/>
            <a:ext cx="8640960" cy="5324535"/>
          </a:xfrm>
          <a:prstGeom prst="rect">
            <a:avLst/>
          </a:prstGeom>
          <a:noFill/>
        </p:spPr>
        <p:txBody>
          <a:bodyPr wrap="square" rtlCol="0">
            <a:spAutoFit/>
          </a:bodyPr>
          <a:lstStyle/>
          <a:p>
            <a:r>
              <a:rPr lang="en-GB" sz="3200" b="1" dirty="0" smtClean="0"/>
              <a:t>Universal Provision – benefits</a:t>
            </a:r>
          </a:p>
          <a:p>
            <a:pPr marL="457200" lvl="0" indent="-457200">
              <a:buFont typeface="Arial" panose="020B0604020202020204" pitchFamily="34" charset="0"/>
              <a:buChar char="•"/>
            </a:pPr>
            <a:r>
              <a:rPr lang="en-GB" sz="2800" dirty="0" smtClean="0"/>
              <a:t>Not </a:t>
            </a:r>
            <a:r>
              <a:rPr lang="en-GB" sz="2800" dirty="0"/>
              <a:t>about closing down debate but enabling discussion of controversial issues in a safe environment with </a:t>
            </a:r>
            <a:r>
              <a:rPr lang="en-GB" sz="2800" dirty="0" smtClean="0"/>
              <a:t>adults who feel confident to do so.  Better they come to us to get answers than go to the internet. </a:t>
            </a:r>
            <a:endParaRPr lang="en-GB" sz="2800" dirty="0"/>
          </a:p>
          <a:p>
            <a:pPr marL="457200" lvl="0" indent="-457200">
              <a:buFont typeface="Arial" panose="020B0604020202020204" pitchFamily="34" charset="0"/>
              <a:buChar char="•"/>
            </a:pPr>
            <a:r>
              <a:rPr lang="en-GB" sz="2800" dirty="0" smtClean="0"/>
              <a:t>Discussion </a:t>
            </a:r>
            <a:r>
              <a:rPr lang="en-GB" sz="2800" dirty="0"/>
              <a:t>improves </a:t>
            </a:r>
            <a:r>
              <a:rPr lang="en-GB" sz="2800" dirty="0" smtClean="0"/>
              <a:t>young people’s </a:t>
            </a:r>
            <a:r>
              <a:rPr lang="en-GB" sz="2800" dirty="0"/>
              <a:t>analytic and reasoning and debating </a:t>
            </a:r>
            <a:r>
              <a:rPr lang="en-GB" sz="2800" dirty="0" smtClean="0"/>
              <a:t>skills which has wider benefits</a:t>
            </a:r>
            <a:endParaRPr lang="en-GB" sz="2800" dirty="0"/>
          </a:p>
          <a:p>
            <a:pPr marL="457200" indent="-457200">
              <a:buFont typeface="Arial" panose="020B0604020202020204" pitchFamily="34" charset="0"/>
              <a:buChar char="•"/>
            </a:pPr>
            <a:r>
              <a:rPr lang="en-GB" sz="2800" dirty="0" smtClean="0"/>
              <a:t>E-safety work has </a:t>
            </a:r>
            <a:r>
              <a:rPr lang="en-GB" sz="2800" dirty="0"/>
              <a:t>relevance  to other risks as well e.g. </a:t>
            </a:r>
            <a:r>
              <a:rPr lang="en-GB" sz="2800" dirty="0" smtClean="0"/>
              <a:t>sexual online grooming </a:t>
            </a:r>
            <a:r>
              <a:rPr lang="en-GB" sz="2800" dirty="0"/>
              <a:t>and online scams </a:t>
            </a:r>
            <a:r>
              <a:rPr lang="en-GB" sz="2800" dirty="0" smtClean="0"/>
              <a:t>– banking, insurance, password access, “send me your money” </a:t>
            </a:r>
            <a:r>
              <a:rPr lang="en-GB" sz="2800" dirty="0" err="1" smtClean="0"/>
              <a:t>etc</a:t>
            </a:r>
            <a:r>
              <a:rPr lang="en-GB" sz="2800" dirty="0" smtClean="0"/>
              <a:t> </a:t>
            </a:r>
            <a:endParaRPr lang="en-GB" sz="2800" dirty="0"/>
          </a:p>
          <a:p>
            <a:pPr marL="457200" lvl="0" indent="-457200">
              <a:buFont typeface="Arial" panose="020B0604020202020204" pitchFamily="34" charset="0"/>
              <a:buChar char="•"/>
            </a:pPr>
            <a:endParaRPr lang="en-GB" sz="2800" dirty="0"/>
          </a:p>
          <a:p>
            <a:pPr marL="457200" lvl="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1068780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96752"/>
            <a:ext cx="8496944" cy="5400600"/>
          </a:xfrm>
        </p:spPr>
        <p:txBody>
          <a:bodyPr>
            <a:normAutofit/>
          </a:bodyPr>
          <a:lstStyle/>
          <a:p>
            <a:pPr lvl="0" algn="l" eaLnBrk="0" fontAlgn="base" hangingPunct="0">
              <a:spcAft>
                <a:spcPct val="0"/>
              </a:spcAft>
            </a:pPr>
            <a:r>
              <a:rPr lang="en-GB" dirty="0" smtClean="0"/>
              <a:t/>
            </a:r>
            <a:br>
              <a:rPr lang="en-GB" dirty="0" smtClean="0"/>
            </a:br>
            <a:r>
              <a:rPr lang="en-GB" dirty="0" smtClean="0"/>
              <a:t/>
            </a:r>
            <a:br>
              <a:rPr lang="en-GB" dirty="0" smtClean="0"/>
            </a:br>
            <a:r>
              <a:rPr lang="en-GB" dirty="0"/>
              <a:t/>
            </a:r>
            <a:br>
              <a:rPr lang="en-GB" dirty="0"/>
            </a:br>
            <a:r>
              <a:rPr lang="en-US" altLang="en-US" dirty="0">
                <a:solidFill>
                  <a:srgbClr val="00AFFD"/>
                </a:solidFill>
                <a:latin typeface="Helvetica Neue Regular"/>
              </a:rPr>
              <a:t/>
            </a:r>
            <a:br>
              <a:rPr lang="en-US" altLang="en-US" dirty="0">
                <a:solidFill>
                  <a:srgbClr val="00AFFD"/>
                </a:solidFill>
                <a:latin typeface="Helvetica Neue Regular"/>
              </a:rPr>
            </a:br>
            <a:endParaRPr lang="en-GB" dirty="0"/>
          </a:p>
        </p:txBody>
      </p:sp>
      <p:sp>
        <p:nvSpPr>
          <p:cNvPr id="5" name="Rectangle 1"/>
          <p:cNvSpPr>
            <a:spLocks noChangeArrowheads="1"/>
          </p:cNvSpPr>
          <p:nvPr/>
        </p:nvSpPr>
        <p:spPr bwMode="auto">
          <a:xfrm>
            <a:off x="-432048" y="2607622"/>
            <a:ext cx="65"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AFFD"/>
              </a:solidFill>
              <a:effectLst/>
              <a:latin typeface="Helvetica Neue Regular"/>
            </a:endParaRPr>
          </a:p>
        </p:txBody>
      </p:sp>
      <p:pic>
        <p:nvPicPr>
          <p:cNvPr id="8" name="Picture 4" descr="A4_wave_tr_4colprocess_Be_IiP_Pdp"/>
          <p:cNvPicPr>
            <a:picLocks noChangeAspect="1" noChangeArrowheads="1"/>
          </p:cNvPicPr>
          <p:nvPr/>
        </p:nvPicPr>
        <p:blipFill>
          <a:blip r:embed="rId3"/>
          <a:srcRect/>
          <a:stretch>
            <a:fillRect/>
          </a:stretch>
        </p:blipFill>
        <p:spPr bwMode="auto">
          <a:xfrm>
            <a:off x="0" y="0"/>
            <a:ext cx="9144000" cy="1412875"/>
          </a:xfrm>
          <a:prstGeom prst="rect">
            <a:avLst/>
          </a:prstGeom>
          <a:noFill/>
          <a:ln w="9525">
            <a:noFill/>
            <a:miter lim="800000"/>
            <a:headEnd/>
            <a:tailEnd/>
          </a:ln>
        </p:spPr>
      </p:pic>
      <p:sp>
        <p:nvSpPr>
          <p:cNvPr id="4" name="Rectangle 3"/>
          <p:cNvSpPr/>
          <p:nvPr/>
        </p:nvSpPr>
        <p:spPr>
          <a:xfrm>
            <a:off x="2483768" y="991650"/>
            <a:ext cx="3427092" cy="523220"/>
          </a:xfrm>
          <a:prstGeom prst="rect">
            <a:avLst/>
          </a:prstGeom>
        </p:spPr>
        <p:txBody>
          <a:bodyPr wrap="none">
            <a:spAutoFit/>
          </a:bodyPr>
          <a:lstStyle/>
          <a:p>
            <a:r>
              <a:rPr lang="en-GB" sz="2800" dirty="0"/>
              <a:t>Examples of resources</a:t>
            </a:r>
          </a:p>
        </p:txBody>
      </p:sp>
      <p:sp>
        <p:nvSpPr>
          <p:cNvPr id="3" name="Rectangle 2"/>
          <p:cNvSpPr/>
          <p:nvPr/>
        </p:nvSpPr>
        <p:spPr>
          <a:xfrm>
            <a:off x="1043608" y="1628800"/>
            <a:ext cx="7056784" cy="4832092"/>
          </a:xfrm>
          <a:prstGeom prst="rect">
            <a:avLst/>
          </a:prstGeom>
        </p:spPr>
        <p:txBody>
          <a:bodyPr wrap="square">
            <a:spAutoFit/>
          </a:bodyPr>
          <a:lstStyle/>
          <a:p>
            <a:r>
              <a:rPr lang="en-GB" sz="2800" b="1" u="sng" dirty="0"/>
              <a:t>Drop Down Day for Years 10 and 12 </a:t>
            </a:r>
          </a:p>
          <a:p>
            <a:r>
              <a:rPr lang="en-GB" sz="2800" b="1" dirty="0" smtClean="0"/>
              <a:t>Topic </a:t>
            </a:r>
            <a:r>
              <a:rPr lang="en-GB" sz="2800" b="1" dirty="0"/>
              <a:t>– Leading Tolerance in our Community</a:t>
            </a:r>
          </a:p>
          <a:p>
            <a:pPr marL="457200" indent="-457200">
              <a:buFont typeface="Arial" panose="020B0604020202020204" pitchFamily="34" charset="0"/>
              <a:buChar char="•"/>
            </a:pPr>
            <a:r>
              <a:rPr lang="en-GB" sz="2800" dirty="0"/>
              <a:t>Input from Guest Speakers </a:t>
            </a:r>
          </a:p>
          <a:p>
            <a:pPr marL="457200" indent="-457200">
              <a:buFont typeface="Arial" panose="020B0604020202020204" pitchFamily="34" charset="0"/>
              <a:buChar char="•"/>
            </a:pPr>
            <a:r>
              <a:rPr lang="en-GB" sz="2800" dirty="0"/>
              <a:t>Presentation – Statistics / Think Pieces</a:t>
            </a:r>
          </a:p>
          <a:p>
            <a:pPr marL="457200" indent="-457200">
              <a:buFont typeface="Arial" panose="020B0604020202020204" pitchFamily="34" charset="0"/>
              <a:buChar char="•"/>
            </a:pPr>
            <a:r>
              <a:rPr lang="en-GB" sz="2800" dirty="0"/>
              <a:t>Issues – Sexuality / Gender / Race / Faith </a:t>
            </a:r>
          </a:p>
          <a:p>
            <a:pPr marL="457200" indent="-457200">
              <a:buFont typeface="Arial" panose="020B0604020202020204" pitchFamily="34" charset="0"/>
              <a:buChar char="•"/>
            </a:pPr>
            <a:r>
              <a:rPr lang="en-GB" sz="2800" dirty="0"/>
              <a:t>What do we know / see / hear?</a:t>
            </a:r>
          </a:p>
          <a:p>
            <a:pPr marL="457200" indent="-457200">
              <a:buFont typeface="Arial" panose="020B0604020202020204" pitchFamily="34" charset="0"/>
              <a:buChar char="•"/>
            </a:pPr>
            <a:r>
              <a:rPr lang="en-GB" sz="2800" dirty="0"/>
              <a:t>What do we want to improve?</a:t>
            </a:r>
          </a:p>
          <a:p>
            <a:pPr marL="457200" indent="-457200">
              <a:buFont typeface="Arial" panose="020B0604020202020204" pitchFamily="34" charset="0"/>
              <a:buChar char="•"/>
            </a:pPr>
            <a:r>
              <a:rPr lang="en-GB" sz="2800" dirty="0"/>
              <a:t>What will Equality look like in our school?</a:t>
            </a:r>
          </a:p>
          <a:p>
            <a:pPr marL="457200" indent="-457200">
              <a:buFont typeface="Arial" panose="020B0604020202020204" pitchFamily="34" charset="0"/>
              <a:buChar char="•"/>
            </a:pPr>
            <a:r>
              <a:rPr lang="en-GB" sz="2800" dirty="0"/>
              <a:t>What do we want our school to look like from today?</a:t>
            </a:r>
          </a:p>
          <a:p>
            <a:pPr marL="457200" indent="-457200">
              <a:buFont typeface="Arial" panose="020B0604020202020204" pitchFamily="34" charset="0"/>
              <a:buChar char="•"/>
            </a:pPr>
            <a:r>
              <a:rPr lang="en-GB" sz="2800" dirty="0"/>
              <a:t>Spreading the </a:t>
            </a:r>
            <a:r>
              <a:rPr lang="en-GB" sz="2800" dirty="0" smtClean="0"/>
              <a:t>message / Keeping it live. </a:t>
            </a:r>
            <a:endParaRPr lang="en-GB" sz="2800" dirty="0"/>
          </a:p>
        </p:txBody>
      </p:sp>
    </p:spTree>
    <p:extLst>
      <p:ext uri="{BB962C8B-B14F-4D97-AF65-F5344CB8AC3E}">
        <p14:creationId xmlns:p14="http://schemas.microsoft.com/office/powerpoint/2010/main" val="4020170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96752"/>
            <a:ext cx="8496944" cy="5400600"/>
          </a:xfrm>
        </p:spPr>
        <p:txBody>
          <a:bodyPr>
            <a:normAutofit/>
          </a:bodyPr>
          <a:lstStyle/>
          <a:p>
            <a:pPr lvl="0" algn="l" eaLnBrk="0" fontAlgn="base" hangingPunct="0">
              <a:spcAft>
                <a:spcPct val="0"/>
              </a:spcAft>
            </a:pPr>
            <a:r>
              <a:rPr lang="en-GB" dirty="0" smtClean="0"/>
              <a:t/>
            </a:r>
            <a:br>
              <a:rPr lang="en-GB" dirty="0" smtClean="0"/>
            </a:br>
            <a:r>
              <a:rPr lang="en-GB" dirty="0" smtClean="0"/>
              <a:t/>
            </a:r>
            <a:br>
              <a:rPr lang="en-GB" dirty="0" smtClean="0"/>
            </a:br>
            <a:r>
              <a:rPr lang="en-GB" dirty="0"/>
              <a:t/>
            </a:r>
            <a:br>
              <a:rPr lang="en-GB" dirty="0"/>
            </a:br>
            <a:r>
              <a:rPr lang="en-US" altLang="en-US" dirty="0">
                <a:solidFill>
                  <a:srgbClr val="00AFFD"/>
                </a:solidFill>
                <a:latin typeface="Helvetica Neue Regular"/>
              </a:rPr>
              <a:t/>
            </a:r>
            <a:br>
              <a:rPr lang="en-US" altLang="en-US" dirty="0">
                <a:solidFill>
                  <a:srgbClr val="00AFFD"/>
                </a:solidFill>
                <a:latin typeface="Helvetica Neue Regular"/>
              </a:rPr>
            </a:br>
            <a:endParaRPr lang="en-GB" dirty="0"/>
          </a:p>
        </p:txBody>
      </p:sp>
      <p:sp>
        <p:nvSpPr>
          <p:cNvPr id="5" name="Rectangle 1"/>
          <p:cNvSpPr>
            <a:spLocks noChangeArrowheads="1"/>
          </p:cNvSpPr>
          <p:nvPr/>
        </p:nvSpPr>
        <p:spPr bwMode="auto">
          <a:xfrm>
            <a:off x="-432048" y="2607622"/>
            <a:ext cx="65"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AFFD"/>
              </a:solidFill>
              <a:effectLst/>
              <a:latin typeface="Helvetica Neue Regular"/>
            </a:endParaRPr>
          </a:p>
        </p:txBody>
      </p:sp>
      <p:pic>
        <p:nvPicPr>
          <p:cNvPr id="8" name="Picture 4" descr="A4_wave_tr_4colprocess_Be_IiP_Pdp"/>
          <p:cNvPicPr>
            <a:picLocks noChangeAspect="1" noChangeArrowheads="1"/>
          </p:cNvPicPr>
          <p:nvPr/>
        </p:nvPicPr>
        <p:blipFill>
          <a:blip r:embed="rId3"/>
          <a:srcRect/>
          <a:stretch>
            <a:fillRect/>
          </a:stretch>
        </p:blipFill>
        <p:spPr bwMode="auto">
          <a:xfrm>
            <a:off x="0" y="0"/>
            <a:ext cx="9144000" cy="1412875"/>
          </a:xfrm>
          <a:prstGeom prst="rect">
            <a:avLst/>
          </a:prstGeom>
          <a:noFill/>
          <a:ln w="9525">
            <a:noFill/>
            <a:miter lim="800000"/>
            <a:headEnd/>
            <a:tailEnd/>
          </a:ln>
        </p:spPr>
      </p:pic>
      <p:pic>
        <p:nvPicPr>
          <p:cNvPr id="6" name="Picture 5"/>
          <p:cNvPicPr>
            <a:picLocks noChangeAspect="1"/>
          </p:cNvPicPr>
          <p:nvPr/>
        </p:nvPicPr>
        <p:blipFill rotWithShape="1">
          <a:blip r:embed="rId4"/>
          <a:srcRect l="52978" t="18815" r="19879" b="48110"/>
          <a:stretch/>
        </p:blipFill>
        <p:spPr>
          <a:xfrm>
            <a:off x="395535" y="2180818"/>
            <a:ext cx="3888433" cy="3292418"/>
          </a:xfrm>
          <a:prstGeom prst="rect">
            <a:avLst/>
          </a:prstGeom>
        </p:spPr>
      </p:pic>
      <p:pic>
        <p:nvPicPr>
          <p:cNvPr id="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10" b="2933"/>
          <a:stretch/>
        </p:blipFill>
        <p:spPr bwMode="auto">
          <a:xfrm>
            <a:off x="4716016" y="2220869"/>
            <a:ext cx="4032448" cy="325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5535" y="5740078"/>
            <a:ext cx="3396699" cy="830997"/>
          </a:xfrm>
          <a:prstGeom prst="rect">
            <a:avLst/>
          </a:prstGeom>
        </p:spPr>
        <p:txBody>
          <a:bodyPr wrap="none">
            <a:spAutoFit/>
          </a:bodyPr>
          <a:lstStyle/>
          <a:p>
            <a:r>
              <a:rPr lang="en-GB" sz="2400" dirty="0"/>
              <a:t>Parent session run jointly </a:t>
            </a:r>
            <a:endParaRPr lang="en-GB" sz="2400" dirty="0" smtClean="0"/>
          </a:p>
          <a:p>
            <a:r>
              <a:rPr lang="en-GB" sz="2400" dirty="0" smtClean="0"/>
              <a:t>with </a:t>
            </a:r>
            <a:r>
              <a:rPr lang="en-GB" sz="2400" dirty="0"/>
              <a:t>the police</a:t>
            </a:r>
          </a:p>
        </p:txBody>
      </p:sp>
      <p:sp>
        <p:nvSpPr>
          <p:cNvPr id="10" name="TextBox 9"/>
          <p:cNvSpPr txBox="1"/>
          <p:nvPr/>
        </p:nvSpPr>
        <p:spPr>
          <a:xfrm>
            <a:off x="4967439" y="5786245"/>
            <a:ext cx="3096344" cy="830997"/>
          </a:xfrm>
          <a:prstGeom prst="rect">
            <a:avLst/>
          </a:prstGeom>
          <a:noFill/>
        </p:spPr>
        <p:txBody>
          <a:bodyPr wrap="square" rtlCol="0">
            <a:spAutoFit/>
          </a:bodyPr>
          <a:lstStyle/>
          <a:p>
            <a:r>
              <a:rPr lang="en-GB" sz="2400" dirty="0" smtClean="0"/>
              <a:t>Lessons requested </a:t>
            </a:r>
          </a:p>
          <a:p>
            <a:r>
              <a:rPr lang="en-GB" sz="2400" dirty="0" smtClean="0"/>
              <a:t>by staff</a:t>
            </a:r>
            <a:endParaRPr lang="en-GB" sz="2400" dirty="0"/>
          </a:p>
        </p:txBody>
      </p:sp>
      <p:sp>
        <p:nvSpPr>
          <p:cNvPr id="4" name="Rectangle 3"/>
          <p:cNvSpPr/>
          <p:nvPr/>
        </p:nvSpPr>
        <p:spPr>
          <a:xfrm>
            <a:off x="2987824" y="1228209"/>
            <a:ext cx="3427092" cy="523220"/>
          </a:xfrm>
          <a:prstGeom prst="rect">
            <a:avLst/>
          </a:prstGeom>
        </p:spPr>
        <p:txBody>
          <a:bodyPr wrap="none">
            <a:spAutoFit/>
          </a:bodyPr>
          <a:lstStyle/>
          <a:p>
            <a:r>
              <a:rPr lang="en-GB" sz="2800" dirty="0"/>
              <a:t>Examples of resources</a:t>
            </a:r>
          </a:p>
        </p:txBody>
      </p:sp>
    </p:spTree>
    <p:extLst>
      <p:ext uri="{BB962C8B-B14F-4D97-AF65-F5344CB8AC3E}">
        <p14:creationId xmlns:p14="http://schemas.microsoft.com/office/powerpoint/2010/main" val="1275457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666</Words>
  <Application>Microsoft Office PowerPoint</Application>
  <PresentationFormat>On-screen Show (4:3)</PresentationFormat>
  <Paragraphs>77</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EARLY INTERVENTION AND PREVENT WORK WITH CHILDREN AND YOUNG PEOPLE  Liz Vickerie  Social Inclusion Lead &amp; Prevent/Channel lead for Children     </vt:lpstr>
      <vt:lpstr>PowerPoint Presentation</vt:lpstr>
      <vt:lpstr>                          SIP</vt:lpstr>
      <vt:lpstr>    </vt:lpstr>
      <vt:lpstr>    </vt:lpstr>
      <vt:lpstr>    </vt:lpstr>
      <vt:lpstr>    </vt:lpstr>
      <vt:lpstr>    </vt:lpstr>
      <vt:lpstr>    </vt:lpstr>
      <vt:lpstr>    </vt:lpstr>
      <vt:lpstr>    </vt:lpstr>
    </vt:vector>
  </TitlesOfParts>
  <Company>London Borough Of TowerHamlets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Llewellyn-Jones</dc:creator>
  <cp:lastModifiedBy>Alison Renouf</cp:lastModifiedBy>
  <cp:revision>63</cp:revision>
  <cp:lastPrinted>2015-11-11T11:42:05Z</cp:lastPrinted>
  <dcterms:created xsi:type="dcterms:W3CDTF">2015-07-10T09:25:57Z</dcterms:created>
  <dcterms:modified xsi:type="dcterms:W3CDTF">2016-03-24T13:06:09Z</dcterms:modified>
</cp:coreProperties>
</file>