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448" r:id="rId6"/>
    <p:sldId id="439" r:id="rId7"/>
    <p:sldId id="266" r:id="rId8"/>
    <p:sldId id="441" r:id="rId9"/>
    <p:sldId id="446" r:id="rId10"/>
    <p:sldId id="428" r:id="rId11"/>
    <p:sldId id="442" r:id="rId12"/>
    <p:sldId id="447" r:id="rId13"/>
    <p:sldId id="443" r:id="rId14"/>
    <p:sldId id="44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Pickup" initials="TP" lastIdx="22" clrIdx="0">
    <p:extLst>
      <p:ext uri="{19B8F6BF-5375-455C-9EA6-DF929625EA0E}">
        <p15:presenceInfo xmlns:p15="http://schemas.microsoft.com/office/powerpoint/2012/main" userId="S::Tom.Pickup@londoncouncils.gov.uk::97f45b79-0e89-4092-acc9-37e07a5488e5" providerId="AD"/>
      </p:ext>
    </p:extLst>
  </p:cmAuthor>
  <p:cmAuthor id="2" name="Steve Davies" initials="SD" lastIdx="1" clrIdx="1">
    <p:extLst>
      <p:ext uri="{19B8F6BF-5375-455C-9EA6-DF929625EA0E}">
        <p15:presenceInfo xmlns:p15="http://schemas.microsoft.com/office/powerpoint/2012/main" userId="S::steve.davies@londoncouncils.gov.uk::e7c00406-9afc-4844-8db8-13d53b152d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6ECA0-3F98-46A4-A95F-9E11752F2989}" v="16" dt="2021-10-25T10:26:0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Black, Asian &amp; Minoritised Ethnic Female % by Grade Groups over 5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'Sex &amp; Ethnicity'!$AR$128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Ethnicity'!$AQ$129:$AQ$134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Ethnicity'!$AR$129:$AR$134</c:f>
              <c:numCache>
                <c:formatCode>0%</c:formatCode>
                <c:ptCount val="5"/>
                <c:pt idx="0">
                  <c:v>0.375</c:v>
                </c:pt>
                <c:pt idx="1">
                  <c:v>0.26315789473684209</c:v>
                </c:pt>
                <c:pt idx="2">
                  <c:v>0</c:v>
                </c:pt>
                <c:pt idx="3">
                  <c:v>0.5</c:v>
                </c:pt>
                <c:pt idx="4">
                  <c:v>0.29577464788732394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F-436B-AED2-6A4001657366}"/>
            </c:ext>
          </c:extLst>
        </c:ser>
        <c:ser>
          <c:idx val="1"/>
          <c:order val="1"/>
          <c:tx>
            <c:strRef>
              <c:f>'Sex &amp; Ethnicity'!$AS$128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Ethnicity'!$AQ$129:$AQ$134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Ethnicity'!$AS$129:$AS$134</c:f>
              <c:numCache>
                <c:formatCode>0%</c:formatCode>
                <c:ptCount val="5"/>
                <c:pt idx="0">
                  <c:v>0.375</c:v>
                </c:pt>
                <c:pt idx="1">
                  <c:v>0.38235294117647056</c:v>
                </c:pt>
                <c:pt idx="2">
                  <c:v>0</c:v>
                </c:pt>
                <c:pt idx="3">
                  <c:v>0.4</c:v>
                </c:pt>
                <c:pt idx="4">
                  <c:v>0.34782608695652173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9F-436B-AED2-6A4001657366}"/>
            </c:ext>
          </c:extLst>
        </c:ser>
        <c:ser>
          <c:idx val="2"/>
          <c:order val="2"/>
          <c:tx>
            <c:strRef>
              <c:f>'Sex &amp; Ethnicity'!$AT$128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Ethnicity'!$AQ$129:$AQ$134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Ethnicity'!$AT$129:$AT$134</c:f>
              <c:numCache>
                <c:formatCode>0%</c:formatCode>
                <c:ptCount val="5"/>
                <c:pt idx="0">
                  <c:v>0.30769230769230771</c:v>
                </c:pt>
                <c:pt idx="1">
                  <c:v>0.37142857142857144</c:v>
                </c:pt>
                <c:pt idx="2">
                  <c:v>0.14285714285714285</c:v>
                </c:pt>
                <c:pt idx="3">
                  <c:v>0.2857142857142857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9F-436B-AED2-6A4001657366}"/>
            </c:ext>
          </c:extLst>
        </c:ser>
        <c:ser>
          <c:idx val="3"/>
          <c:order val="3"/>
          <c:tx>
            <c:strRef>
              <c:f>'Sex &amp; Ethnicity'!$AU$128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Ethnicity'!$AQ$129:$AQ$134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Ethnicity'!$AU$129:$AU$134</c:f>
              <c:numCache>
                <c:formatCode>0%</c:formatCode>
                <c:ptCount val="5"/>
                <c:pt idx="0">
                  <c:v>0.32</c:v>
                </c:pt>
                <c:pt idx="1">
                  <c:v>0.4</c:v>
                </c:pt>
                <c:pt idx="2">
                  <c:v>0.16666666666666666</c:v>
                </c:pt>
                <c:pt idx="3">
                  <c:v>0.2857142857142857</c:v>
                </c:pt>
                <c:pt idx="4">
                  <c:v>0.34246575342465752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9F-436B-AED2-6A4001657366}"/>
            </c:ext>
          </c:extLst>
        </c:ser>
        <c:ser>
          <c:idx val="4"/>
          <c:order val="4"/>
          <c:tx>
            <c:strRef>
              <c:f>'Sex &amp; Ethnicity'!$AV$128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Ethnicity'!$AQ$129:$AQ$134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Ethnicity'!$AV$129:$AV$134</c:f>
              <c:numCache>
                <c:formatCode>0%</c:formatCode>
                <c:ptCount val="5"/>
                <c:pt idx="0">
                  <c:v>0.30769230769230771</c:v>
                </c:pt>
                <c:pt idx="1">
                  <c:v>0.30769230769230771</c:v>
                </c:pt>
                <c:pt idx="2">
                  <c:v>0.25</c:v>
                </c:pt>
                <c:pt idx="3">
                  <c:v>0.33333333333333331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9F-436B-AED2-6A40016573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88970655"/>
        <c:axId val="1454934367"/>
      </c:barChart>
      <c:catAx>
        <c:axId val="88897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34367"/>
        <c:crosses val="autoZero"/>
        <c:auto val="1"/>
        <c:lblAlgn val="ctr"/>
        <c:lblOffset val="100"/>
        <c:noMultiLvlLbl val="0"/>
      </c:catAx>
      <c:valAx>
        <c:axId val="145493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7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Black, Asian &amp; Minoritised Ethnic Male % by Grade Groups over 5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012818622391308E-2"/>
          <c:y val="0.19586956521739129"/>
          <c:w val="0.90701839236387582"/>
          <c:h val="0.61908193541024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'Sex &amp; Ethnicity'!$AR$137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Ethnicity'!$AQ$138:$AQ$143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Ethnicity'!$AR$138:$AR$143</c:f>
              <c:numCache>
                <c:formatCode>0%</c:formatCode>
                <c:ptCount val="5"/>
                <c:pt idx="0">
                  <c:v>0</c:v>
                </c:pt>
                <c:pt idx="1">
                  <c:v>0.2413793103448276</c:v>
                </c:pt>
                <c:pt idx="2">
                  <c:v>0.2857142857142857</c:v>
                </c:pt>
                <c:pt idx="3">
                  <c:v>0.1111111111111111</c:v>
                </c:pt>
                <c:pt idx="4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8-4230-901E-FA5DA36A65BD}"/>
            </c:ext>
          </c:extLst>
        </c:ser>
        <c:ser>
          <c:idx val="1"/>
          <c:order val="1"/>
          <c:tx>
            <c:strRef>
              <c:f>'Sex &amp; Ethnicity'!$AS$137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Ethnicity'!$AQ$138:$AQ$143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Ethnicity'!$AS$138:$AS$143</c:f>
              <c:numCache>
                <c:formatCode>0%</c:formatCode>
                <c:ptCount val="5"/>
                <c:pt idx="0">
                  <c:v>6.6666666666666666E-2</c:v>
                </c:pt>
                <c:pt idx="1">
                  <c:v>0.2</c:v>
                </c:pt>
                <c:pt idx="2">
                  <c:v>0.33333333333333331</c:v>
                </c:pt>
                <c:pt idx="3">
                  <c:v>0.27272727272727271</c:v>
                </c:pt>
                <c:pt idx="4">
                  <c:v>0.19354838709677419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8-4230-901E-FA5DA36A65BD}"/>
            </c:ext>
          </c:extLst>
        </c:ser>
        <c:ser>
          <c:idx val="2"/>
          <c:order val="2"/>
          <c:tx>
            <c:strRef>
              <c:f>'Sex &amp; Ethnicity'!$AT$137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Ethnicity'!$AQ$138:$AQ$143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Ethnicity'!$AT$138:$AT$143</c:f>
              <c:numCache>
                <c:formatCode>0%</c:formatCode>
                <c:ptCount val="5"/>
                <c:pt idx="0">
                  <c:v>0.13333333333333333</c:v>
                </c:pt>
                <c:pt idx="1">
                  <c:v>0.30769230769230771</c:v>
                </c:pt>
                <c:pt idx="2">
                  <c:v>0.4</c:v>
                </c:pt>
                <c:pt idx="3">
                  <c:v>0.16666666666666666</c:v>
                </c:pt>
                <c:pt idx="4">
                  <c:v>0.2413793103448276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C8-4230-901E-FA5DA36A65BD}"/>
            </c:ext>
          </c:extLst>
        </c:ser>
        <c:ser>
          <c:idx val="3"/>
          <c:order val="3"/>
          <c:tx>
            <c:strRef>
              <c:f>'Sex &amp; Ethnicity'!$AU$137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Ethnicity'!$AQ$138:$AQ$143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Ethnicity'!$AU$138:$AU$143</c:f>
              <c:numCache>
                <c:formatCode>0%</c:formatCode>
                <c:ptCount val="5"/>
                <c:pt idx="0">
                  <c:v>0.16666666666666666</c:v>
                </c:pt>
                <c:pt idx="1">
                  <c:v>0.31034482758620691</c:v>
                </c:pt>
                <c:pt idx="2">
                  <c:v>0.4</c:v>
                </c:pt>
                <c:pt idx="3">
                  <c:v>0.16666666666666666</c:v>
                </c:pt>
                <c:pt idx="4">
                  <c:v>0.25862068965517243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C8-4230-901E-FA5DA36A65BD}"/>
            </c:ext>
          </c:extLst>
        </c:ser>
        <c:ser>
          <c:idx val="4"/>
          <c:order val="4"/>
          <c:tx>
            <c:strRef>
              <c:f>'Sex &amp; Ethnicity'!$AV$137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'Sex &amp; Ethnicity'!$AQ$138:$AQ$143</c:f>
              <c:strCache>
                <c:ptCount val="5"/>
                <c:pt idx="0">
                  <c:v>Band A to B</c:v>
                </c:pt>
                <c:pt idx="1">
                  <c:v>Band C to D</c:v>
                </c:pt>
                <c:pt idx="2">
                  <c:v>Band E</c:v>
                </c:pt>
                <c:pt idx="3">
                  <c:v>CO grades</c:v>
                </c:pt>
                <c:pt idx="4">
                  <c:v>Grand Total</c:v>
                </c:pt>
              </c:strCache>
            </c:strRef>
          </c:cat>
          <c:val>
            <c:numRef>
              <c:f>'Sex &amp; Ethnicity'!$AV$138:$AV$143</c:f>
              <c:numCache>
                <c:formatCode>0%</c:formatCode>
                <c:ptCount val="5"/>
                <c:pt idx="0">
                  <c:v>0.1</c:v>
                </c:pt>
                <c:pt idx="1">
                  <c:v>0.22727272727272727</c:v>
                </c:pt>
                <c:pt idx="2">
                  <c:v>0.5</c:v>
                </c:pt>
                <c:pt idx="3">
                  <c:v>0.1</c:v>
                </c:pt>
                <c:pt idx="4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C8-4230-901E-FA5DA36A6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62770751"/>
        <c:axId val="1671300543"/>
      </c:barChart>
      <c:catAx>
        <c:axId val="136277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300543"/>
        <c:crosses val="autoZero"/>
        <c:auto val="1"/>
        <c:lblAlgn val="ctr"/>
        <c:lblOffset val="100"/>
        <c:noMultiLvlLbl val="0"/>
      </c:catAx>
      <c:valAx>
        <c:axId val="1671300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77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1T09:53:54.828" idx="1">
    <p:pos x="4286" y="315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1T09:53:54.828" idx="1">
    <p:pos x="4286" y="315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4B4D-BAC1-498B-A03F-6C811D4400FE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1B2EA-C1F4-40BE-BCBC-0C941CF7E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E0E4-0E71-45C3-8A99-F36C543CB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21309-25FF-4581-A632-5456E5937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1A8B-C095-4E01-897E-2772C142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4F8A-67A1-4486-A963-C4663C85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BA191-423D-4CE9-8365-B2AF956C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53A6-B170-486A-A33D-2C9AD2AB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0C5E6-0C62-4917-8784-37758F5DE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60D64-BCA5-4370-972A-E6806CBD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DFD92-E022-4A9F-AA58-93D1D4F2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B054-EDF9-4E3E-80BC-E6BA60D7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71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6AAAE-FF4D-431D-BF5C-346951E55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FD089-45AC-4123-9DA0-BA2A47B18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6730B-DE09-4517-BD6A-010CBF80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39B-7F1D-48CF-B804-7D44C109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DF869-51C7-4BFF-9F06-EB08E8AF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9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6D9A-BFA2-4E9E-8A7F-65AD41FD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38A3D-6AB6-4547-85F6-AF184AB0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23ADA-7A04-4D6C-A59F-4329C3A8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F6CD4-1287-44A0-B583-18C26F8E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F705D-4CD4-4C39-A6CB-9E3D70FD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3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D185-E359-4FFD-8761-4A31714B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8AB98-3F8E-402D-981B-53E6D693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40B8D-27EA-442F-BD69-E9ECD7A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029D6-4F65-404D-B53D-27F87318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F1BFB-AE22-41D7-8C4D-A1D3D992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BC6A-02E7-42F4-AC40-B9600AC1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DFD4-7D89-46DF-A21F-0BE54C497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0E9D-B607-4E87-A634-7EC29F460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4F96B-58AF-44E2-8A5A-780BBC1C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CF3DC-7065-49A6-875D-C6FF8128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738B8-23FE-47EA-AA08-2A7FE552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1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77F5-C37F-4BED-AAAF-45C551A0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948F4-62B3-484F-97E3-10D3BBD2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D6025-8E85-4568-8246-3F6EDF49D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402D7-AF3A-4B9E-B77E-2ACF3CF41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BBF83-B461-4B6C-BAAD-1EF30F2A1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A5A2A-B2B4-4122-B184-D34507EF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17A21-AF08-46F7-9C6A-85C23E8D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161DC-5AC0-4EF1-A637-D1796F28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14C9-DE88-40E5-9D42-611F379C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017E6-FA41-46DA-9FE5-59EC7D45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7579B-5033-4AE2-BBF6-DD675CCA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03F18-6F61-479F-B679-D1AD8379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7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E7EB0-5E5D-4577-B024-D9EEC986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5AC57-6887-4871-B273-50E73595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37C79-B142-4A5C-9948-4FE0E891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E6B6-E131-4A0D-BD66-05E4B0A1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A0CB-FAFB-445D-952C-9C0FD5BDC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BF056-78D4-4828-BA04-35A99D6DF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FCDB5-1F01-47EC-8CDA-1FF502E9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8653-F40D-4123-8D0B-A8F4035D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779B-8080-4A6B-A120-5F7E8FBD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8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6B30-58A3-4C90-A228-BF77E2E2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6B769-E20A-4171-85CF-F7E392ED8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35A76-30D3-4849-B09B-A8A7ECFB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43072-CAEB-4B37-A64D-633A1DF2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D5B3-8987-43E5-9115-A8CEF94E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6F1DE-4472-4CC3-A63E-403CE8B1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DF87E-AA65-4216-8ED6-515468A3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49D8D-B70E-4CE6-8683-1493F271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B6F7-BC22-4581-87EF-222794D4A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A98E4-46C4-44C7-8244-318CF42D861F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DD89E-6943-4224-B51B-CD8BC60E1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B4ADB-9AEA-4510-AB2F-FFC21C3B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8802F-46DB-4D1B-B0DF-225330D83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1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Group">
            <a:extLst>
              <a:ext uri="{FF2B5EF4-FFF2-40B4-BE49-F238E27FC236}">
                <a16:creationId xmlns:a16="http://schemas.microsoft.com/office/drawing/2014/main" id="{583E529B-CB3D-4F4A-BC44-70E5E2C4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9275" y="639763"/>
            <a:ext cx="3852863" cy="38528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66539-8A22-4B68-A3CA-47154A1BAD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560888"/>
            <a:ext cx="3852863" cy="16573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4607F0-BEFC-4CFF-97C8-ECEC313B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>
            <a:normAutofit/>
          </a:bodyPr>
          <a:lstStyle/>
          <a:p>
            <a:pPr algn="ctr"/>
            <a:r>
              <a:rPr lang="en-GB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Councils Workforce Profile</a:t>
            </a:r>
            <a:br>
              <a:rPr lang="en-GB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2022</a:t>
            </a:r>
            <a:br>
              <a:rPr lang="en-GB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8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64E0-FACD-4B9A-8837-A266A51A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 and Recruitment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00B04-ABCE-41EC-93F9-E2F9A08437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080149"/>
            <a:ext cx="1146851" cy="50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135D14C-51F7-419C-886A-706FB6B9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79773" y="-427567"/>
            <a:ext cx="16571773" cy="8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B41F8C4-BB07-49DF-B9BC-5D0F8E94C8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0364363"/>
              </p:ext>
            </p:extLst>
          </p:nvPr>
        </p:nvGraphicFramePr>
        <p:xfrm>
          <a:off x="980783" y="1630965"/>
          <a:ext cx="4353217" cy="1867246"/>
        </p:xfrm>
        <a:graphic>
          <a:graphicData uri="http://schemas.openxmlformats.org/drawingml/2006/table">
            <a:tbl>
              <a:tblPr firstRow="1" firstCol="1" bandRow="1"/>
              <a:tblGrid>
                <a:gridCol w="1431425">
                  <a:extLst>
                    <a:ext uri="{9D8B030D-6E8A-4147-A177-3AD203B41FA5}">
                      <a16:colId xmlns:a16="http://schemas.microsoft.com/office/drawing/2014/main" val="3528211912"/>
                    </a:ext>
                  </a:extLst>
                </a:gridCol>
                <a:gridCol w="1052519">
                  <a:extLst>
                    <a:ext uri="{9D8B030D-6E8A-4147-A177-3AD203B41FA5}">
                      <a16:colId xmlns:a16="http://schemas.microsoft.com/office/drawing/2014/main" val="1926267275"/>
                    </a:ext>
                  </a:extLst>
                </a:gridCol>
                <a:gridCol w="892536">
                  <a:extLst>
                    <a:ext uri="{9D8B030D-6E8A-4147-A177-3AD203B41FA5}">
                      <a16:colId xmlns:a16="http://schemas.microsoft.com/office/drawing/2014/main" val="1776281978"/>
                    </a:ext>
                  </a:extLst>
                </a:gridCol>
                <a:gridCol w="976737">
                  <a:extLst>
                    <a:ext uri="{9D8B030D-6E8A-4147-A177-3AD203B41FA5}">
                      <a16:colId xmlns:a16="http://schemas.microsoft.com/office/drawing/2014/main" val="2944530548"/>
                    </a:ext>
                  </a:extLst>
                </a:gridCol>
              </a:tblGrid>
              <a:tr h="530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Grade Group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Headcount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Leavers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Turnover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88611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Band A to B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78226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Band C to 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49128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Band E to F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18568"/>
                  </a:ext>
                </a:extLst>
              </a:tr>
              <a:tr h="265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 grades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896938"/>
                  </a:ext>
                </a:extLst>
              </a:tr>
              <a:tr h="275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Grand 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49586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6F0CAE-8C47-41AE-A083-0F324FA7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9681" y="1493240"/>
            <a:ext cx="5624119" cy="46837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There were 22 leavers and 25 new starters in the last year. </a:t>
            </a:r>
          </a:p>
          <a:p>
            <a:pPr marL="0" indent="0">
              <a:buNone/>
            </a:pPr>
            <a:r>
              <a:rPr lang="en-GB" dirty="0"/>
              <a:t>Nine leavers were women (41%) but we recruited eighteen women (72%).   </a:t>
            </a:r>
          </a:p>
          <a:p>
            <a:pPr marL="0" indent="0">
              <a:buNone/>
            </a:pPr>
            <a:r>
              <a:rPr lang="en-GB" dirty="0"/>
              <a:t>Nine (41% of leavers) black, Asian &amp; </a:t>
            </a:r>
            <a:r>
              <a:rPr lang="en-GB" dirty="0" err="1"/>
              <a:t>minoritised</a:t>
            </a:r>
            <a:r>
              <a:rPr lang="en-GB" dirty="0"/>
              <a:t> ethnic staff left, but we only recruited six (24% of starters).</a:t>
            </a:r>
          </a:p>
          <a:p>
            <a:pPr marL="0" indent="0">
              <a:buNone/>
            </a:pPr>
            <a:r>
              <a:rPr lang="en-GB" dirty="0"/>
              <a:t>We did some analysis of recruitment on the </a:t>
            </a:r>
            <a:r>
              <a:rPr lang="en-GB" dirty="0" err="1"/>
              <a:t>BeApplied</a:t>
            </a:r>
            <a:r>
              <a:rPr lang="en-GB" dirty="0"/>
              <a:t> anonymous recruitment system. </a:t>
            </a:r>
          </a:p>
          <a:p>
            <a:pPr marL="0" indent="0">
              <a:buNone/>
            </a:pPr>
            <a:r>
              <a:rPr lang="en-GB" dirty="0"/>
              <a:t>143 applicants for 10 roles:</a:t>
            </a:r>
          </a:p>
          <a:p>
            <a:pPr marL="0" indent="0">
              <a:buNone/>
            </a:pPr>
            <a:r>
              <a:rPr lang="en-GB" dirty="0"/>
              <a:t>•  46% applicants were women, 61% women were shortlisted and we’ve recruited 72% women;</a:t>
            </a:r>
          </a:p>
          <a:p>
            <a:pPr marL="0" indent="0">
              <a:buNone/>
            </a:pPr>
            <a:r>
              <a:rPr lang="en-GB" dirty="0"/>
              <a:t>•  48% applicants were from black, Asian, </a:t>
            </a:r>
            <a:r>
              <a:rPr lang="en-GB" dirty="0" err="1"/>
              <a:t>minoritised</a:t>
            </a:r>
            <a:r>
              <a:rPr lang="en-GB" dirty="0"/>
              <a:t> ethnic backgrounds (BAME), 41% BAME were shortlisted and 24% BAME recruited overall;</a:t>
            </a:r>
          </a:p>
          <a:p>
            <a:pPr marL="0" indent="0">
              <a:buNone/>
            </a:pPr>
            <a:r>
              <a:rPr lang="en-GB" dirty="0"/>
              <a:t>•  7% applicants were disabled and we recruited 4 disabled staff 16% of starters.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AB0DE-8BA2-470C-904A-8044E794E24C}"/>
              </a:ext>
            </a:extLst>
          </p:cNvPr>
          <p:cNvSpPr txBox="1"/>
          <p:nvPr/>
        </p:nvSpPr>
        <p:spPr>
          <a:xfrm>
            <a:off x="980783" y="3733101"/>
            <a:ext cx="4353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Last year turnover was at 17%, the year before was 14%.</a:t>
            </a:r>
          </a:p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Turnover for female staff was 11% and male staff was 24% </a:t>
            </a: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4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97266A-79A1-4B7A-A790-D157893C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24" y="847240"/>
            <a:ext cx="2566551" cy="477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Age, Disability, Sexuality, Belief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DD0A133-7CB9-4987-BB0D-29D2BB0F47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5549" y="408751"/>
            <a:ext cx="4818828" cy="289642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7E10E11-AF38-4F8A-A74E-F4421D3972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0244" y="613894"/>
            <a:ext cx="4168676" cy="251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224A3-A656-475D-8D72-886758C507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155990"/>
            <a:ext cx="1146851" cy="5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8BD668-B385-47BA-B649-E796013B2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357" y="3429000"/>
            <a:ext cx="4212404" cy="2687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AEDB3-F10E-4D32-82DE-957D73FE5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244" y="3456566"/>
            <a:ext cx="4167334" cy="26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D9399-C9CB-48D2-84C1-8994F518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BBEAB-2EEE-4D58-A88D-0C0EDA25C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London Councils has 134 staff – 61% women and 39% men</a:t>
            </a:r>
          </a:p>
          <a:p>
            <a:r>
              <a:rPr lang="en-GB" sz="2000" dirty="0"/>
              <a:t>Over the last 5 years – 2018 to 2022 - there has been an overall increase in black, Asian and </a:t>
            </a:r>
            <a:r>
              <a:rPr lang="en-GB" sz="2000" dirty="0" err="1"/>
              <a:t>minoritised</a:t>
            </a:r>
            <a:r>
              <a:rPr lang="en-GB" sz="2000" dirty="0"/>
              <a:t> ethnic staff from 31 (25%) in 2018 to 37 (28%) in 2022</a:t>
            </a:r>
          </a:p>
          <a:p>
            <a:r>
              <a:rPr lang="en-GB" sz="2000" dirty="0"/>
              <a:t>The average pay gap is 8% in favour of men and 2% in favour of black, Asian and </a:t>
            </a:r>
            <a:r>
              <a:rPr lang="en-GB" sz="2000" dirty="0" err="1"/>
              <a:t>minoritised</a:t>
            </a:r>
            <a:r>
              <a:rPr lang="en-GB" sz="2000" dirty="0"/>
              <a:t> ethnic staff</a:t>
            </a:r>
          </a:p>
          <a:p>
            <a:r>
              <a:rPr lang="en-GB" sz="2000" dirty="0"/>
              <a:t>Nine black, Asian &amp; </a:t>
            </a:r>
            <a:r>
              <a:rPr lang="en-GB" sz="2000" dirty="0" err="1"/>
              <a:t>minoritised</a:t>
            </a:r>
            <a:r>
              <a:rPr lang="en-GB" sz="2000" dirty="0"/>
              <a:t> ethnic staff left during the last year (41% of leavers), but we only recruited six (24% of starters).</a:t>
            </a:r>
          </a:p>
          <a:p>
            <a:r>
              <a:rPr lang="en-GB" sz="2000" dirty="0"/>
              <a:t>Average age in London Councils is 44 years.  This compares to the London boroughs average of 46 years.</a:t>
            </a:r>
          </a:p>
          <a:p>
            <a:r>
              <a:rPr lang="en-GB" sz="2000" dirty="0"/>
              <a:t>The number of staff with a disability in the workforce has increased to 5% from 3% last year. 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224A3-A656-475D-8D72-886758C50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155990"/>
            <a:ext cx="1146851" cy="50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1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64E0-FACD-4B9A-8837-A266A51A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Councils Workforce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D520E92-E421-45D5-8DA9-C92B8C80353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7912142"/>
              </p:ext>
            </p:extLst>
          </p:nvPr>
        </p:nvGraphicFramePr>
        <p:xfrm>
          <a:off x="857250" y="1877695"/>
          <a:ext cx="4686299" cy="2972434"/>
        </p:xfrm>
        <a:graphic>
          <a:graphicData uri="http://schemas.openxmlformats.org/drawingml/2006/table">
            <a:tbl>
              <a:tblPr firstRow="1" firstCol="1" bandRow="1"/>
              <a:tblGrid>
                <a:gridCol w="1527107">
                  <a:extLst>
                    <a:ext uri="{9D8B030D-6E8A-4147-A177-3AD203B41FA5}">
                      <a16:colId xmlns:a16="http://schemas.microsoft.com/office/drawing/2014/main" val="3444149010"/>
                    </a:ext>
                  </a:extLst>
                </a:gridCol>
                <a:gridCol w="1062770">
                  <a:extLst>
                    <a:ext uri="{9D8B030D-6E8A-4147-A177-3AD203B41FA5}">
                      <a16:colId xmlns:a16="http://schemas.microsoft.com/office/drawing/2014/main" val="1285527312"/>
                    </a:ext>
                  </a:extLst>
                </a:gridCol>
                <a:gridCol w="1062770">
                  <a:extLst>
                    <a:ext uri="{9D8B030D-6E8A-4147-A177-3AD203B41FA5}">
                      <a16:colId xmlns:a16="http://schemas.microsoft.com/office/drawing/2014/main" val="3422114775"/>
                    </a:ext>
                  </a:extLst>
                </a:gridCol>
                <a:gridCol w="1033652">
                  <a:extLst>
                    <a:ext uri="{9D8B030D-6E8A-4147-A177-3AD203B41FA5}">
                      <a16:colId xmlns:a16="http://schemas.microsoft.com/office/drawing/2014/main" val="2514809243"/>
                    </a:ext>
                  </a:extLst>
                </a:gridCol>
              </a:tblGrid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Service Area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FTE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Headcount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of LC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62199"/>
                  </a:ext>
                </a:extLst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 &amp; Corp Gov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15.1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030128"/>
                  </a:ext>
                </a:extLst>
              </a:tr>
              <a:tr h="55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Comms, LOTI, Pol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Advsrs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345751"/>
                  </a:ext>
                </a:extLst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Communities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29.8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825592"/>
                  </a:ext>
                </a:extLst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Corp Res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10.7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28318"/>
                  </a:ext>
                </a:extLst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 &amp; Impr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978611"/>
                  </a:ext>
                </a:extLst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Future &amp; Place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19.0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839723"/>
                  </a:ext>
                </a:extLst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Transpt &amp; Moblty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23.0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020198"/>
                  </a:ext>
                </a:extLst>
              </a:tr>
              <a:tr h="30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Grand 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127.3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134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381" marR="573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56043"/>
                  </a:ext>
                </a:extLst>
              </a:tr>
            </a:tbl>
          </a:graphicData>
        </a:graphic>
      </p:graphicFrame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7A6C45F-6BB2-4C86-AB11-35D9AEF888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9143" y="1825263"/>
            <a:ext cx="5829457" cy="3207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00B04-ABCE-41EC-93F9-E2F9A08437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080149"/>
            <a:ext cx="1146851" cy="50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135D14C-51F7-419C-886A-706FB6B9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79773" y="-427567"/>
            <a:ext cx="16571773" cy="8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0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224A3-A656-475D-8D72-886758C50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155990"/>
            <a:ext cx="1146851" cy="505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D9399-C9CB-48D2-84C1-8994F518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GB" sz="3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breakdown in a pie chart and table showing % of staff in Ethnic groupings within each Grade group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3FA68CB-C53A-418C-B4FE-2E3D0773C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00C684C-5F40-448F-B438-9801170D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236E32B-7059-4F9D-87DB-B87AFB1776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71159"/>
            <a:ext cx="4655368" cy="2963333"/>
          </a:xfrm>
          <a:prstGeom prst="rect">
            <a:avLst/>
          </a:prstGeom>
        </p:spPr>
      </p:pic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61A9D8F7-31C1-48D6-BCC2-316CF104B1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7539006"/>
              </p:ext>
            </p:extLst>
          </p:nvPr>
        </p:nvGraphicFramePr>
        <p:xfrm>
          <a:off x="5688302" y="2071159"/>
          <a:ext cx="5860235" cy="3282240"/>
        </p:xfrm>
        <a:graphic>
          <a:graphicData uri="http://schemas.openxmlformats.org/drawingml/2006/table">
            <a:tbl>
              <a:tblPr firstRow="1" firstCol="1" bandRow="1"/>
              <a:tblGrid>
                <a:gridCol w="1635683">
                  <a:extLst>
                    <a:ext uri="{9D8B030D-6E8A-4147-A177-3AD203B41FA5}">
                      <a16:colId xmlns:a16="http://schemas.microsoft.com/office/drawing/2014/main" val="2664706440"/>
                    </a:ext>
                  </a:extLst>
                </a:gridCol>
                <a:gridCol w="862550">
                  <a:extLst>
                    <a:ext uri="{9D8B030D-6E8A-4147-A177-3AD203B41FA5}">
                      <a16:colId xmlns:a16="http://schemas.microsoft.com/office/drawing/2014/main" val="3729592576"/>
                    </a:ext>
                  </a:extLst>
                </a:gridCol>
                <a:gridCol w="861943">
                  <a:extLst>
                    <a:ext uri="{9D8B030D-6E8A-4147-A177-3AD203B41FA5}">
                      <a16:colId xmlns:a16="http://schemas.microsoft.com/office/drawing/2014/main" val="271342249"/>
                    </a:ext>
                  </a:extLst>
                </a:gridCol>
                <a:gridCol w="862550">
                  <a:extLst>
                    <a:ext uri="{9D8B030D-6E8A-4147-A177-3AD203B41FA5}">
                      <a16:colId xmlns:a16="http://schemas.microsoft.com/office/drawing/2014/main" val="2063938289"/>
                    </a:ext>
                  </a:extLst>
                </a:gridCol>
                <a:gridCol w="775566">
                  <a:extLst>
                    <a:ext uri="{9D8B030D-6E8A-4147-A177-3AD203B41FA5}">
                      <a16:colId xmlns:a16="http://schemas.microsoft.com/office/drawing/2014/main" val="2038993935"/>
                    </a:ext>
                  </a:extLst>
                </a:gridCol>
                <a:gridCol w="861943">
                  <a:extLst>
                    <a:ext uri="{9D8B030D-6E8A-4147-A177-3AD203B41FA5}">
                      <a16:colId xmlns:a16="http://schemas.microsoft.com/office/drawing/2014/main" val="2880909528"/>
                    </a:ext>
                  </a:extLst>
                </a:gridCol>
              </a:tblGrid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Ethnic Group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Band A to B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Band C to 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Band E to F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 grades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Grand 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5792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Asian or Asian British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196251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Black or Black British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004886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Mixed &amp; Other Ethnic grps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94008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White British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56%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467223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White Other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54069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Declined or Not stated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211730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Grand 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17424"/>
                  </a:ext>
                </a:extLst>
              </a:tr>
              <a:tr h="28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087" marR="58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4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4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D9399-C9CB-48D2-84C1-8994F518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GB" sz="3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Black, Asian and </a:t>
            </a:r>
            <a:r>
              <a:rPr lang="en-GB" sz="3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minoritised</a:t>
            </a:r>
            <a:r>
              <a:rPr lang="en-GB" sz="3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ethnic groups over time and Intersectionality information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BBEAB-2EEE-4D58-A88D-0C0EDA25C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We have compared information between 2018 and 2022 to understand progress</a:t>
            </a:r>
          </a:p>
          <a:p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There has been an overall increase in black, Asian and </a:t>
            </a:r>
            <a:r>
              <a:rPr lang="en-GB" sz="1900" dirty="0" err="1">
                <a:solidFill>
                  <a:schemeClr val="tx1">
                    <a:alpha val="80000"/>
                  </a:schemeClr>
                </a:solidFill>
              </a:rPr>
              <a:t>minoritised</a:t>
            </a:r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 ethnic staff from 31 (25%) in 2018 to 37 (28%) in 2022</a:t>
            </a:r>
          </a:p>
          <a:p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There has been an increase in 5 female Asian staff (an increase of 100%) spread across pay bands B to E.  There has also been an increase of 2 male black, Asian and </a:t>
            </a:r>
            <a:r>
              <a:rPr lang="en-GB" sz="1900" dirty="0" err="1">
                <a:solidFill>
                  <a:schemeClr val="tx1">
                    <a:alpha val="80000"/>
                  </a:schemeClr>
                </a:solidFill>
              </a:rPr>
              <a:t>minoritised</a:t>
            </a:r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 ethnic staff in pay band E (a 20% increase).    </a:t>
            </a:r>
          </a:p>
          <a:p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There is an overall increase in black, Asian and </a:t>
            </a:r>
            <a:r>
              <a:rPr lang="en-GB" sz="1900" dirty="0" err="1">
                <a:solidFill>
                  <a:schemeClr val="tx1">
                    <a:alpha val="80000"/>
                  </a:schemeClr>
                </a:solidFill>
              </a:rPr>
              <a:t>minoritised</a:t>
            </a:r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 ethnic group females  across most age groups but mostly in the 51-60 age group – from 9 to 12 staff.   Male black, Asian and </a:t>
            </a:r>
            <a:r>
              <a:rPr lang="en-GB" sz="1900" dirty="0" err="1">
                <a:solidFill>
                  <a:schemeClr val="tx1">
                    <a:alpha val="80000"/>
                  </a:schemeClr>
                </a:solidFill>
              </a:rPr>
              <a:t>minoritised</a:t>
            </a:r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 ethnic staff have also seen an increase in the 51-60 age group – from 2 to 6 staff. </a:t>
            </a:r>
          </a:p>
          <a:p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Outlined below is a slide showing progression of female and male Black, Asian and </a:t>
            </a:r>
            <a:r>
              <a:rPr lang="en-GB" sz="1900" dirty="0" err="1">
                <a:solidFill>
                  <a:schemeClr val="tx1">
                    <a:alpha val="80000"/>
                  </a:schemeClr>
                </a:solidFill>
              </a:rPr>
              <a:t>Minoritised</a:t>
            </a:r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 Ethnic staff in grade groups over the last 5 years 2018 to 2022. </a:t>
            </a:r>
          </a:p>
          <a:p>
            <a:r>
              <a:rPr lang="en-GB" sz="1900" dirty="0">
                <a:solidFill>
                  <a:schemeClr val="tx1">
                    <a:alpha val="80000"/>
                  </a:schemeClr>
                </a:solidFill>
              </a:rPr>
              <a:t>The general trend is positive but the graphs show fluctuating progress over time.  </a:t>
            </a:r>
          </a:p>
          <a:p>
            <a:endParaRPr lang="en-GB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EC224A3-A656-475D-8D72-886758C50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155990"/>
            <a:ext cx="1146851" cy="505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64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64E0-FACD-4B9A-8837-A266A51A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5"/>
            <a:ext cx="10696575" cy="1511300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of female and male Black, Asian and </a:t>
            </a:r>
            <a:r>
              <a:rPr lang="en-GB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Minoritised</a:t>
            </a:r>
            <a:r>
              <a:rPr lang="en-GB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Ethnic staff in grade groups over the last 5 years 2018 to 2022 – 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graphs show a general positive trend in representation but fluctuating progress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00B04-ABCE-41EC-93F9-E2F9A08437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080149"/>
            <a:ext cx="1146851" cy="50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135D14C-51F7-419C-886A-706FB6B9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79773" y="-427567"/>
            <a:ext cx="16571773" cy="8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C854EB53-AC77-468D-8DCE-BC36E390C9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0645685"/>
              </p:ext>
            </p:extLst>
          </p:nvPr>
        </p:nvGraphicFramePr>
        <p:xfrm>
          <a:off x="838200" y="1990725"/>
          <a:ext cx="5181600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DC6FE460-9AB0-4868-925A-40C53E2F01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2208891"/>
              </p:ext>
            </p:extLst>
          </p:nvPr>
        </p:nvGraphicFramePr>
        <p:xfrm>
          <a:off x="6172200" y="1990723"/>
          <a:ext cx="5181600" cy="418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4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224A3-A656-475D-8D72-886758C50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155990"/>
            <a:ext cx="1146851" cy="505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597266A-79A1-4B7A-A790-D157893C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en-GB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breakdown by grades and service groups </a:t>
            </a:r>
            <a:r>
              <a:rPr lang="en-GB" dirty="0"/>
              <a:t>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D5A917E-4A3A-493F-B2A5-937F988BE7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8601956"/>
              </p:ext>
            </p:extLst>
          </p:nvPr>
        </p:nvGraphicFramePr>
        <p:xfrm>
          <a:off x="667265" y="1845276"/>
          <a:ext cx="6076432" cy="188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197">
                  <a:extLst>
                    <a:ext uri="{9D8B030D-6E8A-4147-A177-3AD203B41FA5}">
                      <a16:colId xmlns:a16="http://schemas.microsoft.com/office/drawing/2014/main" val="1491783410"/>
                    </a:ext>
                  </a:extLst>
                </a:gridCol>
                <a:gridCol w="1006247">
                  <a:extLst>
                    <a:ext uri="{9D8B030D-6E8A-4147-A177-3AD203B41FA5}">
                      <a16:colId xmlns:a16="http://schemas.microsoft.com/office/drawing/2014/main" val="1980837722"/>
                    </a:ext>
                  </a:extLst>
                </a:gridCol>
                <a:gridCol w="1006247">
                  <a:extLst>
                    <a:ext uri="{9D8B030D-6E8A-4147-A177-3AD203B41FA5}">
                      <a16:colId xmlns:a16="http://schemas.microsoft.com/office/drawing/2014/main" val="3452866296"/>
                    </a:ext>
                  </a:extLst>
                </a:gridCol>
                <a:gridCol w="1006247">
                  <a:extLst>
                    <a:ext uri="{9D8B030D-6E8A-4147-A177-3AD203B41FA5}">
                      <a16:colId xmlns:a16="http://schemas.microsoft.com/office/drawing/2014/main" val="1633771699"/>
                    </a:ext>
                  </a:extLst>
                </a:gridCol>
                <a:gridCol w="1006247">
                  <a:extLst>
                    <a:ext uri="{9D8B030D-6E8A-4147-A177-3AD203B41FA5}">
                      <a16:colId xmlns:a16="http://schemas.microsoft.com/office/drawing/2014/main" val="1338258529"/>
                    </a:ext>
                  </a:extLst>
                </a:gridCol>
                <a:gridCol w="1006247">
                  <a:extLst>
                    <a:ext uri="{9D8B030D-6E8A-4147-A177-3AD203B41FA5}">
                      <a16:colId xmlns:a16="http://schemas.microsoft.com/office/drawing/2014/main" val="697927209"/>
                    </a:ext>
                  </a:extLst>
                </a:gridCol>
              </a:tblGrid>
              <a:tr h="503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Grade Group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Females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Female 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Male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Males 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extLst>
                  <a:ext uri="{0D108BD9-81ED-4DB2-BD59-A6C34878D82A}">
                    <a16:rowId xmlns:a16="http://schemas.microsoft.com/office/drawing/2014/main" val="757605255"/>
                  </a:ext>
                </a:extLst>
              </a:tr>
              <a:tr h="276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Band A to B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26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extLst>
                  <a:ext uri="{0D108BD9-81ED-4DB2-BD59-A6C34878D82A}">
                    <a16:rowId xmlns:a16="http://schemas.microsoft.com/office/drawing/2014/main" val="3777374704"/>
                  </a:ext>
                </a:extLst>
              </a:tr>
              <a:tr h="276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Band C to 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64%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extLst>
                  <a:ext uri="{0D108BD9-81ED-4DB2-BD59-A6C34878D82A}">
                    <a16:rowId xmlns:a16="http://schemas.microsoft.com/office/drawing/2014/main" val="1691967166"/>
                  </a:ext>
                </a:extLst>
              </a:tr>
              <a:tr h="276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Band E to F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44%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56%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extLst>
                  <a:ext uri="{0D108BD9-81ED-4DB2-BD59-A6C34878D82A}">
                    <a16:rowId xmlns:a16="http://schemas.microsoft.com/office/drawing/2014/main" val="3003967571"/>
                  </a:ext>
                </a:extLst>
              </a:tr>
              <a:tr h="276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 grades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47%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53%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extLst>
                  <a:ext uri="{0D108BD9-81ED-4DB2-BD59-A6C34878D82A}">
                    <a16:rowId xmlns:a16="http://schemas.microsoft.com/office/drawing/2014/main" val="1913428317"/>
                  </a:ext>
                </a:extLst>
              </a:tr>
              <a:tr h="276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Grand 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61%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39%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86" marR="67586" marT="0" marB="0"/>
                </a:tc>
                <a:extLst>
                  <a:ext uri="{0D108BD9-81ED-4DB2-BD59-A6C34878D82A}">
                    <a16:rowId xmlns:a16="http://schemas.microsoft.com/office/drawing/2014/main" val="662935455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988AC02-07C2-43CB-9EC3-92CBD4C250B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9690939"/>
              </p:ext>
            </p:extLst>
          </p:nvPr>
        </p:nvGraphicFramePr>
        <p:xfrm>
          <a:off x="667265" y="3888216"/>
          <a:ext cx="6543160" cy="2112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130">
                  <a:extLst>
                    <a:ext uri="{9D8B030D-6E8A-4147-A177-3AD203B41FA5}">
                      <a16:colId xmlns:a16="http://schemas.microsoft.com/office/drawing/2014/main" val="3919326704"/>
                    </a:ext>
                  </a:extLst>
                </a:gridCol>
                <a:gridCol w="868985">
                  <a:extLst>
                    <a:ext uri="{9D8B030D-6E8A-4147-A177-3AD203B41FA5}">
                      <a16:colId xmlns:a16="http://schemas.microsoft.com/office/drawing/2014/main" val="2151112739"/>
                    </a:ext>
                  </a:extLst>
                </a:gridCol>
                <a:gridCol w="988566">
                  <a:extLst>
                    <a:ext uri="{9D8B030D-6E8A-4147-A177-3AD203B41FA5}">
                      <a16:colId xmlns:a16="http://schemas.microsoft.com/office/drawing/2014/main" val="3884790096"/>
                    </a:ext>
                  </a:extLst>
                </a:gridCol>
                <a:gridCol w="764347">
                  <a:extLst>
                    <a:ext uri="{9D8B030D-6E8A-4147-A177-3AD203B41FA5}">
                      <a16:colId xmlns:a16="http://schemas.microsoft.com/office/drawing/2014/main" val="3686556608"/>
                    </a:ext>
                  </a:extLst>
                </a:gridCol>
                <a:gridCol w="988566">
                  <a:extLst>
                    <a:ext uri="{9D8B030D-6E8A-4147-A177-3AD203B41FA5}">
                      <a16:colId xmlns:a16="http://schemas.microsoft.com/office/drawing/2014/main" val="2733046621"/>
                    </a:ext>
                  </a:extLst>
                </a:gridCol>
                <a:gridCol w="988566">
                  <a:extLst>
                    <a:ext uri="{9D8B030D-6E8A-4147-A177-3AD203B41FA5}">
                      <a16:colId xmlns:a16="http://schemas.microsoft.com/office/drawing/2014/main" val="118849820"/>
                    </a:ext>
                  </a:extLst>
                </a:gridCol>
              </a:tblGrid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Service Groups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Females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Female 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Male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Males 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/>
                </a:tc>
                <a:extLst>
                  <a:ext uri="{0D108BD9-81ED-4DB2-BD59-A6C34878D82A}">
                    <a16:rowId xmlns:a16="http://schemas.microsoft.com/office/drawing/2014/main" val="1044592521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CE &amp; Corp Gov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63%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2217179606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Comms, LOTI, Pol </a:t>
                      </a:r>
                      <a:r>
                        <a:rPr lang="en-GB" sz="1400" dirty="0" err="1">
                          <a:effectLst/>
                        </a:rPr>
                        <a:t>Advsrs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67%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33%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2632687389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Communities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23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28%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1467191316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Corp Res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45%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2977611313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 &amp; Impr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44%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1433844814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Future &amp; Place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1621274035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Transpt &amp; Moblty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64%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914457031"/>
                  </a:ext>
                </a:extLst>
              </a:tr>
              <a:tr h="234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Grand Total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61%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39%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267" marR="61267" marT="0" marB="0" anchor="b"/>
                </a:tc>
                <a:extLst>
                  <a:ext uri="{0D108BD9-81ED-4DB2-BD59-A6C34878D82A}">
                    <a16:rowId xmlns:a16="http://schemas.microsoft.com/office/drawing/2014/main" val="81822961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BFDE7E1-C741-4A86-83CF-0484FD3DA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775" y="3019973"/>
            <a:ext cx="3901025" cy="28206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F96CFF-28AF-4D4B-8F28-A54BABB585FA}"/>
              </a:ext>
            </a:extLst>
          </p:cNvPr>
          <p:cNvSpPr txBox="1"/>
          <p:nvPr/>
        </p:nvSpPr>
        <p:spPr>
          <a:xfrm>
            <a:off x="7452775" y="1893665"/>
            <a:ext cx="3876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percentage and number of Female staff has increased since 2019 from 53% to 61% and 82 staff </a:t>
            </a:r>
          </a:p>
        </p:txBody>
      </p:sp>
    </p:spTree>
    <p:extLst>
      <p:ext uri="{BB962C8B-B14F-4D97-AF65-F5344CB8AC3E}">
        <p14:creationId xmlns:p14="http://schemas.microsoft.com/office/powerpoint/2010/main" val="144198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97266A-79A1-4B7A-A790-D157893C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and Ethnicity Pay Gaps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B23DE022-A6BA-4991-93C8-F764659B70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3687098"/>
              </p:ext>
            </p:extLst>
          </p:nvPr>
        </p:nvGraphicFramePr>
        <p:xfrm>
          <a:off x="838200" y="1690688"/>
          <a:ext cx="4466967" cy="2555568"/>
        </p:xfrm>
        <a:graphic>
          <a:graphicData uri="http://schemas.openxmlformats.org/drawingml/2006/table">
            <a:tbl>
              <a:tblPr/>
              <a:tblGrid>
                <a:gridCol w="2026253">
                  <a:extLst>
                    <a:ext uri="{9D8B030D-6E8A-4147-A177-3AD203B41FA5}">
                      <a16:colId xmlns:a16="http://schemas.microsoft.com/office/drawing/2014/main" val="3343497915"/>
                    </a:ext>
                  </a:extLst>
                </a:gridCol>
                <a:gridCol w="1029524">
                  <a:extLst>
                    <a:ext uri="{9D8B030D-6E8A-4147-A177-3AD203B41FA5}">
                      <a16:colId xmlns:a16="http://schemas.microsoft.com/office/drawing/2014/main" val="1071234361"/>
                    </a:ext>
                  </a:extLst>
                </a:gridCol>
                <a:gridCol w="1411190">
                  <a:extLst>
                    <a:ext uri="{9D8B030D-6E8A-4147-A177-3AD203B41FA5}">
                      <a16:colId xmlns:a16="http://schemas.microsoft.com/office/drawing/2014/main" val="1568832005"/>
                    </a:ext>
                  </a:extLst>
                </a:gridCol>
              </a:tblGrid>
              <a:tr h="34707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22" marR="12722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</a:p>
                  </a:txBody>
                  <a:tcPr marL="12722" marR="12722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</a:p>
                  </a:txBody>
                  <a:tcPr marL="12722" marR="12722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653370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 Pay Gap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7.9% for Men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198721"/>
                  </a:ext>
                </a:extLst>
              </a:tr>
              <a:tr h="473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Median Pay Gap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10.9% for Men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82186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Lower Pay Qtr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984117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 Pay Qtr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55286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Upper Middle Pay Qtr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203190"/>
                  </a:ext>
                </a:extLst>
              </a:tr>
              <a:tr h="34707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Upper Pay Qtr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12722" marR="12722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0939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F2365328-77C5-4149-90D8-3EF87052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62" y="4440196"/>
            <a:ext cx="10132541" cy="17876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85000" lnSpcReduction="10000"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</a:rPr>
              <a:t>The reason for difference in pay is most likely because there is an uneven distribution across pay grades/ levels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 London Councils the pay quartiles roughly equate to the following pay scales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Upper pay quartile – Grades E and above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Upper middle – Grade D 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Middle – Grade C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Lower pay quartile – Grades A and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224A3-A656-475D-8D72-886758C50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155990"/>
            <a:ext cx="1146851" cy="505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Content Placeholder 36">
            <a:extLst>
              <a:ext uri="{FF2B5EF4-FFF2-40B4-BE49-F238E27FC236}">
                <a16:creationId xmlns:a16="http://schemas.microsoft.com/office/drawing/2014/main" id="{75CBCDDE-4371-47F1-9209-974D2BB734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2338619"/>
              </p:ext>
            </p:extLst>
          </p:nvPr>
        </p:nvGraphicFramePr>
        <p:xfrm>
          <a:off x="6351372" y="1700762"/>
          <a:ext cx="4338820" cy="2545494"/>
        </p:xfrm>
        <a:graphic>
          <a:graphicData uri="http://schemas.openxmlformats.org/drawingml/2006/table">
            <a:tbl>
              <a:tblPr/>
              <a:tblGrid>
                <a:gridCol w="2332700">
                  <a:extLst>
                    <a:ext uri="{9D8B030D-6E8A-4147-A177-3AD203B41FA5}">
                      <a16:colId xmlns:a16="http://schemas.microsoft.com/office/drawing/2014/main" val="1110909046"/>
                    </a:ext>
                  </a:extLst>
                </a:gridCol>
                <a:gridCol w="1003060">
                  <a:extLst>
                    <a:ext uri="{9D8B030D-6E8A-4147-A177-3AD203B41FA5}">
                      <a16:colId xmlns:a16="http://schemas.microsoft.com/office/drawing/2014/main" val="4238922374"/>
                    </a:ext>
                  </a:extLst>
                </a:gridCol>
                <a:gridCol w="1003060">
                  <a:extLst>
                    <a:ext uri="{9D8B030D-6E8A-4147-A177-3AD203B41FA5}">
                      <a16:colId xmlns:a16="http://schemas.microsoft.com/office/drawing/2014/main" val="3786320952"/>
                    </a:ext>
                  </a:extLst>
                </a:gridCol>
              </a:tblGrid>
              <a:tr h="363642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9820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 Pay Gap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 for BAME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13301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Median Pay Gap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61105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Lower Pay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Qtr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8724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 Pay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Qtr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7210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Upper Middle Pay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Qtr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111358"/>
                  </a:ext>
                </a:extLst>
              </a:tr>
              <a:tr h="36364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Upper Pay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Qtr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38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224A3-A656-475D-8D72-886758C507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2" y="6155990"/>
            <a:ext cx="1146851" cy="505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D9399-C9CB-48D2-84C1-8994F518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Gap comparison information</a:t>
            </a:r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GB" sz="3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comparison year is 2021 (last year)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3FA68CB-C53A-418C-B4FE-2E3D0773C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00C684C-5F40-448F-B438-9801170D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306CB0C-A332-4DCC-BC9F-342D22FF8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88443"/>
              </p:ext>
            </p:extLst>
          </p:nvPr>
        </p:nvGraphicFramePr>
        <p:xfrm>
          <a:off x="2404367" y="2055812"/>
          <a:ext cx="6179458" cy="1824208"/>
        </p:xfrm>
        <a:graphic>
          <a:graphicData uri="http://schemas.openxmlformats.org/drawingml/2006/table">
            <a:tbl>
              <a:tblPr firstRow="1" firstCol="1" bandRow="1"/>
              <a:tblGrid>
                <a:gridCol w="1568154">
                  <a:extLst>
                    <a:ext uri="{9D8B030D-6E8A-4147-A177-3AD203B41FA5}">
                      <a16:colId xmlns:a16="http://schemas.microsoft.com/office/drawing/2014/main" val="101313404"/>
                    </a:ext>
                  </a:extLst>
                </a:gridCol>
                <a:gridCol w="1048393">
                  <a:extLst>
                    <a:ext uri="{9D8B030D-6E8A-4147-A177-3AD203B41FA5}">
                      <a16:colId xmlns:a16="http://schemas.microsoft.com/office/drawing/2014/main" val="4190784315"/>
                    </a:ext>
                  </a:extLst>
                </a:gridCol>
                <a:gridCol w="943406">
                  <a:extLst>
                    <a:ext uri="{9D8B030D-6E8A-4147-A177-3AD203B41FA5}">
                      <a16:colId xmlns:a16="http://schemas.microsoft.com/office/drawing/2014/main" val="2862678784"/>
                    </a:ext>
                  </a:extLst>
                </a:gridCol>
                <a:gridCol w="1246538">
                  <a:extLst>
                    <a:ext uri="{9D8B030D-6E8A-4147-A177-3AD203B41FA5}">
                      <a16:colId xmlns:a16="http://schemas.microsoft.com/office/drawing/2014/main" val="3224407441"/>
                    </a:ext>
                  </a:extLst>
                </a:gridCol>
                <a:gridCol w="1372967">
                  <a:extLst>
                    <a:ext uri="{9D8B030D-6E8A-4147-A177-3AD203B41FA5}">
                      <a16:colId xmlns:a16="http://schemas.microsoft.com/office/drawing/2014/main" val="4188394389"/>
                    </a:ext>
                  </a:extLst>
                </a:gridCol>
              </a:tblGrid>
              <a:tr h="456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Last year 2021 – Gender pay gap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Workforce % women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Workforce % 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Mean Pay Gap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Median pay gap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183261"/>
                  </a:ext>
                </a:extLst>
              </a:tr>
              <a:tr h="456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London Councils – 131 staff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56%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14.6% for 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Nil 0% difference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454342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LGA – 402 staff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63%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14.4% for 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25.8% for 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413678"/>
                  </a:ext>
                </a:extLst>
              </a:tr>
              <a:tr h="228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GLA – 1128 staff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4.9% for 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2.1% for 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746416"/>
                  </a:ext>
                </a:extLst>
              </a:tr>
              <a:tr h="456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London boroughs Average of 33 LBs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62%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38%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2.6% for men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0.7% for men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0963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F6221E-692E-4A13-8605-5511C2D5E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47547"/>
              </p:ext>
            </p:extLst>
          </p:nvPr>
        </p:nvGraphicFramePr>
        <p:xfrm>
          <a:off x="2404366" y="4157401"/>
          <a:ext cx="6179457" cy="1361949"/>
        </p:xfrm>
        <a:graphic>
          <a:graphicData uri="http://schemas.openxmlformats.org/drawingml/2006/table">
            <a:tbl>
              <a:tblPr firstRow="1" firstCol="1" bandRow="1"/>
              <a:tblGrid>
                <a:gridCol w="1568154">
                  <a:extLst>
                    <a:ext uri="{9D8B030D-6E8A-4147-A177-3AD203B41FA5}">
                      <a16:colId xmlns:a16="http://schemas.microsoft.com/office/drawing/2014/main" val="4286565229"/>
                    </a:ext>
                  </a:extLst>
                </a:gridCol>
                <a:gridCol w="1048393">
                  <a:extLst>
                    <a:ext uri="{9D8B030D-6E8A-4147-A177-3AD203B41FA5}">
                      <a16:colId xmlns:a16="http://schemas.microsoft.com/office/drawing/2014/main" val="1921972759"/>
                    </a:ext>
                  </a:extLst>
                </a:gridCol>
                <a:gridCol w="943406">
                  <a:extLst>
                    <a:ext uri="{9D8B030D-6E8A-4147-A177-3AD203B41FA5}">
                      <a16:colId xmlns:a16="http://schemas.microsoft.com/office/drawing/2014/main" val="3642196948"/>
                    </a:ext>
                  </a:extLst>
                </a:gridCol>
                <a:gridCol w="1246538">
                  <a:extLst>
                    <a:ext uri="{9D8B030D-6E8A-4147-A177-3AD203B41FA5}">
                      <a16:colId xmlns:a16="http://schemas.microsoft.com/office/drawing/2014/main" val="4101299907"/>
                    </a:ext>
                  </a:extLst>
                </a:gridCol>
                <a:gridCol w="1372966">
                  <a:extLst>
                    <a:ext uri="{9D8B030D-6E8A-4147-A177-3AD203B41FA5}">
                      <a16:colId xmlns:a16="http://schemas.microsoft.com/office/drawing/2014/main" val="486413285"/>
                    </a:ext>
                  </a:extLst>
                </a:gridCol>
              </a:tblGrid>
              <a:tr h="45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Last year 2021 – Ethnicity Pay Gap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Workforce % BAME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Workforce % White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Mean Pay Gap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Median pay gap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39946"/>
                  </a:ext>
                </a:extLst>
              </a:tr>
              <a:tr h="45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London Councils – 131 staff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6.6% for white staff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0.5% for BAME staff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76118"/>
                  </a:ext>
                </a:extLst>
              </a:tr>
              <a:tr h="45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GLA – 1128 staff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64%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13.7% for white staff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11.1% for white staff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49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9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B86575F76E4143AA995499E896F8D6" ma:contentTypeVersion="13" ma:contentTypeDescription="Create a new document." ma:contentTypeScope="" ma:versionID="cbc0140f3be0b6f442226d0e7af961a4">
  <xsd:schema xmlns:xsd="http://www.w3.org/2001/XMLSchema" xmlns:xs="http://www.w3.org/2001/XMLSchema" xmlns:p="http://schemas.microsoft.com/office/2006/metadata/properties" xmlns:ns3="bf6d4b37-4481-4c1a-9c0a-367eb5bc196b" xmlns:ns4="1d9016a1-f2d6-45a0-9410-9fc4649d0945" targetNamespace="http://schemas.microsoft.com/office/2006/metadata/properties" ma:root="true" ma:fieldsID="76f52cf12834da95320c89203e265897" ns3:_="" ns4:_="">
    <xsd:import namespace="bf6d4b37-4481-4c1a-9c0a-367eb5bc196b"/>
    <xsd:import namespace="1d9016a1-f2d6-45a0-9410-9fc4649d09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6d4b37-4481-4c1a-9c0a-367eb5bc1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016a1-f2d6-45a0-9410-9fc4649d0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7F21D6-8CB2-4094-8C1B-7415BDD63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6d4b37-4481-4c1a-9c0a-367eb5bc196b"/>
    <ds:schemaRef ds:uri="1d9016a1-f2d6-45a0-9410-9fc4649d0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AABBC0-3FB3-4E79-B19C-89A430A936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660D45-9FB4-462C-BC94-8F0682175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1327</Words>
  <Application>Microsoft Office PowerPoint</Application>
  <PresentationFormat>Widescreen</PresentationFormat>
  <Paragraphs>323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London Councils Workforce Profile March 2022 </vt:lpstr>
      <vt:lpstr>Headlines</vt:lpstr>
      <vt:lpstr>London Councils Workforce</vt:lpstr>
      <vt:lpstr>Ethnicity  -  % breakdown in a pie chart and table showing % of staff in Ethnic groupings within each Grade group</vt:lpstr>
      <vt:lpstr>Black, Asian and minoritised ethnic groups over time and Intersectionality information </vt:lpstr>
      <vt:lpstr>Progression of female and male Black, Asian and Minoritised Ethnic staff in grade groups over the last 5 years 2018 to 2022 – The graphs show a general positive trend in representation but fluctuating progress over time</vt:lpstr>
      <vt:lpstr>Gender -  % breakdown by grades and service groups  </vt:lpstr>
      <vt:lpstr>Gender and Ethnicity Pay Gaps</vt:lpstr>
      <vt:lpstr>Pay Gap comparison information  -  note comparison year is 2021 (last year)</vt:lpstr>
      <vt:lpstr>Turnover and Recruitment</vt:lpstr>
      <vt:lpstr>Age, Disability, Sexuality, Belief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Councils Workforce Profile March 2022</dc:title>
  <dc:creator>Steve Davies</dc:creator>
  <cp:lastModifiedBy>Lisa Dominic</cp:lastModifiedBy>
  <cp:revision>6</cp:revision>
  <dcterms:created xsi:type="dcterms:W3CDTF">2022-06-23T16:28:42Z</dcterms:created>
  <dcterms:modified xsi:type="dcterms:W3CDTF">2022-08-25T16:50:04Z</dcterms:modified>
</cp:coreProperties>
</file>