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0" r:id="rId3"/>
    <p:sldId id="272" r:id="rId4"/>
    <p:sldId id="278" r:id="rId5"/>
    <p:sldId id="258" r:id="rId6"/>
    <p:sldId id="260" r:id="rId7"/>
    <p:sldId id="262" r:id="rId8"/>
    <p:sldId id="264" r:id="rId9"/>
    <p:sldId id="261" r:id="rId10"/>
    <p:sldId id="265" r:id="rId11"/>
    <p:sldId id="267" r:id="rId12"/>
    <p:sldId id="274" r:id="rId13"/>
    <p:sldId id="269" r:id="rId14"/>
    <p:sldId id="275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38" d="100"/>
          <a:sy n="38" d="100"/>
        </p:scale>
        <p:origin x="-142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2EDA-8266-4D37-B738-8049D36F6385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2ED7F-812D-4268-A357-8F60A05C0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951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2EDA-8266-4D37-B738-8049D36F6385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2ED7F-812D-4268-A357-8F60A05C0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82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2EDA-8266-4D37-B738-8049D36F6385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2ED7F-812D-4268-A357-8F60A05C0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77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2EDA-8266-4D37-B738-8049D36F6385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2ED7F-812D-4268-A357-8F60A05C0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45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2EDA-8266-4D37-B738-8049D36F6385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2ED7F-812D-4268-A357-8F60A05C0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77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2EDA-8266-4D37-B738-8049D36F6385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2ED7F-812D-4268-A357-8F60A05C0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266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2EDA-8266-4D37-B738-8049D36F6385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2ED7F-812D-4268-A357-8F60A05C0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38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2EDA-8266-4D37-B738-8049D36F6385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2ED7F-812D-4268-A357-8F60A05C0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20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2EDA-8266-4D37-B738-8049D36F6385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2ED7F-812D-4268-A357-8F60A05C0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254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2EDA-8266-4D37-B738-8049D36F6385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2ED7F-812D-4268-A357-8F60A05C0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05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2EDA-8266-4D37-B738-8049D36F6385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2ED7F-812D-4268-A357-8F60A05C0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0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02EDA-8266-4D37-B738-8049D36F6385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2ED7F-812D-4268-A357-8F60A05C0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73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Workforce SLI workshop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>
            <a:normAutofit/>
          </a:bodyPr>
          <a:lstStyle/>
          <a:p>
            <a:r>
              <a:rPr lang="en-GB" sz="2800" dirty="0" smtClean="0"/>
              <a:t>ALCDS Sector Led Improvement</a:t>
            </a:r>
          </a:p>
          <a:p>
            <a:r>
              <a:rPr lang="en-GB" sz="2800" dirty="0" err="1" smtClean="0"/>
              <a:t>DfE</a:t>
            </a:r>
            <a:r>
              <a:rPr lang="en-GB" sz="2800" dirty="0" smtClean="0"/>
              <a:t> Children’s Social work workforce 2018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5056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Agency Rates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916832"/>
            <a:ext cx="38164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England:  		15.4%</a:t>
            </a:r>
          </a:p>
          <a:p>
            <a:r>
              <a:rPr lang="en-GB" dirty="0" smtClean="0"/>
              <a:t>London: 		25.7%</a:t>
            </a:r>
          </a:p>
          <a:p>
            <a:r>
              <a:rPr lang="en-GB" dirty="0" smtClean="0"/>
              <a:t>Inner London 	25.5%</a:t>
            </a:r>
          </a:p>
          <a:p>
            <a:r>
              <a:rPr lang="en-GB" dirty="0" smtClean="0"/>
              <a:t>Outer London 	25.8%</a:t>
            </a:r>
          </a:p>
          <a:p>
            <a:endParaRPr lang="en-GB" dirty="0"/>
          </a:p>
          <a:p>
            <a:r>
              <a:rPr lang="en-GB" dirty="0" smtClean="0"/>
              <a:t>The England ratio of agency workers is 1 in 6, compared to a London ration of 1 in 4.  Inner London saw slight decrease in agency rates year on year. </a:t>
            </a:r>
          </a:p>
          <a:p>
            <a:endParaRPr lang="en-GB" dirty="0"/>
          </a:p>
          <a:p>
            <a:r>
              <a:rPr lang="en-GB" dirty="0" smtClean="0"/>
              <a:t>The 2% gap between Inner and Outer London has narrowed since last year and rates are similar for Inner and Outer London. </a:t>
            </a:r>
            <a:endParaRPr lang="en-GB" dirty="0"/>
          </a:p>
          <a:p>
            <a:endParaRPr lang="en-GB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628800"/>
            <a:ext cx="3759733" cy="315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677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Average caseload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276872"/>
            <a:ext cx="4108450" cy="302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1988840"/>
            <a:ext cx="28083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Average caseload has shown the same data pattern in inner London and Outer London from 2016.</a:t>
            </a:r>
          </a:p>
          <a:p>
            <a:endParaRPr lang="en-GB" dirty="0"/>
          </a:p>
          <a:p>
            <a:r>
              <a:rPr lang="en-GB" dirty="0" smtClean="0"/>
              <a:t>The average caseload has followed the England average in the three year data period.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42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Average caseload</a:t>
            </a: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412776"/>
            <a:ext cx="2808312" cy="5213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9592" y="1725216"/>
            <a:ext cx="30243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average number of cases per worker fluctuated from 18.3 in London to 12 in 2018 in different boroughs.</a:t>
            </a:r>
          </a:p>
          <a:p>
            <a:endParaRPr lang="en-GB" sz="2400" dirty="0"/>
          </a:p>
          <a:p>
            <a:r>
              <a:rPr lang="en-GB" sz="2400" dirty="0" smtClean="0"/>
              <a:t>The average cases however changes year on year across boroughs</a:t>
            </a:r>
          </a:p>
          <a:p>
            <a:endParaRPr lang="en-GB" sz="2400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671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Data Correlations Vacancy and Case Load rates</a:t>
            </a: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988840"/>
            <a:ext cx="5585246" cy="3510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2328248"/>
            <a:ext cx="2160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There is a moderate correlation between average number of cases per worker and vacancy rate.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45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Data Correlations Adult and Children Workers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2328248"/>
            <a:ext cx="21602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There is a no noted correlation between Adult turnover and Children workforce turnover rates. </a:t>
            </a:r>
          </a:p>
          <a:p>
            <a:endParaRPr lang="en-GB" dirty="0"/>
          </a:p>
          <a:p>
            <a:r>
              <a:rPr lang="en-GB" dirty="0" smtClean="0"/>
              <a:t>Pearson Correlation calculated to  be  0.1</a:t>
            </a:r>
            <a:endParaRPr lang="en-GB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461" y="1821527"/>
            <a:ext cx="5529427" cy="34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719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Other Data –HESA/Skills for Care Analysis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dirty="0" smtClean="0"/>
              <a:t>Enrolments</a:t>
            </a:r>
          </a:p>
          <a:p>
            <a:r>
              <a:rPr lang="en-GB" sz="1800" dirty="0" smtClean="0"/>
              <a:t>Postgraduate enrolments increased by 13% in 2016/17 following a 14% increase in</a:t>
            </a:r>
          </a:p>
          <a:p>
            <a:pPr marL="0" indent="0">
              <a:buNone/>
            </a:pPr>
            <a:r>
              <a:rPr lang="en-GB" sz="1800" dirty="0" smtClean="0"/>
              <a:t>2015/16. This number had previously decreased each year between 2010/11 and 2014/15.</a:t>
            </a:r>
          </a:p>
          <a:p>
            <a:pPr marL="0" indent="0">
              <a:buNone/>
            </a:pPr>
            <a:r>
              <a:rPr lang="en-GB" sz="1800" dirty="0" smtClean="0"/>
              <a:t> In 2016/17 undergraduate enrolments decreased by around 350 (12%) on the</a:t>
            </a:r>
          </a:p>
          <a:p>
            <a:pPr marL="0" indent="0">
              <a:buNone/>
            </a:pPr>
            <a:r>
              <a:rPr lang="en-GB" sz="1800" dirty="0" smtClean="0"/>
              <a:t>previous year. Undergraduate enrolments had remained at broadly the same level between 2012/13 and 2015/16 (at around 3,000 per year).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b="1" dirty="0" smtClean="0"/>
              <a:t>Qualifiers</a:t>
            </a:r>
          </a:p>
          <a:p>
            <a:r>
              <a:rPr lang="en-GB" sz="1800" dirty="0" smtClean="0"/>
              <a:t>Of the 4,560 leavers from social work courses in 2016/17, 4,220 (93%) achieved a</a:t>
            </a:r>
          </a:p>
          <a:p>
            <a:pPr marL="0" indent="0">
              <a:buNone/>
            </a:pPr>
            <a:r>
              <a:rPr lang="en-GB" sz="1800" dirty="0" smtClean="0"/>
              <a:t>qualification.</a:t>
            </a:r>
          </a:p>
          <a:p>
            <a:r>
              <a:rPr lang="en-GB" sz="1800" dirty="0" smtClean="0"/>
              <a:t>The number of qualifiers was 5% higher in 2016/17 compared to the previous year.</a:t>
            </a:r>
          </a:p>
          <a:p>
            <a:r>
              <a:rPr lang="en-GB" sz="1800" dirty="0" smtClean="0"/>
              <a:t>This comes after two consecutive periods of decreasing qualifiers.</a:t>
            </a:r>
          </a:p>
          <a:p>
            <a:r>
              <a:rPr lang="en-GB" sz="1800" dirty="0" smtClean="0"/>
              <a:t>Given the trend in enrolments; Skills for Care modelling forecasts that the number of leavers will remain broadly the same in 2017/18.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55603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London Workforce Numbers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6000" b="1" dirty="0" smtClean="0"/>
              <a:t>4850</a:t>
            </a:r>
            <a:r>
              <a:rPr lang="en-GB" sz="4000" b="1" dirty="0" smtClean="0"/>
              <a:t> </a:t>
            </a:r>
            <a:r>
              <a:rPr lang="en-GB" sz="2800" b="1" dirty="0" smtClean="0"/>
              <a:t>FTE Social Children's and Families Social Workers in London in 2018</a:t>
            </a:r>
            <a:endParaRPr lang="en-GB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371674"/>
            <a:ext cx="3099048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Up Arrow 3"/>
          <p:cNvSpPr/>
          <p:nvPr/>
        </p:nvSpPr>
        <p:spPr>
          <a:xfrm>
            <a:off x="1619672" y="4881063"/>
            <a:ext cx="1080120" cy="12003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39552" y="3015177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 smtClean="0"/>
              <a:t>9.7% </a:t>
            </a:r>
            <a:r>
              <a:rPr lang="en-GB" sz="2400" b="1" dirty="0" smtClean="0"/>
              <a:t>Increase from 2014 to 2018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35536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FTE Workforce Numbers </a:t>
            </a:r>
            <a:endParaRPr lang="en-GB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034594"/>
            <a:ext cx="4413969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1844824"/>
            <a:ext cx="29523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Outer London has seen an increase in workforce year on since 2015 whilst Inner </a:t>
            </a:r>
            <a:r>
              <a:rPr lang="en-GB" dirty="0"/>
              <a:t>L</a:t>
            </a:r>
            <a:r>
              <a:rPr lang="en-GB" dirty="0" smtClean="0"/>
              <a:t>ondon observed a </a:t>
            </a:r>
            <a:r>
              <a:rPr lang="en-GB" dirty="0"/>
              <a:t>d</a:t>
            </a:r>
            <a:r>
              <a:rPr lang="en-GB" dirty="0" smtClean="0"/>
              <a:t>ecline from 2015 to 2016 but has remained stable in numbers since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3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FTE Workforce Numbers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7188"/>
            <a:ext cx="8239920" cy="4250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04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Turnover Rates (2018) Year on Year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351321"/>
            <a:ext cx="48245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England:  	15.2%</a:t>
            </a:r>
          </a:p>
          <a:p>
            <a:r>
              <a:rPr lang="en-GB" sz="3600" b="1" dirty="0" smtClean="0"/>
              <a:t>London: 		18.8%</a:t>
            </a:r>
          </a:p>
          <a:p>
            <a:r>
              <a:rPr lang="en-GB" sz="3600" b="1" dirty="0" smtClean="0"/>
              <a:t>Inner London 	19.1%</a:t>
            </a:r>
          </a:p>
          <a:p>
            <a:r>
              <a:rPr lang="en-GB" sz="3600" b="1" dirty="0" smtClean="0"/>
              <a:t>Outer London 	18.5%</a:t>
            </a:r>
          </a:p>
          <a:p>
            <a:endParaRPr lang="en-GB" sz="36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Up Arrow 4"/>
          <p:cNvSpPr/>
          <p:nvPr/>
        </p:nvSpPr>
        <p:spPr>
          <a:xfrm>
            <a:off x="4121727" y="1446783"/>
            <a:ext cx="378265" cy="43204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927" y="1991751"/>
            <a:ext cx="435990" cy="409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927" y="2537226"/>
            <a:ext cx="4937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699" y="3501008"/>
            <a:ext cx="4528840" cy="315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own Arrow 5"/>
          <p:cNvSpPr/>
          <p:nvPr/>
        </p:nvSpPr>
        <p:spPr>
          <a:xfrm>
            <a:off x="4218355" y="3140968"/>
            <a:ext cx="312562" cy="36004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95536" y="3933056"/>
            <a:ext cx="3979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Inner London saw a -7% point decline 2016 to 2017, and increased back up to previous levels.  Less variance for </a:t>
            </a:r>
            <a:r>
              <a:rPr lang="en-GB" dirty="0"/>
              <a:t>O</a:t>
            </a:r>
            <a:r>
              <a:rPr lang="en-GB" dirty="0" smtClean="0"/>
              <a:t>uter London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45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Turnover Rates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Turnover Rates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683" y="1812098"/>
            <a:ext cx="4283968" cy="3002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1867628"/>
            <a:ext cx="32403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Turnover rate fluctuates across London. </a:t>
            </a:r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800" dirty="0" smtClean="0"/>
              <a:t>Havering had the highest Turnover rate of 32.2%, and City of London the lowest 1.9%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5770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Turnover Rates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355976" y="1844824"/>
            <a:ext cx="41764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Turnover rate fluctuates across Year on Year.  The graph below shows the change in Turnover rate between 2017 and 2018 Across London LA’s</a:t>
            </a:r>
          </a:p>
          <a:p>
            <a:endParaRPr lang="en-GB" sz="2400" dirty="0"/>
          </a:p>
          <a:p>
            <a:r>
              <a:rPr lang="en-GB" sz="2400" dirty="0" smtClean="0"/>
              <a:t>There is less variance in overall Turnover rate for London indicating this is shifting problem across LA’s year on year. </a:t>
            </a:r>
            <a:endParaRPr lang="en-GB" sz="24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3473366" cy="5309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180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Vacancy Rates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Vacancy Rates 2018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1520" y="1916832"/>
            <a:ext cx="381642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England:  		16.5%</a:t>
            </a:r>
          </a:p>
          <a:p>
            <a:r>
              <a:rPr lang="en-GB" sz="2400" b="1" dirty="0" smtClean="0"/>
              <a:t>London: 		25.6%</a:t>
            </a:r>
          </a:p>
          <a:p>
            <a:r>
              <a:rPr lang="en-GB" sz="2400" b="1" dirty="0" smtClean="0"/>
              <a:t>Inner London:		25.9%</a:t>
            </a:r>
          </a:p>
          <a:p>
            <a:r>
              <a:rPr lang="en-GB" sz="2400" b="1" dirty="0" smtClean="0"/>
              <a:t>Outer London :	25.3%</a:t>
            </a:r>
          </a:p>
          <a:p>
            <a:endParaRPr lang="en-GB" dirty="0"/>
          </a:p>
          <a:p>
            <a:r>
              <a:rPr lang="en-GB" dirty="0" smtClean="0"/>
              <a:t>England, and Inner London saw a slight increase year on year in Vacancy rates whilst Outer London observed a slight Y-o-Y decrease of -2% points.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866" y="2092389"/>
            <a:ext cx="4630688" cy="315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103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Vacancy Rate 2018 </a:t>
            </a:r>
            <a:endParaRPr lang="en-GB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340768"/>
            <a:ext cx="4001435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87624" y="2150276"/>
            <a:ext cx="262617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Vacancy Rates vary considerably across the borough from 40% in Lambeth to 5% in City of London. </a:t>
            </a:r>
          </a:p>
          <a:p>
            <a:r>
              <a:rPr lang="en-GB" dirty="0" smtClean="0"/>
              <a:t>As can be seen from the </a:t>
            </a:r>
            <a:r>
              <a:rPr lang="en-GB" dirty="0" err="1" smtClean="0"/>
              <a:t>Heatmap</a:t>
            </a:r>
            <a:r>
              <a:rPr lang="en-GB" dirty="0" smtClean="0"/>
              <a:t> there are variations in rate % across London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293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718</TotalTime>
  <Words>492</Words>
  <Application>Microsoft Office PowerPoint</Application>
  <PresentationFormat>On-screen Show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Workforce SLI workshop </vt:lpstr>
      <vt:lpstr>London Workforce Numbers </vt:lpstr>
      <vt:lpstr>FTE Workforce Numbers </vt:lpstr>
      <vt:lpstr>FTE Workforce Numbers </vt:lpstr>
      <vt:lpstr>Turnover Rates (2018) Year on Year</vt:lpstr>
      <vt:lpstr>Turnover Rates</vt:lpstr>
      <vt:lpstr>Turnover Rates</vt:lpstr>
      <vt:lpstr>Vacancy Rates</vt:lpstr>
      <vt:lpstr>Vacancy Rate 2018 </vt:lpstr>
      <vt:lpstr>Agency Rates</vt:lpstr>
      <vt:lpstr>Average caseload</vt:lpstr>
      <vt:lpstr>Average caseload</vt:lpstr>
      <vt:lpstr>Data Correlations Vacancy and Case Load rates</vt:lpstr>
      <vt:lpstr>Data Correlations Adult and Children Workers </vt:lpstr>
      <vt:lpstr>Other Data –HESA/Skills for Care Analysis</vt:lpstr>
    </vt:vector>
  </TitlesOfParts>
  <Company>London Borough of Waltham Forest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Workforce SLI workshop</dc:title>
  <dc:creator>Elaine Merrins</dc:creator>
  <cp:lastModifiedBy>Elaine Merrins</cp:lastModifiedBy>
  <cp:revision>39</cp:revision>
  <dcterms:created xsi:type="dcterms:W3CDTF">2019-05-14T09:54:51Z</dcterms:created>
  <dcterms:modified xsi:type="dcterms:W3CDTF">2019-05-24T11:13:41Z</dcterms:modified>
</cp:coreProperties>
</file>