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8"/>
  </p:handoutMasterIdLst>
  <p:sldIdLst>
    <p:sldId id="256" r:id="rId2"/>
    <p:sldId id="267" r:id="rId3"/>
    <p:sldId id="326" r:id="rId4"/>
    <p:sldId id="327" r:id="rId5"/>
    <p:sldId id="328" r:id="rId6"/>
    <p:sldId id="332" r:id="rId7"/>
    <p:sldId id="333" r:id="rId8"/>
    <p:sldId id="334" r:id="rId9"/>
    <p:sldId id="335" r:id="rId10"/>
    <p:sldId id="336" r:id="rId11"/>
    <p:sldId id="337" r:id="rId12"/>
    <p:sldId id="338" r:id="rId13"/>
    <p:sldId id="339" r:id="rId14"/>
    <p:sldId id="269" r:id="rId15"/>
    <p:sldId id="273" r:id="rId16"/>
    <p:sldId id="294" r:id="rId17"/>
    <p:sldId id="311" r:id="rId18"/>
    <p:sldId id="312" r:id="rId19"/>
    <p:sldId id="313" r:id="rId20"/>
    <p:sldId id="292" r:id="rId21"/>
    <p:sldId id="286" r:id="rId22"/>
    <p:sldId id="304" r:id="rId23"/>
    <p:sldId id="305" r:id="rId24"/>
    <p:sldId id="287" r:id="rId25"/>
    <p:sldId id="307" r:id="rId26"/>
    <p:sldId id="306" r:id="rId27"/>
    <p:sldId id="288" r:id="rId28"/>
    <p:sldId id="295" r:id="rId29"/>
    <p:sldId id="296" r:id="rId30"/>
    <p:sldId id="297" r:id="rId31"/>
    <p:sldId id="298" r:id="rId32"/>
    <p:sldId id="299" r:id="rId33"/>
    <p:sldId id="289" r:id="rId34"/>
    <p:sldId id="318" r:id="rId35"/>
    <p:sldId id="324" r:id="rId36"/>
    <p:sldId id="320" r:id="rId37"/>
    <p:sldId id="322" r:id="rId38"/>
    <p:sldId id="323" r:id="rId39"/>
    <p:sldId id="321" r:id="rId40"/>
    <p:sldId id="308" r:id="rId41"/>
    <p:sldId id="309" r:id="rId42"/>
    <p:sldId id="280" r:id="rId43"/>
    <p:sldId id="281" r:id="rId44"/>
    <p:sldId id="282" r:id="rId45"/>
    <p:sldId id="283" r:id="rId46"/>
    <p:sldId id="284" r:id="rId47"/>
    <p:sldId id="285" r:id="rId48"/>
    <p:sldId id="279" r:id="rId49"/>
    <p:sldId id="277" r:id="rId50"/>
    <p:sldId id="278" r:id="rId51"/>
    <p:sldId id="310" r:id="rId52"/>
    <p:sldId id="290" r:id="rId53"/>
    <p:sldId id="316" r:id="rId54"/>
    <p:sldId id="315" r:id="rId55"/>
    <p:sldId id="302" r:id="rId56"/>
    <p:sldId id="264" r:id="rId5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61CF6"/>
    <a:srgbClr val="003300"/>
    <a:srgbClr val="336600"/>
    <a:srgbClr val="005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1" autoAdjust="0"/>
    <p:restoredTop sz="94660"/>
  </p:normalViewPr>
  <p:slideViewPr>
    <p:cSldViewPr>
      <p:cViewPr varScale="1">
        <p:scale>
          <a:sx n="107" d="100"/>
          <a:sy n="107" d="100"/>
        </p:scale>
        <p:origin x="-117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56E03F5-6985-4F78-B7F0-6D6818318713}" type="datetimeFigureOut">
              <a:rPr lang="en-GB" smtClean="0"/>
              <a:t>24/03/2016</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50E8438-06F5-4310-A1E1-DAD0B9C5FDB0}" type="slidenum">
              <a:rPr lang="en-GB" smtClean="0"/>
              <a:t>‹#›</a:t>
            </a:fld>
            <a:endParaRPr lang="en-GB"/>
          </a:p>
        </p:txBody>
      </p:sp>
    </p:spTree>
    <p:extLst>
      <p:ext uri="{BB962C8B-B14F-4D97-AF65-F5344CB8AC3E}">
        <p14:creationId xmlns:p14="http://schemas.microsoft.com/office/powerpoint/2010/main" val="36335775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EB0AAD-9584-4220-8CE5-EBDE8929606F}" type="datetimeFigureOut">
              <a:rPr lang="en-GB" smtClean="0"/>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22A2A-3EEE-404D-AD9C-507AA1E35103}" type="slidenum">
              <a:rPr lang="en-GB" smtClean="0"/>
              <a:t>‹#›</a:t>
            </a:fld>
            <a:endParaRPr lang="en-GB"/>
          </a:p>
        </p:txBody>
      </p:sp>
    </p:spTree>
    <p:extLst>
      <p:ext uri="{BB962C8B-B14F-4D97-AF65-F5344CB8AC3E}">
        <p14:creationId xmlns:p14="http://schemas.microsoft.com/office/powerpoint/2010/main" val="341296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EB0AAD-9584-4220-8CE5-EBDE8929606F}" type="datetimeFigureOut">
              <a:rPr lang="en-GB" smtClean="0"/>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22A2A-3EEE-404D-AD9C-507AA1E35103}" type="slidenum">
              <a:rPr lang="en-GB" smtClean="0"/>
              <a:t>‹#›</a:t>
            </a:fld>
            <a:endParaRPr lang="en-GB"/>
          </a:p>
        </p:txBody>
      </p:sp>
    </p:spTree>
    <p:extLst>
      <p:ext uri="{BB962C8B-B14F-4D97-AF65-F5344CB8AC3E}">
        <p14:creationId xmlns:p14="http://schemas.microsoft.com/office/powerpoint/2010/main" val="121205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EB0AAD-9584-4220-8CE5-EBDE8929606F}" type="datetimeFigureOut">
              <a:rPr lang="en-GB" smtClean="0"/>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22A2A-3EEE-404D-AD9C-507AA1E35103}" type="slidenum">
              <a:rPr lang="en-GB" smtClean="0"/>
              <a:t>‹#›</a:t>
            </a:fld>
            <a:endParaRPr lang="en-GB"/>
          </a:p>
        </p:txBody>
      </p:sp>
    </p:spTree>
    <p:extLst>
      <p:ext uri="{BB962C8B-B14F-4D97-AF65-F5344CB8AC3E}">
        <p14:creationId xmlns:p14="http://schemas.microsoft.com/office/powerpoint/2010/main" val="324418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EB0AAD-9584-4220-8CE5-EBDE8929606F}" type="datetimeFigureOut">
              <a:rPr lang="en-GB" smtClean="0"/>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22A2A-3EEE-404D-AD9C-507AA1E35103}" type="slidenum">
              <a:rPr lang="en-GB" smtClean="0"/>
              <a:t>‹#›</a:t>
            </a:fld>
            <a:endParaRPr lang="en-GB"/>
          </a:p>
        </p:txBody>
      </p:sp>
    </p:spTree>
    <p:extLst>
      <p:ext uri="{BB962C8B-B14F-4D97-AF65-F5344CB8AC3E}">
        <p14:creationId xmlns:p14="http://schemas.microsoft.com/office/powerpoint/2010/main" val="77843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EB0AAD-9584-4220-8CE5-EBDE8929606F}" type="datetimeFigureOut">
              <a:rPr lang="en-GB" smtClean="0"/>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22A2A-3EEE-404D-AD9C-507AA1E35103}" type="slidenum">
              <a:rPr lang="en-GB" smtClean="0"/>
              <a:t>‹#›</a:t>
            </a:fld>
            <a:endParaRPr lang="en-GB"/>
          </a:p>
        </p:txBody>
      </p:sp>
    </p:spTree>
    <p:extLst>
      <p:ext uri="{BB962C8B-B14F-4D97-AF65-F5344CB8AC3E}">
        <p14:creationId xmlns:p14="http://schemas.microsoft.com/office/powerpoint/2010/main" val="68297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EB0AAD-9584-4220-8CE5-EBDE8929606F}" type="datetimeFigureOut">
              <a:rPr lang="en-GB" smtClean="0"/>
              <a:t>24/03/2016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122A2A-3EEE-404D-AD9C-507AA1E35103}" type="slidenum">
              <a:rPr lang="en-GB" smtClean="0"/>
              <a:t>‹#›</a:t>
            </a:fld>
            <a:endParaRPr lang="en-GB"/>
          </a:p>
        </p:txBody>
      </p:sp>
    </p:spTree>
    <p:extLst>
      <p:ext uri="{BB962C8B-B14F-4D97-AF65-F5344CB8AC3E}">
        <p14:creationId xmlns:p14="http://schemas.microsoft.com/office/powerpoint/2010/main" val="236896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EB0AAD-9584-4220-8CE5-EBDE8929606F}" type="datetimeFigureOut">
              <a:rPr lang="en-GB" smtClean="0"/>
              <a:t>24/03/2016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122A2A-3EEE-404D-AD9C-507AA1E35103}" type="slidenum">
              <a:rPr lang="en-GB" smtClean="0"/>
              <a:t>‹#›</a:t>
            </a:fld>
            <a:endParaRPr lang="en-GB"/>
          </a:p>
        </p:txBody>
      </p:sp>
    </p:spTree>
    <p:extLst>
      <p:ext uri="{BB962C8B-B14F-4D97-AF65-F5344CB8AC3E}">
        <p14:creationId xmlns:p14="http://schemas.microsoft.com/office/powerpoint/2010/main" val="372353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EB0AAD-9584-4220-8CE5-EBDE8929606F}" type="datetimeFigureOut">
              <a:rPr lang="en-GB" smtClean="0"/>
              <a:t>24/03/2016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122A2A-3EEE-404D-AD9C-507AA1E35103}" type="slidenum">
              <a:rPr lang="en-GB" smtClean="0"/>
              <a:t>‹#›</a:t>
            </a:fld>
            <a:endParaRPr lang="en-GB"/>
          </a:p>
        </p:txBody>
      </p:sp>
    </p:spTree>
    <p:extLst>
      <p:ext uri="{BB962C8B-B14F-4D97-AF65-F5344CB8AC3E}">
        <p14:creationId xmlns:p14="http://schemas.microsoft.com/office/powerpoint/2010/main" val="427126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B0AAD-9584-4220-8CE5-EBDE8929606F}" type="datetimeFigureOut">
              <a:rPr lang="en-GB" smtClean="0"/>
              <a:t>24/03/2016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122A2A-3EEE-404D-AD9C-507AA1E35103}" type="slidenum">
              <a:rPr lang="en-GB" smtClean="0"/>
              <a:t>‹#›</a:t>
            </a:fld>
            <a:endParaRPr lang="en-GB"/>
          </a:p>
        </p:txBody>
      </p:sp>
    </p:spTree>
    <p:extLst>
      <p:ext uri="{BB962C8B-B14F-4D97-AF65-F5344CB8AC3E}">
        <p14:creationId xmlns:p14="http://schemas.microsoft.com/office/powerpoint/2010/main" val="200323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EB0AAD-9584-4220-8CE5-EBDE8929606F}" type="datetimeFigureOut">
              <a:rPr lang="en-GB" smtClean="0"/>
              <a:t>24/03/2016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122A2A-3EEE-404D-AD9C-507AA1E35103}" type="slidenum">
              <a:rPr lang="en-GB" smtClean="0"/>
              <a:t>‹#›</a:t>
            </a:fld>
            <a:endParaRPr lang="en-GB"/>
          </a:p>
        </p:txBody>
      </p:sp>
    </p:spTree>
    <p:extLst>
      <p:ext uri="{BB962C8B-B14F-4D97-AF65-F5344CB8AC3E}">
        <p14:creationId xmlns:p14="http://schemas.microsoft.com/office/powerpoint/2010/main" val="1396649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EB0AAD-9584-4220-8CE5-EBDE8929606F}" type="datetimeFigureOut">
              <a:rPr lang="en-GB" smtClean="0"/>
              <a:t>24/03/2016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122A2A-3EEE-404D-AD9C-507AA1E35103}" type="slidenum">
              <a:rPr lang="en-GB" smtClean="0"/>
              <a:t>‹#›</a:t>
            </a:fld>
            <a:endParaRPr lang="en-GB"/>
          </a:p>
        </p:txBody>
      </p:sp>
    </p:spTree>
    <p:extLst>
      <p:ext uri="{BB962C8B-B14F-4D97-AF65-F5344CB8AC3E}">
        <p14:creationId xmlns:p14="http://schemas.microsoft.com/office/powerpoint/2010/main" val="77371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B0AAD-9584-4220-8CE5-EBDE8929606F}" type="datetimeFigureOut">
              <a:rPr lang="en-GB" smtClean="0"/>
              <a:t>24/03/2016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22A2A-3EEE-404D-AD9C-507AA1E35103}" type="slidenum">
              <a:rPr lang="en-GB" smtClean="0"/>
              <a:t>‹#›</a:t>
            </a:fld>
            <a:endParaRPr lang="en-GB"/>
          </a:p>
        </p:txBody>
      </p:sp>
    </p:spTree>
    <p:extLst>
      <p:ext uri="{BB962C8B-B14F-4D97-AF65-F5344CB8AC3E}">
        <p14:creationId xmlns:p14="http://schemas.microsoft.com/office/powerpoint/2010/main" val="550197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Brianfarmer@pressassociation.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tipstaffrcj@hmcts.gsi.gov.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015667 TEMP PAGES.pdf"/>
          <p:cNvPicPr>
            <a:picLocks noChangeAspect="1"/>
          </p:cNvPicPr>
          <p:nvPr/>
        </p:nvPicPr>
        <p:blipFill rotWithShape="1">
          <a:blip r:embed="rId2">
            <a:extLst>
              <a:ext uri="{28A0092B-C50C-407E-A947-70E740481C1C}">
                <a14:useLocalDpi xmlns:a14="http://schemas.microsoft.com/office/drawing/2010/main" val="0"/>
              </a:ext>
            </a:extLst>
          </a:blip>
          <a:srcRect l="79173" t="83444" r="4112"/>
          <a:stretch/>
        </p:blipFill>
        <p:spPr bwMode="auto">
          <a:xfrm>
            <a:off x="-84408" y="5067780"/>
            <a:ext cx="2604933" cy="19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3568" y="1340768"/>
            <a:ext cx="7772400" cy="1470025"/>
          </a:xfrm>
        </p:spPr>
        <p:txBody>
          <a:bodyPr>
            <a:noAutofit/>
          </a:bodyPr>
          <a:lstStyle/>
          <a:p>
            <a:r>
              <a:rPr lang="en-GB" sz="5400" b="1" dirty="0" smtClean="0"/>
              <a:t>Safeguarding Children from Extremism: Family Court &amp; Legal Action </a:t>
            </a:r>
            <a:endParaRPr lang="en-GB" sz="5400" b="1" dirty="0"/>
          </a:p>
        </p:txBody>
      </p:sp>
      <p:sp>
        <p:nvSpPr>
          <p:cNvPr id="3" name="Subtitle 2"/>
          <p:cNvSpPr>
            <a:spLocks noGrp="1"/>
          </p:cNvSpPr>
          <p:nvPr>
            <p:ph type="subTitle" idx="1"/>
          </p:nvPr>
        </p:nvSpPr>
        <p:spPr/>
        <p:txBody>
          <a:bodyPr>
            <a:normAutofit fontScale="70000" lnSpcReduction="20000"/>
          </a:bodyPr>
          <a:lstStyle/>
          <a:p>
            <a:r>
              <a:rPr lang="en-GB" b="1" dirty="0" smtClean="0"/>
              <a:t>Ruth Kirby, Barrister &amp; Mediator, 4 Paper Buildings </a:t>
            </a:r>
          </a:p>
          <a:p>
            <a:r>
              <a:rPr lang="en-GB" b="1" dirty="0" smtClean="0"/>
              <a:t>&amp; </a:t>
            </a:r>
          </a:p>
          <a:p>
            <a:r>
              <a:rPr lang="en-GB" b="1" dirty="0" smtClean="0"/>
              <a:t>Sahdiah Ikram, Solicitor, LB Waltham Forest </a:t>
            </a:r>
          </a:p>
          <a:p>
            <a:endParaRPr lang="en-GB" b="1" dirty="0" smtClean="0"/>
          </a:p>
          <a:p>
            <a:r>
              <a:rPr lang="en-GB" b="1" dirty="0" smtClean="0">
                <a:solidFill>
                  <a:srgbClr val="F61CF6"/>
                </a:solidFill>
              </a:rPr>
              <a:t>21 March 2016 </a:t>
            </a:r>
            <a:endParaRPr lang="en-GB" b="1" dirty="0">
              <a:solidFill>
                <a:srgbClr val="F61CF6"/>
              </a:solidFill>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5919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lstStyle/>
          <a:p>
            <a:r>
              <a:rPr lang="en-GB" dirty="0" smtClean="0"/>
              <a:t>How can we help?</a:t>
            </a:r>
            <a:endParaRPr lang="en-GB" dirty="0"/>
          </a:p>
        </p:txBody>
      </p:sp>
      <p:sp>
        <p:nvSpPr>
          <p:cNvPr id="3" name="Content Placeholder 2"/>
          <p:cNvSpPr>
            <a:spLocks noGrp="1"/>
          </p:cNvSpPr>
          <p:nvPr>
            <p:ph idx="1"/>
          </p:nvPr>
        </p:nvSpPr>
        <p:spPr/>
        <p:txBody>
          <a:bodyPr/>
          <a:lstStyle/>
          <a:p>
            <a:r>
              <a:rPr lang="en-GB" dirty="0" smtClean="0"/>
              <a:t>Disclosure from family court proceedings</a:t>
            </a:r>
          </a:p>
          <a:p>
            <a:pPr marL="0" indent="0">
              <a:buNone/>
            </a:pPr>
            <a:r>
              <a:rPr lang="en-GB" dirty="0"/>
              <a:t>	</a:t>
            </a:r>
            <a:endParaRPr lang="en-GB" dirty="0" smtClean="0"/>
          </a:p>
          <a:p>
            <a:r>
              <a:rPr lang="en-GB" dirty="0" smtClean="0"/>
              <a:t>Disclosure from criminal court proceedings</a:t>
            </a:r>
            <a:endParaRPr lang="en-GB"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9720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772400" cy="1470025"/>
          </a:xfrm>
        </p:spPr>
        <p:txBody>
          <a:bodyPr/>
          <a:lstStyle/>
          <a:p>
            <a:r>
              <a:rPr lang="en-GB" dirty="0" smtClean="0"/>
              <a:t>Family courts </a:t>
            </a:r>
            <a:r>
              <a:rPr lang="en-GB" dirty="0" err="1" smtClean="0"/>
              <a:t>vs</a:t>
            </a:r>
            <a:r>
              <a:rPr lang="en-GB" dirty="0" smtClean="0"/>
              <a:t> criminal courts</a:t>
            </a:r>
            <a:endParaRPr lang="en-GB" dirty="0"/>
          </a:p>
        </p:txBody>
      </p:sp>
      <p:sp>
        <p:nvSpPr>
          <p:cNvPr id="3" name="Subtitle 2"/>
          <p:cNvSpPr>
            <a:spLocks noGrp="1"/>
          </p:cNvSpPr>
          <p:nvPr>
            <p:ph type="subTitle" idx="1"/>
          </p:nvPr>
        </p:nvSpPr>
        <p:spPr>
          <a:xfrm>
            <a:off x="1475656" y="2348880"/>
            <a:ext cx="6400800" cy="2232248"/>
          </a:xfrm>
        </p:spPr>
        <p:txBody>
          <a:bodyPr/>
          <a:lstStyle/>
          <a:p>
            <a:r>
              <a:rPr lang="en-GB" dirty="0" smtClean="0"/>
              <a:t>Different rules of evidence</a:t>
            </a:r>
          </a:p>
          <a:p>
            <a:r>
              <a:rPr lang="en-GB" dirty="0" smtClean="0"/>
              <a:t>Different standard of proof</a:t>
            </a:r>
          </a:p>
          <a:p>
            <a:r>
              <a:rPr lang="en-GB" dirty="0" smtClean="0"/>
              <a:t>Trust in those they know</a:t>
            </a:r>
          </a:p>
          <a:p>
            <a:endParaRPr lang="en-GB"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357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dirty="0" smtClean="0"/>
              <a:t>How can we help?</a:t>
            </a:r>
            <a:endParaRPr lang="en-GB" dirty="0"/>
          </a:p>
        </p:txBody>
      </p:sp>
      <p:sp>
        <p:nvSpPr>
          <p:cNvPr id="3" name="Content Placeholder 2"/>
          <p:cNvSpPr>
            <a:spLocks noGrp="1"/>
          </p:cNvSpPr>
          <p:nvPr>
            <p:ph idx="1"/>
          </p:nvPr>
        </p:nvSpPr>
        <p:spPr/>
        <p:txBody>
          <a:bodyPr/>
          <a:lstStyle/>
          <a:p>
            <a:r>
              <a:rPr lang="en-GB" dirty="0" smtClean="0"/>
              <a:t>Reporting restriction orders (RROs)</a:t>
            </a:r>
          </a:p>
          <a:p>
            <a:endParaRPr lang="en-GB" sz="1000" dirty="0" smtClean="0"/>
          </a:p>
          <a:p>
            <a:pPr>
              <a:buNone/>
            </a:pPr>
            <a:r>
              <a:rPr lang="en-GB" dirty="0" smtClean="0"/>
              <a:t>	- move towards publicity and transparency</a:t>
            </a:r>
          </a:p>
          <a:p>
            <a:pPr>
              <a:buNone/>
            </a:pPr>
            <a:r>
              <a:rPr lang="en-GB" dirty="0" smtClean="0"/>
              <a:t>	- exceptions allowed</a:t>
            </a:r>
          </a:p>
          <a:p>
            <a:pPr>
              <a:buNone/>
            </a:pPr>
            <a:r>
              <a:rPr lang="en-GB" dirty="0" smtClean="0"/>
              <a:t>	- if want RRO, need notice and draft order to court (and Press)</a:t>
            </a:r>
          </a:p>
          <a:p>
            <a:pPr>
              <a:buNone/>
            </a:pPr>
            <a:r>
              <a:rPr lang="en-GB" dirty="0" smtClean="0"/>
              <a:t>	- PA at the RCJ: </a:t>
            </a:r>
            <a:r>
              <a:rPr lang="en-GB" dirty="0" smtClean="0">
                <a:hlinkClick r:id="rId3"/>
              </a:rPr>
              <a:t>Brianfarmer@pressassociation.com</a:t>
            </a:r>
            <a:r>
              <a:rPr lang="en-GB" dirty="0" smtClean="0"/>
              <a:t> </a:t>
            </a:r>
            <a:endParaRPr lang="en-GB" dirty="0"/>
          </a:p>
        </p:txBody>
      </p:sp>
    </p:spTree>
    <p:extLst>
      <p:ext uri="{BB962C8B-B14F-4D97-AF65-F5344CB8AC3E}">
        <p14:creationId xmlns:p14="http://schemas.microsoft.com/office/powerpoint/2010/main" val="3588351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helping yourself</a:t>
            </a:r>
            <a:endParaRPr lang="en-GB" dirty="0"/>
          </a:p>
        </p:txBody>
      </p:sp>
      <p:sp>
        <p:nvSpPr>
          <p:cNvPr id="3" name="Content Placeholder 2"/>
          <p:cNvSpPr>
            <a:spLocks noGrp="1"/>
          </p:cNvSpPr>
          <p:nvPr>
            <p:ph idx="1"/>
          </p:nvPr>
        </p:nvSpPr>
        <p:spPr/>
        <p:txBody>
          <a:bodyPr/>
          <a:lstStyle/>
          <a:p>
            <a:pPr>
              <a:lnSpc>
                <a:spcPct val="150000"/>
              </a:lnSpc>
            </a:pPr>
            <a:r>
              <a:rPr lang="en-GB" dirty="0" smtClean="0"/>
              <a:t>Get advice from (cheaper) Family Bar </a:t>
            </a:r>
          </a:p>
          <a:p>
            <a:pPr>
              <a:lnSpc>
                <a:spcPct val="150000"/>
              </a:lnSpc>
            </a:pPr>
            <a:r>
              <a:rPr lang="en-GB" dirty="0" smtClean="0"/>
              <a:t>Cogent evidence will secure orders even without notice </a:t>
            </a:r>
          </a:p>
          <a:p>
            <a:pPr>
              <a:lnSpc>
                <a:spcPct val="150000"/>
              </a:lnSpc>
            </a:pPr>
            <a:r>
              <a:rPr lang="en-GB" dirty="0" smtClean="0"/>
              <a:t>Full and frank disclosure with cogent evidence</a:t>
            </a:r>
          </a:p>
          <a:p>
            <a:pPr>
              <a:lnSpc>
                <a:spcPct val="150000"/>
              </a:lnSpc>
            </a:pPr>
            <a:endParaRPr lang="en-GB"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3298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779912" y="2644169"/>
            <a:ext cx="1824538" cy="1200329"/>
          </a:xfrm>
          <a:prstGeom prst="rect">
            <a:avLst/>
          </a:prstGeom>
        </p:spPr>
        <p:txBody>
          <a:bodyPr wrap="none">
            <a:spAutoFit/>
          </a:bodyPr>
          <a:lstStyle/>
          <a:p>
            <a:r>
              <a:rPr lang="en-GB" altLang="en-US" sz="7000" b="1" dirty="0" smtClean="0"/>
              <a:t>END</a:t>
            </a:r>
            <a:endParaRPr lang="en-GB" altLang="en-US" sz="7000" b="1" dirty="0"/>
          </a:p>
        </p:txBody>
      </p:sp>
    </p:spTree>
    <p:extLst>
      <p:ext uri="{BB962C8B-B14F-4D97-AF65-F5344CB8AC3E}">
        <p14:creationId xmlns:p14="http://schemas.microsoft.com/office/powerpoint/2010/main" val="829119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453003"/>
            <a:ext cx="2320971" cy="130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07"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46" y="-20593"/>
            <a:ext cx="9152546"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Title 1"/>
          <p:cNvSpPr>
            <a:spLocks noGrp="1"/>
          </p:cNvSpPr>
          <p:nvPr>
            <p:ph type="ctrTitle"/>
          </p:nvPr>
        </p:nvSpPr>
        <p:spPr>
          <a:xfrm>
            <a:off x="562249" y="2051355"/>
            <a:ext cx="7772332" cy="1469777"/>
          </a:xfrm>
        </p:spPr>
        <p:txBody>
          <a:bodyPr>
            <a:normAutofit fontScale="90000"/>
          </a:bodyPr>
          <a:lstStyle/>
          <a:p>
            <a:pPr algn="l"/>
            <a:r>
              <a:rPr lang="en-US" altLang="en-US" sz="5400" dirty="0" smtClean="0">
                <a:solidFill>
                  <a:schemeClr val="bg1"/>
                </a:solidFill>
                <a:ea typeface="ヒラギノ角ゴ Pro W3" pitchFamily="-84" charset="-128"/>
              </a:rPr>
              <a:t/>
            </a:r>
            <a:br>
              <a:rPr lang="en-US" altLang="en-US" sz="5400" dirty="0" smtClean="0">
                <a:solidFill>
                  <a:schemeClr val="bg1"/>
                </a:solidFill>
                <a:ea typeface="ヒラギノ角ゴ Pro W3" pitchFamily="-84" charset="-128"/>
              </a:rPr>
            </a:br>
            <a:r>
              <a:rPr lang="en-US" altLang="en-US" sz="5400" dirty="0">
                <a:solidFill>
                  <a:schemeClr val="bg1"/>
                </a:solidFill>
                <a:ea typeface="ヒラギノ角ゴ Pro W3" pitchFamily="-84" charset="-128"/>
              </a:rPr>
              <a:t/>
            </a:r>
            <a:br>
              <a:rPr lang="en-US" altLang="en-US" sz="5400" dirty="0">
                <a:solidFill>
                  <a:schemeClr val="bg1"/>
                </a:solidFill>
                <a:ea typeface="ヒラギノ角ゴ Pro W3" pitchFamily="-84" charset="-128"/>
              </a:rPr>
            </a:br>
            <a:r>
              <a:rPr lang="en-US" altLang="en-US" sz="5400" dirty="0" smtClean="0">
                <a:solidFill>
                  <a:schemeClr val="bg1"/>
                </a:solidFill>
                <a:ea typeface="ヒラギノ角ゴ Pro W3" pitchFamily="-84" charset="-128"/>
              </a:rPr>
              <a:t/>
            </a:r>
            <a:br>
              <a:rPr lang="en-US" altLang="en-US" sz="5400" dirty="0" smtClean="0">
                <a:solidFill>
                  <a:schemeClr val="bg1"/>
                </a:solidFill>
                <a:ea typeface="ヒラギノ角ゴ Pro W3" pitchFamily="-84" charset="-128"/>
              </a:rPr>
            </a:br>
            <a:r>
              <a:rPr lang="en-US" altLang="en-US" sz="5400" b="1" dirty="0" smtClean="0">
                <a:solidFill>
                  <a:schemeClr val="bg1"/>
                </a:solidFill>
                <a:ea typeface="ヒラギノ角ゴ Pro W3" pitchFamily="-84" charset="-128"/>
              </a:rPr>
              <a:t>Sahdiah Ikram</a:t>
            </a:r>
            <a:r>
              <a:rPr lang="en-US" altLang="en-US" sz="5400" dirty="0" smtClean="0">
                <a:solidFill>
                  <a:schemeClr val="bg1"/>
                </a:solidFill>
                <a:ea typeface="ヒラギノ角ゴ Pro W3" pitchFamily="-84" charset="-128"/>
              </a:rPr>
              <a:t/>
            </a:r>
            <a:br>
              <a:rPr lang="en-US" altLang="en-US" sz="5400" dirty="0" smtClean="0">
                <a:solidFill>
                  <a:schemeClr val="bg1"/>
                </a:solidFill>
                <a:ea typeface="ヒラギノ角ゴ Pro W3" pitchFamily="-84" charset="-128"/>
              </a:rPr>
            </a:br>
            <a:r>
              <a:rPr lang="en-US" altLang="en-US" sz="5400" dirty="0" smtClean="0">
                <a:solidFill>
                  <a:schemeClr val="bg1"/>
                </a:solidFill>
                <a:ea typeface="ヒラギノ角ゴ Pro W3" pitchFamily="-84" charset="-128"/>
              </a:rPr>
              <a:t/>
            </a:r>
            <a:br>
              <a:rPr lang="en-US" altLang="en-US" sz="5400" dirty="0" smtClean="0">
                <a:solidFill>
                  <a:schemeClr val="bg1"/>
                </a:solidFill>
                <a:ea typeface="ヒラギノ角ゴ Pro W3" pitchFamily="-84" charset="-128"/>
              </a:rPr>
            </a:br>
            <a:r>
              <a:rPr lang="en-US" altLang="en-US" sz="4000" dirty="0" smtClean="0">
                <a:solidFill>
                  <a:schemeClr val="bg1"/>
                </a:solidFill>
                <a:ea typeface="ヒラギノ角ゴ Pro W3" pitchFamily="-84" charset="-128"/>
              </a:rPr>
              <a:t>Legal Services</a:t>
            </a:r>
            <a:br>
              <a:rPr lang="en-US" altLang="en-US" sz="4000" dirty="0" smtClean="0">
                <a:solidFill>
                  <a:schemeClr val="bg1"/>
                </a:solidFill>
                <a:ea typeface="ヒラギノ角ゴ Pro W3" pitchFamily="-84" charset="-128"/>
              </a:rPr>
            </a:br>
            <a:r>
              <a:rPr lang="en-US" altLang="en-US" sz="4000" dirty="0" smtClean="0">
                <a:solidFill>
                  <a:schemeClr val="bg1"/>
                </a:solidFill>
                <a:ea typeface="ヒラギノ角ゴ Pro W3" pitchFamily="-84" charset="-128"/>
              </a:rPr>
              <a:t>London Borough of Waltham Forest  </a:t>
            </a:r>
            <a:r>
              <a:rPr lang="en-US" altLang="en-US" sz="5400" dirty="0" smtClean="0">
                <a:solidFill>
                  <a:schemeClr val="bg1"/>
                </a:solidFill>
                <a:ea typeface="ヒラギノ角ゴ Pro W3" pitchFamily="-84" charset="-128"/>
              </a:rPr>
              <a:t/>
            </a:r>
            <a:br>
              <a:rPr lang="en-US" altLang="en-US" sz="5400" dirty="0" smtClean="0">
                <a:solidFill>
                  <a:schemeClr val="bg1"/>
                </a:solidFill>
                <a:ea typeface="ヒラギノ角ゴ Pro W3" pitchFamily="-84" charset="-128"/>
              </a:rPr>
            </a:br>
            <a:endParaRPr lang="en-US" altLang="en-US" sz="5300" dirty="0">
              <a:solidFill>
                <a:schemeClr val="bg1"/>
              </a:solidFill>
              <a:ea typeface="ヒラギノ角ゴ Pro W3" pitchFamily="-84" charset="-128"/>
            </a:endParaRPr>
          </a:p>
        </p:txBody>
      </p:sp>
    </p:spTree>
    <p:extLst>
      <p:ext uri="{BB962C8B-B14F-4D97-AF65-F5344CB8AC3E}">
        <p14:creationId xmlns:p14="http://schemas.microsoft.com/office/powerpoint/2010/main" val="3033007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4892"/>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Partnership Working</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268760"/>
            <a:ext cx="8115928" cy="4680520"/>
          </a:xfrm>
        </p:spPr>
        <p:txBody>
          <a:bodyPr>
            <a:normAutofit fontScale="92500" lnSpcReduction="20000"/>
          </a:bodyPr>
          <a:lstStyle/>
          <a:p>
            <a:pPr algn="just">
              <a:defRPr/>
            </a:pPr>
            <a:r>
              <a:rPr lang="en-GB" sz="1600" dirty="0" smtClean="0">
                <a:solidFill>
                  <a:srgbClr val="003300"/>
                </a:solidFill>
              </a:rPr>
              <a:t/>
            </a:r>
            <a:br>
              <a:rPr lang="en-GB" sz="1600" dirty="0" smtClean="0">
                <a:solidFill>
                  <a:srgbClr val="003300"/>
                </a:solidFill>
              </a:rPr>
            </a:br>
            <a:r>
              <a:rPr lang="en-GB" sz="2100" dirty="0" smtClean="0">
                <a:solidFill>
                  <a:srgbClr val="003300"/>
                </a:solidFill>
              </a:rPr>
              <a:t>What </a:t>
            </a:r>
            <a:r>
              <a:rPr lang="en-GB" sz="2100" dirty="0">
                <a:solidFill>
                  <a:srgbClr val="003300"/>
                </a:solidFill>
              </a:rPr>
              <a:t>evidence is required to support a</a:t>
            </a:r>
            <a:r>
              <a:rPr lang="en-GB" sz="2100" dirty="0" smtClean="0">
                <a:solidFill>
                  <a:srgbClr val="003300"/>
                </a:solidFill>
              </a:rPr>
              <a:t> </a:t>
            </a:r>
            <a:r>
              <a:rPr lang="en-GB" sz="2100" dirty="0" err="1" smtClean="0">
                <a:solidFill>
                  <a:srgbClr val="003300"/>
                </a:solidFill>
              </a:rPr>
              <a:t>Wardship</a:t>
            </a:r>
            <a:r>
              <a:rPr lang="en-GB" sz="2100" dirty="0" smtClean="0">
                <a:solidFill>
                  <a:srgbClr val="003300"/>
                </a:solidFill>
              </a:rPr>
              <a:t> application</a:t>
            </a:r>
            <a:r>
              <a:rPr lang="en-GB" sz="2100" dirty="0">
                <a:solidFill>
                  <a:srgbClr val="003300"/>
                </a:solidFill>
              </a:rPr>
              <a:t>?</a:t>
            </a:r>
          </a:p>
          <a:p>
            <a:pPr marL="342900" indent="-342900" algn="just">
              <a:buFont typeface="Arial" panose="020B0604020202020204" pitchFamily="34" charset="0"/>
              <a:buChar char="•"/>
              <a:defRPr/>
            </a:pPr>
            <a:endParaRPr lang="en-GB" sz="2100" dirty="0">
              <a:solidFill>
                <a:srgbClr val="003300"/>
              </a:solidFill>
            </a:endParaRPr>
          </a:p>
          <a:p>
            <a:pPr marL="342900" indent="-342900" algn="just">
              <a:buFont typeface="Arial" panose="020B0604020202020204" pitchFamily="34" charset="0"/>
              <a:buChar char="•"/>
              <a:defRPr/>
            </a:pPr>
            <a:r>
              <a:rPr lang="en-GB" sz="2100" b="1" u="sng" dirty="0">
                <a:solidFill>
                  <a:srgbClr val="006600"/>
                </a:solidFill>
              </a:rPr>
              <a:t>The London Borough of Tower Hamlets v M and </a:t>
            </a:r>
            <a:r>
              <a:rPr lang="en-GB" sz="2100" b="1" u="sng" dirty="0" err="1">
                <a:solidFill>
                  <a:srgbClr val="006600"/>
                </a:solidFill>
              </a:rPr>
              <a:t>Ors</a:t>
            </a:r>
            <a:r>
              <a:rPr lang="en-GB" sz="2100" b="1" u="sng" dirty="0">
                <a:solidFill>
                  <a:srgbClr val="006600"/>
                </a:solidFill>
              </a:rPr>
              <a:t> [2015]:</a:t>
            </a:r>
            <a:r>
              <a:rPr lang="en-GB" sz="2100" b="1" dirty="0">
                <a:solidFill>
                  <a:srgbClr val="006600"/>
                </a:solidFill>
              </a:rPr>
              <a:t> </a:t>
            </a:r>
            <a:r>
              <a:rPr lang="en-GB" sz="2100" dirty="0">
                <a:solidFill>
                  <a:srgbClr val="003300"/>
                </a:solidFill>
              </a:rPr>
              <a:t>Hayden J was clear that 'hard' evidence must be produced with appropriate detail. </a:t>
            </a:r>
          </a:p>
          <a:p>
            <a:pPr algn="just">
              <a:defRPr/>
            </a:pPr>
            <a:r>
              <a:rPr lang="en-GB" sz="2100" dirty="0">
                <a:solidFill>
                  <a:srgbClr val="003300"/>
                </a:solidFill>
              </a:rPr>
              <a:t> </a:t>
            </a:r>
          </a:p>
          <a:p>
            <a:pPr marL="342900" indent="-342900" algn="just">
              <a:buFont typeface="Arial" panose="020B0604020202020204" pitchFamily="34" charset="0"/>
              <a:buChar char="•"/>
              <a:defRPr/>
            </a:pPr>
            <a:r>
              <a:rPr lang="en-GB" sz="2100" dirty="0">
                <a:solidFill>
                  <a:srgbClr val="003300"/>
                </a:solidFill>
              </a:rPr>
              <a:t>The evidence must be cogent, coherent and capable of being scrutinised. </a:t>
            </a:r>
          </a:p>
          <a:p>
            <a:pPr marL="342900" indent="-342900" algn="just">
              <a:buFont typeface="Arial" panose="020B0604020202020204" pitchFamily="34" charset="0"/>
              <a:buChar char="•"/>
              <a:defRPr/>
            </a:pPr>
            <a:endParaRPr lang="en-GB" sz="2100" dirty="0">
              <a:solidFill>
                <a:srgbClr val="003300"/>
              </a:solidFill>
            </a:endParaRPr>
          </a:p>
          <a:p>
            <a:pPr marL="342900" indent="-342900" algn="just">
              <a:buFont typeface="Arial" panose="020B0604020202020204" pitchFamily="34" charset="0"/>
              <a:buChar char="•"/>
              <a:defRPr/>
            </a:pPr>
            <a:r>
              <a:rPr lang="en-GB" sz="2100" dirty="0">
                <a:solidFill>
                  <a:srgbClr val="003300"/>
                </a:solidFill>
              </a:rPr>
              <a:t>Verbal assurances that Police (or any other service) are aware of/ support the application are not sufficient. There must be a sworn statement, the attendance of a police officer or counter terrorism officer (possibly through a secure telephone/video link) or represented in court.</a:t>
            </a:r>
          </a:p>
          <a:p>
            <a:pPr marL="342900" indent="-342900" algn="just">
              <a:buFont typeface="Arial" panose="020B0604020202020204" pitchFamily="34" charset="0"/>
              <a:buChar char="•"/>
              <a:defRPr/>
            </a:pPr>
            <a:endParaRPr lang="en-GB" sz="2100" dirty="0">
              <a:solidFill>
                <a:srgbClr val="003300"/>
              </a:solidFill>
            </a:endParaRPr>
          </a:p>
          <a:p>
            <a:pPr marL="342900" indent="-342900" algn="just">
              <a:buFont typeface="Arial" panose="020B0604020202020204" pitchFamily="34" charset="0"/>
              <a:buChar char="•"/>
              <a:defRPr/>
            </a:pPr>
            <a:r>
              <a:rPr lang="en-GB" sz="2100" dirty="0">
                <a:solidFill>
                  <a:srgbClr val="003300"/>
                </a:solidFill>
              </a:rPr>
              <a:t>It was emphasised that there must be ongoing consultation and communication between agencies and that the risk assessments involved an 'essentially fluid concept'. As a result, the evidence produced must be continually reviewed.</a:t>
            </a:r>
          </a:p>
          <a:p>
            <a:pPr algn="just">
              <a:defRPr/>
            </a:pPr>
            <a:endParaRPr lang="en-GB" sz="2400" dirty="0" smtClean="0">
              <a:solidFill>
                <a:srgbClr val="003300"/>
              </a:solidFill>
            </a:endParaRPr>
          </a:p>
          <a:p>
            <a:pPr algn="just">
              <a:defRPr/>
            </a:pPr>
            <a:endParaRPr lang="en-GB" sz="2800" dirty="0">
              <a:solidFill>
                <a:srgbClr val="003300"/>
              </a:solidFill>
            </a:endParaRPr>
          </a:p>
          <a:p>
            <a:pPr marL="342900" indent="-342900" algn="just" eaLnBrk="1" hangingPunct="1">
              <a:buFont typeface="Arial" panose="020B0604020202020204" pitchFamily="34" charset="0"/>
              <a:buChar cha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754948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4892"/>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Partnership Working…cont.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467544" y="1484784"/>
            <a:ext cx="8205199" cy="4896544"/>
          </a:xfrm>
        </p:spPr>
        <p:txBody>
          <a:bodyPr>
            <a:normAutofit fontScale="40000" lnSpcReduction="20000"/>
          </a:bodyPr>
          <a:lstStyle/>
          <a:p>
            <a:pPr marL="685800" indent="-685800" algn="just">
              <a:buFont typeface="Arial" panose="020B0604020202020204" pitchFamily="34" charset="0"/>
              <a:buChar char="•"/>
              <a:defRPr/>
            </a:pPr>
            <a:r>
              <a:rPr lang="en-GB" sz="4800" b="1" u="sng" dirty="0">
                <a:solidFill>
                  <a:srgbClr val="006600"/>
                </a:solidFill>
              </a:rPr>
              <a:t>Guidance on Radicalisation Cases from the President of the Family Division:</a:t>
            </a:r>
            <a:r>
              <a:rPr lang="en-GB" sz="4800" b="1" dirty="0">
                <a:solidFill>
                  <a:srgbClr val="003300"/>
                </a:solidFill>
              </a:rPr>
              <a:t>  </a:t>
            </a:r>
            <a:r>
              <a:rPr lang="en-GB" sz="4800" dirty="0">
                <a:solidFill>
                  <a:srgbClr val="003300"/>
                </a:solidFill>
              </a:rPr>
              <a:t>Sir James has said drawn attention to what Hayden J has said about “the importance of coordinated strategy, predicated on open and respectful cooperation between all the safeguarding agencies involved” and the need for “open dialogue, appropriate sharing of information, mutual respect for the differing roles involved and inter-agency cooperation” if children in such cases are to be provided with the kind of protection they require.</a:t>
            </a:r>
          </a:p>
          <a:p>
            <a:pPr algn="just">
              <a:defRPr/>
            </a:pPr>
            <a:endParaRPr lang="en-GB" sz="4800" dirty="0">
              <a:solidFill>
                <a:srgbClr val="003300"/>
              </a:solidFill>
            </a:endParaRPr>
          </a:p>
          <a:p>
            <a:pPr marL="685800" indent="-685800" algn="just">
              <a:buFont typeface="Arial" panose="020B0604020202020204" pitchFamily="34" charset="0"/>
              <a:buChar char="•"/>
              <a:defRPr/>
            </a:pPr>
            <a:r>
              <a:rPr lang="en-GB" sz="4800" dirty="0">
                <a:solidFill>
                  <a:srgbClr val="003300"/>
                </a:solidFill>
              </a:rPr>
              <a:t>Urgency is the biggest challenge for </a:t>
            </a:r>
            <a:r>
              <a:rPr lang="en-GB" sz="4800" dirty="0" smtClean="0">
                <a:solidFill>
                  <a:srgbClr val="003300"/>
                </a:solidFill>
              </a:rPr>
              <a:t>Local </a:t>
            </a:r>
            <a:r>
              <a:rPr lang="en-GB" sz="4800" dirty="0">
                <a:solidFill>
                  <a:srgbClr val="003300"/>
                </a:solidFill>
              </a:rPr>
              <a:t>A</a:t>
            </a:r>
            <a:r>
              <a:rPr lang="en-GB" sz="4800" dirty="0" smtClean="0">
                <a:solidFill>
                  <a:srgbClr val="003300"/>
                </a:solidFill>
              </a:rPr>
              <a:t>uthorities </a:t>
            </a:r>
            <a:r>
              <a:rPr lang="en-GB" sz="4800" dirty="0">
                <a:solidFill>
                  <a:srgbClr val="003300"/>
                </a:solidFill>
              </a:rPr>
              <a:t>in such cases. However, this does not negate the requirement to thoroughly evidence the necessity of the orders sought. </a:t>
            </a:r>
          </a:p>
          <a:p>
            <a:pPr marL="285750" indent="-285750" algn="just">
              <a:buFont typeface="Wingdings" panose="05000000000000000000" pitchFamily="2" charset="2"/>
              <a:buChar char="§"/>
              <a:defRPr/>
            </a:pPr>
            <a:endParaRPr lang="en-GB" sz="4800" dirty="0">
              <a:solidFill>
                <a:srgbClr val="003300"/>
              </a:solidFill>
            </a:endParaRPr>
          </a:p>
          <a:p>
            <a:pPr marL="685800" indent="-685800" algn="just">
              <a:buFont typeface="Arial" panose="020B0604020202020204" pitchFamily="34" charset="0"/>
              <a:buChar char="•"/>
              <a:defRPr/>
            </a:pPr>
            <a:r>
              <a:rPr lang="en-GB" sz="4800" dirty="0">
                <a:solidFill>
                  <a:srgbClr val="003300"/>
                </a:solidFill>
              </a:rPr>
              <a:t>It is essential that the court is provided with material in significant detail. </a:t>
            </a:r>
            <a:r>
              <a:rPr lang="en-GB" sz="4800" dirty="0" smtClean="0">
                <a:solidFill>
                  <a:srgbClr val="003300"/>
                </a:solidFill>
              </a:rPr>
              <a:t>This </a:t>
            </a:r>
            <a:r>
              <a:rPr lang="en-GB" sz="4800" dirty="0">
                <a:solidFill>
                  <a:srgbClr val="003300"/>
                </a:solidFill>
              </a:rPr>
              <a:t>may be challenging given the likely multi-agency involvement required at short notice. The Courts have been clear that there must be a multi-agency approach, working with thorough cooperation and consultancy.</a:t>
            </a:r>
          </a:p>
          <a:p>
            <a:pPr marL="285750" indent="-285750" algn="just">
              <a:buFont typeface="Wingdings" panose="05000000000000000000" pitchFamily="2" charset="2"/>
              <a:buChar char="§"/>
              <a:defRPr/>
            </a:pPr>
            <a:endParaRPr lang="en-GB" sz="5200" dirty="0">
              <a:solidFill>
                <a:srgbClr val="003300"/>
              </a:solidFill>
            </a:endParaRPr>
          </a:p>
          <a:p>
            <a:pPr marL="457200" indent="-457200" algn="just">
              <a:buFont typeface="Arial" panose="020B0604020202020204" pitchFamily="34" charset="0"/>
              <a:buChar char="•"/>
              <a:defRPr/>
            </a:pPr>
            <a:endParaRPr lang="en-GB" sz="4500" dirty="0">
              <a:solidFill>
                <a:srgbClr val="003300"/>
              </a:solidFill>
            </a:endParaRPr>
          </a:p>
          <a:p>
            <a:pPr marL="457200" indent="-457200" algn="just">
              <a:buFont typeface="Arial" panose="020B0604020202020204" pitchFamily="34" charset="0"/>
              <a:buChar char="•"/>
              <a:defRPr/>
            </a:pPr>
            <a:endParaRPr lang="en-GB" sz="2400" dirty="0" smtClean="0">
              <a:solidFill>
                <a:srgbClr val="003300"/>
              </a:solidFill>
            </a:endParaRPr>
          </a:p>
          <a:p>
            <a:pPr algn="just">
              <a:defRPr/>
            </a:pPr>
            <a:endParaRPr lang="en-GB" sz="2800" dirty="0">
              <a:solidFill>
                <a:srgbClr val="003300"/>
              </a:solidFill>
            </a:endParaRPr>
          </a:p>
          <a:p>
            <a:pPr marL="342900" indent="-342900" algn="just" eaLnBrk="1" hangingPunct="1">
              <a:buFont typeface="Arial" panose="020B0604020202020204" pitchFamily="34" charset="0"/>
              <a:buChar cha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3720144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4892"/>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Partnership Working…cont.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484784"/>
            <a:ext cx="8115928" cy="4464496"/>
          </a:xfrm>
        </p:spPr>
        <p:txBody>
          <a:bodyPr>
            <a:normAutofit/>
          </a:bodyPr>
          <a:lstStyle/>
          <a:p>
            <a:pPr marL="342900" lvl="0" indent="-342900" algn="just" defTabSz="457200">
              <a:buFont typeface="Arial" panose="020B0604020202020204" pitchFamily="34" charset="0"/>
              <a:buChar char="•"/>
            </a:pPr>
            <a:r>
              <a:rPr lang="en-US" sz="1900" dirty="0">
                <a:solidFill>
                  <a:srgbClr val="003300"/>
                </a:solidFill>
              </a:rPr>
              <a:t>Close coordination between the Police and Local Authority is of critical importance:</a:t>
            </a:r>
          </a:p>
          <a:p>
            <a:pPr lvl="0" algn="just" defTabSz="457200"/>
            <a:endParaRPr lang="en-US" sz="2000" dirty="0">
              <a:solidFill>
                <a:srgbClr val="003300"/>
              </a:solidFill>
            </a:endParaRPr>
          </a:p>
          <a:p>
            <a:pPr marL="342900" lvl="0" indent="-342900" algn="just" defTabSz="457200">
              <a:spcBef>
                <a:spcPts val="600"/>
              </a:spcBef>
              <a:spcAft>
                <a:spcPts val="1200"/>
              </a:spcAft>
              <a:buSzPct val="150000"/>
              <a:buFont typeface="Calibri" pitchFamily="34" charset="0"/>
              <a:buChar char="›"/>
            </a:pPr>
            <a:r>
              <a:rPr lang="en-US" sz="1900" dirty="0" smtClean="0">
                <a:solidFill>
                  <a:srgbClr val="003300"/>
                </a:solidFill>
              </a:rPr>
              <a:t>Need </a:t>
            </a:r>
            <a:r>
              <a:rPr lang="en-US" sz="1900" dirty="0">
                <a:solidFill>
                  <a:srgbClr val="003300"/>
                </a:solidFill>
              </a:rPr>
              <a:t>to ensure proper information sharing between agencies to allow for effective </a:t>
            </a:r>
            <a:r>
              <a:rPr lang="en-US" sz="1900" dirty="0" smtClean="0">
                <a:solidFill>
                  <a:srgbClr val="003300"/>
                </a:solidFill>
              </a:rPr>
              <a:t>safeguarding</a:t>
            </a:r>
          </a:p>
          <a:p>
            <a:pPr marL="342900" lvl="0" indent="-342900" algn="just" defTabSz="457200">
              <a:spcBef>
                <a:spcPts val="600"/>
              </a:spcBef>
              <a:spcAft>
                <a:spcPts val="1200"/>
              </a:spcAft>
              <a:buSzPct val="150000"/>
              <a:buFont typeface="Calibri" pitchFamily="34" charset="0"/>
              <a:buChar char="›"/>
            </a:pPr>
            <a:r>
              <a:rPr lang="en-US" sz="1900" dirty="0" smtClean="0">
                <a:solidFill>
                  <a:srgbClr val="003300"/>
                </a:solidFill>
              </a:rPr>
              <a:t>Management </a:t>
            </a:r>
            <a:r>
              <a:rPr lang="en-US" sz="1900" dirty="0">
                <a:solidFill>
                  <a:srgbClr val="003300"/>
                </a:solidFill>
              </a:rPr>
              <a:t>of information sharing to ensure fairness to all </a:t>
            </a:r>
            <a:r>
              <a:rPr lang="en-US" sz="1900" dirty="0" smtClean="0">
                <a:solidFill>
                  <a:srgbClr val="003300"/>
                </a:solidFill>
              </a:rPr>
              <a:t>parties</a:t>
            </a:r>
          </a:p>
          <a:p>
            <a:pPr marL="342900" lvl="0" indent="-342900" algn="just" defTabSz="457200">
              <a:spcBef>
                <a:spcPts val="600"/>
              </a:spcBef>
              <a:spcAft>
                <a:spcPts val="1200"/>
              </a:spcAft>
              <a:buSzPct val="150000"/>
              <a:buFont typeface="Calibri" pitchFamily="34" charset="0"/>
              <a:buChar char="›"/>
            </a:pPr>
            <a:r>
              <a:rPr lang="en-US" sz="1900" dirty="0" smtClean="0">
                <a:solidFill>
                  <a:srgbClr val="003300"/>
                </a:solidFill>
              </a:rPr>
              <a:t>Police </a:t>
            </a:r>
            <a:r>
              <a:rPr lang="en-US" sz="1900" dirty="0">
                <a:solidFill>
                  <a:srgbClr val="003300"/>
                </a:solidFill>
              </a:rPr>
              <a:t>disclosure likely to be key in any resultant </a:t>
            </a:r>
            <a:r>
              <a:rPr lang="en-US" sz="1900" dirty="0" smtClean="0">
                <a:solidFill>
                  <a:srgbClr val="003300"/>
                </a:solidFill>
              </a:rPr>
              <a:t>proceedings</a:t>
            </a:r>
          </a:p>
          <a:p>
            <a:pPr marL="342900" lvl="0" indent="-342900" algn="just" defTabSz="457200">
              <a:spcBef>
                <a:spcPts val="600"/>
              </a:spcBef>
              <a:spcAft>
                <a:spcPts val="1200"/>
              </a:spcAft>
              <a:buSzPct val="150000"/>
              <a:buFont typeface="Calibri" pitchFamily="34" charset="0"/>
              <a:buChar char="›"/>
            </a:pPr>
            <a:r>
              <a:rPr lang="en-US" sz="1900" dirty="0" smtClean="0">
                <a:solidFill>
                  <a:srgbClr val="003300"/>
                </a:solidFill>
              </a:rPr>
              <a:t>Importance </a:t>
            </a:r>
            <a:r>
              <a:rPr lang="en-US" sz="1900" dirty="0">
                <a:solidFill>
                  <a:srgbClr val="003300"/>
                </a:solidFill>
              </a:rPr>
              <a:t>of establishing good communication to avoid unnecessary contested hearings</a:t>
            </a:r>
          </a:p>
          <a:p>
            <a:pPr algn="just">
              <a:defRPr/>
            </a:pPr>
            <a:endParaRPr lang="en-GB" sz="2400" dirty="0" smtClean="0">
              <a:solidFill>
                <a:srgbClr val="003300"/>
              </a:solidFill>
            </a:endParaRPr>
          </a:p>
          <a:p>
            <a:pPr algn="just">
              <a:defRPr/>
            </a:pPr>
            <a:endParaRPr lang="en-GB" sz="2800" dirty="0">
              <a:solidFill>
                <a:srgbClr val="003300"/>
              </a:solidFill>
            </a:endParaRPr>
          </a:p>
          <a:p>
            <a:pPr marL="342900" indent="-342900" algn="just" eaLnBrk="1" hangingPunct="1">
              <a:buFont typeface="Arial" panose="020B0604020202020204" pitchFamily="34" charset="0"/>
              <a:buChar cha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3284380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00" y="-27384"/>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Partnership Working…cont.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323528" y="1196752"/>
            <a:ext cx="8349215" cy="5040560"/>
          </a:xfrm>
        </p:spPr>
        <p:txBody>
          <a:bodyPr>
            <a:normAutofit fontScale="25000" lnSpcReduction="20000"/>
          </a:bodyPr>
          <a:lstStyle/>
          <a:p>
            <a:pPr marL="857250" indent="-857250" algn="just">
              <a:buFont typeface="Arial" panose="020B0604020202020204" pitchFamily="34" charset="0"/>
              <a:buChar char="•"/>
              <a:defRPr/>
            </a:pPr>
            <a:endParaRPr lang="en-GB" sz="7200" dirty="0" smtClean="0">
              <a:solidFill>
                <a:srgbClr val="003300"/>
              </a:solidFill>
            </a:endParaRPr>
          </a:p>
          <a:p>
            <a:pPr marL="857250" indent="-857250" algn="just">
              <a:buFont typeface="Arial" panose="020B0604020202020204" pitchFamily="34" charset="0"/>
              <a:buChar char="•"/>
              <a:defRPr/>
            </a:pPr>
            <a:r>
              <a:rPr lang="en-GB" sz="7200" dirty="0" smtClean="0">
                <a:solidFill>
                  <a:srgbClr val="003300"/>
                </a:solidFill>
              </a:rPr>
              <a:t>Consideration </a:t>
            </a:r>
            <a:r>
              <a:rPr lang="en-GB" sz="7200" dirty="0">
                <a:solidFill>
                  <a:srgbClr val="003300"/>
                </a:solidFill>
              </a:rPr>
              <a:t>needs to be given where it is not appropriate to give notice to </a:t>
            </a:r>
            <a:r>
              <a:rPr lang="en-GB" sz="7200" dirty="0" smtClean="0">
                <a:solidFill>
                  <a:srgbClr val="003300"/>
                </a:solidFill>
              </a:rPr>
              <a:t>the </a:t>
            </a:r>
            <a:r>
              <a:rPr lang="en-GB" sz="7200" dirty="0">
                <a:solidFill>
                  <a:srgbClr val="003300"/>
                </a:solidFill>
              </a:rPr>
              <a:t>parents – i.e. risk of tipping off and the family fleeing.</a:t>
            </a:r>
          </a:p>
          <a:p>
            <a:pPr marL="857250" indent="-857250" algn="just">
              <a:buFont typeface="Arial" panose="020B0604020202020204" pitchFamily="34" charset="0"/>
              <a:buChar char="•"/>
              <a:defRPr/>
            </a:pPr>
            <a:endParaRPr lang="en-GB" sz="7200" dirty="0">
              <a:solidFill>
                <a:srgbClr val="003300"/>
              </a:solidFill>
            </a:endParaRPr>
          </a:p>
          <a:p>
            <a:pPr marL="857250" indent="-857250" algn="just">
              <a:buFont typeface="Arial" panose="020B0604020202020204" pitchFamily="34" charset="0"/>
              <a:buChar char="•"/>
              <a:defRPr/>
            </a:pPr>
            <a:r>
              <a:rPr lang="en-GB" sz="7200" b="1" u="sng" dirty="0">
                <a:solidFill>
                  <a:srgbClr val="006600"/>
                </a:solidFill>
              </a:rPr>
              <a:t>The London Borough of Tower Hamlets v M and </a:t>
            </a:r>
            <a:r>
              <a:rPr lang="en-GB" sz="7200" b="1" u="sng" dirty="0" err="1">
                <a:solidFill>
                  <a:srgbClr val="006600"/>
                </a:solidFill>
              </a:rPr>
              <a:t>ors</a:t>
            </a:r>
            <a:r>
              <a:rPr lang="en-GB" sz="7200" b="1" u="sng" dirty="0">
                <a:solidFill>
                  <a:srgbClr val="006600"/>
                </a:solidFill>
              </a:rPr>
              <a:t> [2015]:</a:t>
            </a:r>
            <a:r>
              <a:rPr lang="en-GB" sz="7200" b="1" dirty="0">
                <a:solidFill>
                  <a:srgbClr val="006600"/>
                </a:solidFill>
              </a:rPr>
              <a:t> </a:t>
            </a:r>
            <a:r>
              <a:rPr lang="en-GB" sz="7200" dirty="0">
                <a:solidFill>
                  <a:srgbClr val="003300"/>
                </a:solidFill>
              </a:rPr>
              <a:t>Hayden J said that where matters are brought to court without notice, </a:t>
            </a:r>
            <a:r>
              <a:rPr lang="en-GB" sz="7200" dirty="0" smtClean="0">
                <a:solidFill>
                  <a:srgbClr val="003300"/>
                </a:solidFill>
              </a:rPr>
              <a:t>the </a:t>
            </a:r>
            <a:r>
              <a:rPr lang="en-GB" sz="7200" dirty="0">
                <a:solidFill>
                  <a:srgbClr val="003300"/>
                </a:solidFill>
              </a:rPr>
              <a:t>court requires 'a high degree of candour on the part of all of those involved'. It will be the subject of close scrutiny and there must a be a clear evidential basis for it. </a:t>
            </a:r>
          </a:p>
          <a:p>
            <a:pPr marL="857250" indent="-857250" algn="just">
              <a:buFont typeface="Arial" panose="020B0604020202020204" pitchFamily="34" charset="0"/>
              <a:buChar char="•"/>
              <a:defRPr/>
            </a:pPr>
            <a:endParaRPr lang="en-GB" sz="7200" dirty="0" smtClean="0">
              <a:solidFill>
                <a:srgbClr val="003300"/>
              </a:solidFill>
            </a:endParaRPr>
          </a:p>
          <a:p>
            <a:pPr marL="857250" indent="-857250" algn="just">
              <a:buFont typeface="Arial" panose="020B0604020202020204" pitchFamily="34" charset="0"/>
              <a:buChar char="•"/>
              <a:defRPr/>
            </a:pPr>
            <a:r>
              <a:rPr lang="en-GB" sz="7200" dirty="0" smtClean="0">
                <a:solidFill>
                  <a:srgbClr val="003300"/>
                </a:solidFill>
              </a:rPr>
              <a:t>This does not simply mean with honesty and integrity, but presenting the fullest possible information in an entirely unpartisan way. </a:t>
            </a:r>
          </a:p>
          <a:p>
            <a:pPr marL="857250" indent="-857250" algn="just">
              <a:buFont typeface="Arial" panose="020B0604020202020204" pitchFamily="34" charset="0"/>
              <a:buChar char="•"/>
              <a:defRPr/>
            </a:pPr>
            <a:endParaRPr lang="en-GB" sz="7200" dirty="0">
              <a:solidFill>
                <a:srgbClr val="003300"/>
              </a:solidFill>
            </a:endParaRPr>
          </a:p>
          <a:p>
            <a:pPr marL="857250" indent="-857250" algn="just">
              <a:buFont typeface="Arial" panose="020B0604020202020204" pitchFamily="34" charset="0"/>
              <a:buChar char="•"/>
              <a:defRPr/>
            </a:pPr>
            <a:r>
              <a:rPr lang="en-GB" sz="7200" dirty="0">
                <a:solidFill>
                  <a:srgbClr val="003300"/>
                </a:solidFill>
              </a:rPr>
              <a:t>E</a:t>
            </a:r>
            <a:r>
              <a:rPr lang="en-GB" sz="7200" dirty="0" smtClean="0">
                <a:solidFill>
                  <a:srgbClr val="003300"/>
                </a:solidFill>
              </a:rPr>
              <a:t>vidence </a:t>
            </a:r>
            <a:r>
              <a:rPr lang="en-GB" sz="7200" dirty="0">
                <a:solidFill>
                  <a:srgbClr val="003300"/>
                </a:solidFill>
              </a:rPr>
              <a:t>that supports and undermines the application must be presented - nothing else will do. This duty of candour is not restricted to counsel and solicitors, but also to police, social workers and all professionals involved.</a:t>
            </a:r>
          </a:p>
          <a:p>
            <a:pPr marL="857250" indent="-857250" algn="just">
              <a:buFont typeface="Arial" panose="020B0604020202020204" pitchFamily="34" charset="0"/>
              <a:buChar char="•"/>
              <a:defRPr/>
            </a:pPr>
            <a:endParaRPr lang="en-GB" sz="7200" dirty="0">
              <a:solidFill>
                <a:srgbClr val="003300"/>
              </a:solidFill>
            </a:endParaRPr>
          </a:p>
          <a:p>
            <a:pPr marL="857250" indent="-857250" algn="just">
              <a:buFont typeface="Arial" panose="020B0604020202020204" pitchFamily="34" charset="0"/>
              <a:buChar char="•"/>
              <a:defRPr/>
            </a:pPr>
            <a:r>
              <a:rPr lang="en-GB" sz="7200" dirty="0">
                <a:solidFill>
                  <a:srgbClr val="003300"/>
                </a:solidFill>
              </a:rPr>
              <a:t>All involved must give thorough consideration as to whether there is a real degree of urgency, which necessitates a without notice application. </a:t>
            </a:r>
          </a:p>
          <a:p>
            <a:pPr marL="342900" indent="-342900" algn="just">
              <a:buFont typeface="Arial" panose="020B0604020202020204" pitchFamily="34" charset="0"/>
              <a:buChar char="•"/>
              <a:defRPr/>
            </a:pPr>
            <a:endParaRPr lang="en-GB" sz="8000" dirty="0" smtClean="0">
              <a:solidFill>
                <a:srgbClr val="003300"/>
              </a:solidFill>
            </a:endParaRPr>
          </a:p>
          <a:p>
            <a:pPr algn="just">
              <a:defRPr/>
            </a:pPr>
            <a:endParaRPr lang="en-GB" sz="2800" dirty="0">
              <a:solidFill>
                <a:srgbClr val="003300"/>
              </a:solidFill>
            </a:endParaRPr>
          </a:p>
          <a:p>
            <a:pPr marL="342900" indent="-342900" algn="just" eaLnBrk="1" hangingPunct="1">
              <a:buFont typeface="Arial" panose="020B0604020202020204" pitchFamily="34" charset="0"/>
              <a:buChar cha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2369676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470025"/>
          </a:xfrm>
        </p:spPr>
        <p:txBody>
          <a:bodyPr/>
          <a:lstStyle/>
          <a:p>
            <a:r>
              <a:rPr lang="en-GB" dirty="0" smtClean="0">
                <a:solidFill>
                  <a:srgbClr val="F61CF6"/>
                </a:solidFill>
              </a:rPr>
              <a:t>Why we are here…</a:t>
            </a:r>
            <a:endParaRPr lang="en-GB" dirty="0">
              <a:solidFill>
                <a:srgbClr val="F61CF6"/>
              </a:solidFill>
            </a:endParaRPr>
          </a:p>
        </p:txBody>
      </p:sp>
      <p:sp>
        <p:nvSpPr>
          <p:cNvPr id="3" name="Subtitle 2"/>
          <p:cNvSpPr>
            <a:spLocks noGrp="1"/>
          </p:cNvSpPr>
          <p:nvPr>
            <p:ph type="subTitle" idx="1"/>
          </p:nvPr>
        </p:nvSpPr>
        <p:spPr>
          <a:xfrm>
            <a:off x="467544" y="1628800"/>
            <a:ext cx="8391822" cy="3744416"/>
          </a:xfrm>
        </p:spPr>
        <p:txBody>
          <a:bodyPr>
            <a:normAutofit fontScale="92500" lnSpcReduction="10000"/>
          </a:bodyPr>
          <a:lstStyle/>
          <a:p>
            <a:pPr algn="just">
              <a:spcBef>
                <a:spcPts val="1200"/>
              </a:spcBef>
              <a:spcAft>
                <a:spcPts val="600"/>
              </a:spcAft>
            </a:pPr>
            <a:r>
              <a:rPr lang="en-GB" altLang="en-US" i="1" dirty="0">
                <a:solidFill>
                  <a:schemeClr val="tx1"/>
                </a:solidFill>
                <a:cs typeface="Arial" charset="0"/>
              </a:rPr>
              <a:t>“a new facet of child protection” </a:t>
            </a:r>
          </a:p>
          <a:p>
            <a:pPr algn="just">
              <a:spcBef>
                <a:spcPts val="1200"/>
              </a:spcBef>
              <a:spcAft>
                <a:spcPts val="600"/>
              </a:spcAft>
            </a:pPr>
            <a:r>
              <a:rPr lang="en-GB" altLang="en-US" i="1" dirty="0">
                <a:solidFill>
                  <a:schemeClr val="tx1"/>
                </a:solidFill>
                <a:cs typeface="Arial" charset="0"/>
              </a:rPr>
              <a:t>“a different facet of vulnerability for children than that which the courts have had to deal in the past” </a:t>
            </a:r>
            <a:r>
              <a:rPr lang="en-GB" altLang="en-US" i="1" dirty="0" smtClean="0">
                <a:solidFill>
                  <a:schemeClr val="tx1"/>
                </a:solidFill>
                <a:cs typeface="Arial" charset="0"/>
              </a:rPr>
              <a:t/>
            </a:r>
            <a:br>
              <a:rPr lang="en-GB" altLang="en-US" i="1" dirty="0" smtClean="0">
                <a:solidFill>
                  <a:schemeClr val="tx1"/>
                </a:solidFill>
                <a:cs typeface="Arial" charset="0"/>
              </a:rPr>
            </a:br>
            <a:r>
              <a:rPr lang="en-GB" altLang="en-US" b="1" dirty="0" smtClean="0">
                <a:solidFill>
                  <a:srgbClr val="006600"/>
                </a:solidFill>
                <a:cs typeface="Arial" charset="0"/>
              </a:rPr>
              <a:t>Tower </a:t>
            </a:r>
            <a:r>
              <a:rPr lang="en-GB" altLang="en-US" b="1" dirty="0">
                <a:solidFill>
                  <a:srgbClr val="006600"/>
                </a:solidFill>
                <a:cs typeface="Arial" charset="0"/>
              </a:rPr>
              <a:t>Hamlets London BC v M &amp; </a:t>
            </a:r>
            <a:r>
              <a:rPr lang="en-GB" altLang="en-US" b="1" dirty="0" err="1">
                <a:solidFill>
                  <a:srgbClr val="006600"/>
                </a:solidFill>
                <a:cs typeface="Arial" charset="0"/>
              </a:rPr>
              <a:t>Ors</a:t>
            </a:r>
            <a:r>
              <a:rPr lang="en-GB" altLang="en-US" b="1" dirty="0">
                <a:solidFill>
                  <a:srgbClr val="006600"/>
                </a:solidFill>
                <a:cs typeface="Arial" charset="0"/>
              </a:rPr>
              <a:t> [2015] EWHC 869 (</a:t>
            </a:r>
            <a:r>
              <a:rPr lang="en-GB" altLang="en-US" b="1" dirty="0" err="1">
                <a:solidFill>
                  <a:srgbClr val="006600"/>
                </a:solidFill>
                <a:cs typeface="Arial" charset="0"/>
              </a:rPr>
              <a:t>Fam</a:t>
            </a:r>
            <a:r>
              <a:rPr lang="en-GB" altLang="en-US" b="1" dirty="0">
                <a:solidFill>
                  <a:srgbClr val="006600"/>
                </a:solidFill>
                <a:cs typeface="Arial" charset="0"/>
              </a:rPr>
              <a:t>), Hayden J</a:t>
            </a:r>
          </a:p>
          <a:p>
            <a:pPr algn="just">
              <a:spcBef>
                <a:spcPts val="1200"/>
              </a:spcBef>
              <a:spcAft>
                <a:spcPts val="600"/>
              </a:spcAft>
            </a:pPr>
            <a:r>
              <a:rPr lang="en-GB" altLang="en-US" i="1" dirty="0" smtClean="0">
                <a:solidFill>
                  <a:schemeClr val="tx1"/>
                </a:solidFill>
              </a:rPr>
              <a:t>“</a:t>
            </a:r>
            <a:r>
              <a:rPr lang="en-GB" altLang="en-US" i="1" dirty="0">
                <a:solidFill>
                  <a:schemeClr val="tx1"/>
                </a:solidFill>
              </a:rPr>
              <a:t>we are here in the realm of unknown unknowns”</a:t>
            </a:r>
            <a:r>
              <a:rPr lang="en-GB" altLang="en-US" dirty="0">
                <a:solidFill>
                  <a:schemeClr val="tx1"/>
                </a:solidFill>
              </a:rPr>
              <a:t> </a:t>
            </a:r>
            <a:br>
              <a:rPr lang="en-GB" altLang="en-US" dirty="0">
                <a:solidFill>
                  <a:schemeClr val="tx1"/>
                </a:solidFill>
              </a:rPr>
            </a:br>
            <a:r>
              <a:rPr lang="en-GB" altLang="en-US" b="1" dirty="0" smtClean="0">
                <a:solidFill>
                  <a:srgbClr val="006600"/>
                </a:solidFill>
              </a:rPr>
              <a:t>Re </a:t>
            </a:r>
            <a:r>
              <a:rPr lang="en-GB" altLang="en-US" b="1" dirty="0">
                <a:solidFill>
                  <a:srgbClr val="006600"/>
                </a:solidFill>
              </a:rPr>
              <a:t>X and Y [2015] EWHC 2265 (</a:t>
            </a:r>
            <a:r>
              <a:rPr lang="en-GB" altLang="en-US" b="1" dirty="0" err="1">
                <a:solidFill>
                  <a:srgbClr val="006600"/>
                </a:solidFill>
              </a:rPr>
              <a:t>Fam</a:t>
            </a:r>
            <a:r>
              <a:rPr lang="en-GB" altLang="en-US" b="1" dirty="0">
                <a:solidFill>
                  <a:srgbClr val="006600"/>
                </a:solidFill>
              </a:rPr>
              <a:t>), </a:t>
            </a:r>
            <a:r>
              <a:rPr lang="en-GB" altLang="en-US" b="1" dirty="0" err="1">
                <a:solidFill>
                  <a:srgbClr val="006600"/>
                </a:solidFill>
              </a:rPr>
              <a:t>Munby</a:t>
            </a:r>
            <a:r>
              <a:rPr lang="en-GB" altLang="en-US" b="1" dirty="0">
                <a:solidFill>
                  <a:srgbClr val="006600"/>
                </a:solidFill>
              </a:rPr>
              <a:t> P</a:t>
            </a:r>
          </a:p>
          <a:p>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6124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4892"/>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Police Protection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268760"/>
            <a:ext cx="8115928" cy="4680520"/>
          </a:xfrm>
        </p:spPr>
        <p:txBody>
          <a:bodyPr>
            <a:normAutofit/>
          </a:bodyPr>
          <a:lstStyle/>
          <a:p>
            <a:pPr algn="just">
              <a:defRPr/>
            </a:pPr>
            <a:endParaRPr lang="en-GB" sz="2400" dirty="0" smtClean="0">
              <a:solidFill>
                <a:srgbClr val="003300"/>
              </a:solidFill>
            </a:endParaRPr>
          </a:p>
          <a:p>
            <a:pPr marL="342900" indent="-342900" algn="just">
              <a:buFont typeface="Arial" panose="020B0604020202020204" pitchFamily="34" charset="0"/>
              <a:buChar char="•"/>
              <a:defRPr/>
            </a:pPr>
            <a:r>
              <a:rPr lang="en-GB" sz="2400" dirty="0" smtClean="0">
                <a:solidFill>
                  <a:srgbClr val="003300"/>
                </a:solidFill>
              </a:rPr>
              <a:t>The </a:t>
            </a:r>
            <a:r>
              <a:rPr lang="en-GB" sz="2400" dirty="0">
                <a:solidFill>
                  <a:srgbClr val="003300"/>
                </a:solidFill>
              </a:rPr>
              <a:t>Police can exercise their powers of Police Protection under </a:t>
            </a:r>
            <a:r>
              <a:rPr lang="en-GB" sz="2400" b="1" dirty="0">
                <a:solidFill>
                  <a:srgbClr val="006600"/>
                </a:solidFill>
              </a:rPr>
              <a:t>s46</a:t>
            </a:r>
            <a:r>
              <a:rPr lang="en-GB" sz="2400" dirty="0">
                <a:solidFill>
                  <a:srgbClr val="003300"/>
                </a:solidFill>
              </a:rPr>
              <a:t> of the </a:t>
            </a:r>
            <a:r>
              <a:rPr lang="en-GB" sz="2400" b="1" dirty="0">
                <a:solidFill>
                  <a:srgbClr val="006600"/>
                </a:solidFill>
              </a:rPr>
              <a:t>Children </a:t>
            </a:r>
            <a:r>
              <a:rPr lang="en-GB" sz="2400" b="1" dirty="0" smtClean="0">
                <a:solidFill>
                  <a:srgbClr val="006600"/>
                </a:solidFill>
              </a:rPr>
              <a:t>Act 1989 (CA 1989) </a:t>
            </a:r>
            <a:r>
              <a:rPr lang="en-GB" sz="2400" dirty="0" smtClean="0">
                <a:solidFill>
                  <a:srgbClr val="003300"/>
                </a:solidFill>
              </a:rPr>
              <a:t>without a Court Order. </a:t>
            </a:r>
            <a:endParaRPr lang="en-GB" sz="2400" dirty="0">
              <a:solidFill>
                <a:srgbClr val="003300"/>
              </a:solidFill>
            </a:endParaRPr>
          </a:p>
          <a:p>
            <a:pPr marL="342900" indent="-342900" algn="just">
              <a:buFont typeface="Arial" panose="020B0604020202020204" pitchFamily="34" charset="0"/>
              <a:buChar char="•"/>
              <a:defRPr/>
            </a:pPr>
            <a:endParaRPr lang="en-GB" sz="2400" dirty="0">
              <a:solidFill>
                <a:srgbClr val="003300"/>
              </a:solidFill>
            </a:endParaRPr>
          </a:p>
          <a:p>
            <a:pPr marL="342900" indent="-342900" algn="just">
              <a:buFont typeface="Arial" panose="020B0604020202020204" pitchFamily="34" charset="0"/>
              <a:buChar char="•"/>
              <a:defRPr/>
            </a:pPr>
            <a:r>
              <a:rPr lang="en-GB" sz="2400" dirty="0" smtClean="0">
                <a:solidFill>
                  <a:srgbClr val="003300"/>
                </a:solidFill>
              </a:rPr>
              <a:t>Empowers </a:t>
            </a:r>
            <a:r>
              <a:rPr lang="en-GB" sz="2400" dirty="0">
                <a:solidFill>
                  <a:srgbClr val="003300"/>
                </a:solidFill>
              </a:rPr>
              <a:t>a constable to remove a child to suitable accommodation or to prevent the child’s removal from somewhere suitable if the constable has reasonable cause to believe that a child would otherwise suffer significant harm </a:t>
            </a:r>
            <a:r>
              <a:rPr lang="en-GB" sz="2400" b="1" dirty="0">
                <a:solidFill>
                  <a:srgbClr val="006600"/>
                </a:solidFill>
              </a:rPr>
              <a:t>(s46(1))</a:t>
            </a:r>
            <a:r>
              <a:rPr lang="en-GB" sz="2400" dirty="0">
                <a:solidFill>
                  <a:srgbClr val="006600"/>
                </a:solidFill>
              </a:rPr>
              <a:t>. </a:t>
            </a:r>
          </a:p>
          <a:p>
            <a:pPr algn="just">
              <a:defRPr/>
            </a:pPr>
            <a:endParaRPr lang="en-GB" sz="2800" dirty="0">
              <a:solidFill>
                <a:srgbClr val="003300"/>
              </a:solidFill>
            </a:endParaRPr>
          </a:p>
          <a:p>
            <a:pPr marL="342900" indent="-342900" algn="just" eaLnBrk="1" hangingPunct="1">
              <a:buFont typeface="Arial" panose="020B0604020202020204" pitchFamily="34" charset="0"/>
              <a:buChar cha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2800609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Police Protection…cont.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268760"/>
            <a:ext cx="8115928" cy="4680520"/>
          </a:xfrm>
        </p:spPr>
        <p:txBody>
          <a:bodyPr>
            <a:normAutofit/>
          </a:bodyPr>
          <a:lstStyle/>
          <a:p>
            <a:pPr marL="285750" indent="-285750" algn="just">
              <a:buFont typeface="Wingdings" panose="05000000000000000000" pitchFamily="2" charset="2"/>
              <a:buChar char="§"/>
              <a:defRPr/>
            </a:pPr>
            <a:endParaRPr lang="en-GB" sz="2400" dirty="0" smtClean="0">
              <a:solidFill>
                <a:srgbClr val="003300"/>
              </a:solidFill>
            </a:endParaRPr>
          </a:p>
          <a:p>
            <a:pPr marL="342900" indent="-342900" algn="just">
              <a:buFont typeface="Arial" panose="020B0604020202020204" pitchFamily="34" charset="0"/>
              <a:buChar char="•"/>
              <a:defRPr/>
            </a:pPr>
            <a:r>
              <a:rPr lang="en-GB" sz="2400" dirty="0" smtClean="0">
                <a:solidFill>
                  <a:srgbClr val="003300"/>
                </a:solidFill>
              </a:rPr>
              <a:t>The </a:t>
            </a:r>
            <a:r>
              <a:rPr lang="en-GB" sz="2400" dirty="0">
                <a:solidFill>
                  <a:srgbClr val="003300"/>
                </a:solidFill>
              </a:rPr>
              <a:t>use of this power does not give the constable PR </a:t>
            </a:r>
            <a:r>
              <a:rPr lang="en-GB" sz="2400" b="1" dirty="0">
                <a:solidFill>
                  <a:srgbClr val="006600"/>
                </a:solidFill>
              </a:rPr>
              <a:t>(s46(9))</a:t>
            </a:r>
            <a:r>
              <a:rPr lang="en-GB" sz="2400" dirty="0">
                <a:solidFill>
                  <a:srgbClr val="006600"/>
                </a:solidFill>
              </a:rPr>
              <a:t>, </a:t>
            </a:r>
            <a:r>
              <a:rPr lang="en-GB" sz="2400" dirty="0">
                <a:solidFill>
                  <a:srgbClr val="003300"/>
                </a:solidFill>
              </a:rPr>
              <a:t>but the constable, or the ‘designated officer’ (each Police Authority must designate officers to whom those who take children into Police Protection should refer </a:t>
            </a:r>
            <a:r>
              <a:rPr lang="en-GB" sz="2400" b="1" dirty="0">
                <a:solidFill>
                  <a:srgbClr val="006600"/>
                </a:solidFill>
              </a:rPr>
              <a:t>(s46 (3) (e</a:t>
            </a:r>
            <a:r>
              <a:rPr lang="en-GB" sz="2400" b="1" dirty="0" smtClean="0">
                <a:solidFill>
                  <a:srgbClr val="006600"/>
                </a:solidFill>
              </a:rPr>
              <a:t>))</a:t>
            </a:r>
            <a:r>
              <a:rPr lang="en-GB" sz="2400" dirty="0" smtClean="0">
                <a:solidFill>
                  <a:srgbClr val="006600"/>
                </a:solidFill>
              </a:rPr>
              <a:t>, </a:t>
            </a:r>
            <a:r>
              <a:rPr lang="en-GB" sz="2400" dirty="0">
                <a:solidFill>
                  <a:srgbClr val="003300"/>
                </a:solidFill>
              </a:rPr>
              <a:t>must do what is reasonable in the circumstances to safeguard or promote the child’s welfare </a:t>
            </a:r>
            <a:r>
              <a:rPr lang="en-GB" sz="2400" b="1" dirty="0">
                <a:solidFill>
                  <a:srgbClr val="006600"/>
                </a:solidFill>
              </a:rPr>
              <a:t>(s46 (9) (b))</a:t>
            </a:r>
            <a:r>
              <a:rPr lang="en-GB" sz="2400" dirty="0">
                <a:solidFill>
                  <a:srgbClr val="006600"/>
                </a:solidFill>
              </a:rPr>
              <a:t>. </a:t>
            </a:r>
            <a:endParaRPr lang="en-GB" sz="2400" dirty="0" smtClean="0">
              <a:solidFill>
                <a:srgbClr val="006600"/>
              </a:solidFill>
            </a:endParaRPr>
          </a:p>
          <a:p>
            <a:pPr algn="just">
              <a:defRPr/>
            </a:pPr>
            <a:endParaRPr lang="en-GB" sz="1200" dirty="0" smtClean="0">
              <a:solidFill>
                <a:srgbClr val="003300"/>
              </a:solidFill>
            </a:endParaRPr>
          </a:p>
          <a:p>
            <a:pPr marL="342900" indent="-342900" algn="just">
              <a:buFont typeface="Arial" panose="020B0604020202020204" pitchFamily="34" charset="0"/>
              <a:buChar char="•"/>
              <a:defRPr/>
            </a:pPr>
            <a:r>
              <a:rPr lang="en-GB" sz="2400" dirty="0" smtClean="0">
                <a:solidFill>
                  <a:srgbClr val="003300"/>
                </a:solidFill>
              </a:rPr>
              <a:t>The </a:t>
            </a:r>
            <a:r>
              <a:rPr lang="en-GB" sz="2400" dirty="0">
                <a:solidFill>
                  <a:srgbClr val="003300"/>
                </a:solidFill>
              </a:rPr>
              <a:t>power can only be exercised for a maximum of 72 hours. </a:t>
            </a:r>
          </a:p>
          <a:p>
            <a:pPr marL="342900" indent="-342900" algn="just">
              <a:buFont typeface="Arial" panose="020B0604020202020204" pitchFamily="34" charset="0"/>
              <a:buChar char="•"/>
              <a:defRPr/>
            </a:pPr>
            <a:endParaRPr lang="en-GB" sz="1200" dirty="0">
              <a:solidFill>
                <a:srgbClr val="003300"/>
              </a:solidFill>
            </a:endParaRPr>
          </a:p>
          <a:p>
            <a:pPr marL="342900" indent="-342900" algn="just">
              <a:buFont typeface="Arial" panose="020B0604020202020204" pitchFamily="34" charset="0"/>
              <a:buChar char="•"/>
              <a:defRPr/>
            </a:pPr>
            <a:r>
              <a:rPr lang="en-GB" sz="2400" dirty="0">
                <a:solidFill>
                  <a:srgbClr val="003300"/>
                </a:solidFill>
              </a:rPr>
              <a:t>Not an order; a power. </a:t>
            </a:r>
          </a:p>
          <a:p>
            <a:pPr marL="342900" indent="-342900" algn="just" eaLnBrk="1" hangingPunct="1">
              <a:buFont typeface="Arial" panose="020B0604020202020204" pitchFamily="34" charset="0"/>
              <a:buChar cha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3766770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Parental Responsibility</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395536" y="1268760"/>
            <a:ext cx="8424936" cy="4680520"/>
          </a:xfrm>
        </p:spPr>
        <p:txBody>
          <a:bodyPr>
            <a:normAutofit fontScale="55000" lnSpcReduction="20000"/>
          </a:bodyPr>
          <a:lstStyle/>
          <a:p>
            <a:pPr algn="just">
              <a:lnSpc>
                <a:spcPct val="80000"/>
              </a:lnSpc>
              <a:spcBef>
                <a:spcPts val="0"/>
              </a:spcBef>
            </a:pPr>
            <a:endParaRPr lang="en-GB" sz="2800" dirty="0" smtClean="0"/>
          </a:p>
          <a:p>
            <a:pPr marL="457200" indent="-457200" algn="just">
              <a:lnSpc>
                <a:spcPct val="120000"/>
              </a:lnSpc>
              <a:spcBef>
                <a:spcPts val="0"/>
              </a:spcBef>
              <a:buFont typeface="Arial" panose="020B0604020202020204" pitchFamily="34" charset="0"/>
              <a:buChar char="•"/>
            </a:pPr>
            <a:r>
              <a:rPr lang="en-GB" dirty="0" smtClean="0">
                <a:solidFill>
                  <a:srgbClr val="003300"/>
                </a:solidFill>
              </a:rPr>
              <a:t>This </a:t>
            </a:r>
            <a:r>
              <a:rPr lang="en-GB" dirty="0">
                <a:solidFill>
                  <a:srgbClr val="003300"/>
                </a:solidFill>
              </a:rPr>
              <a:t>is a concept that was introduced by the </a:t>
            </a:r>
            <a:r>
              <a:rPr lang="en-GB" b="1" dirty="0">
                <a:solidFill>
                  <a:srgbClr val="006600"/>
                </a:solidFill>
              </a:rPr>
              <a:t>CA 1989</a:t>
            </a:r>
            <a:r>
              <a:rPr lang="en-GB" dirty="0">
                <a:solidFill>
                  <a:srgbClr val="006600"/>
                </a:solidFill>
              </a:rPr>
              <a:t>, </a:t>
            </a:r>
            <a:r>
              <a:rPr lang="en-GB" dirty="0" smtClean="0">
                <a:solidFill>
                  <a:srgbClr val="003300"/>
                </a:solidFill>
              </a:rPr>
              <a:t>which defines </a:t>
            </a:r>
            <a:r>
              <a:rPr lang="en-GB" dirty="0">
                <a:solidFill>
                  <a:srgbClr val="003300"/>
                </a:solidFill>
              </a:rPr>
              <a:t>it as:</a:t>
            </a:r>
          </a:p>
          <a:p>
            <a:pPr algn="l">
              <a:lnSpc>
                <a:spcPct val="120000"/>
              </a:lnSpc>
              <a:spcBef>
                <a:spcPts val="0"/>
              </a:spcBef>
            </a:pPr>
            <a:endParaRPr lang="en-GB" sz="1600" dirty="0">
              <a:solidFill>
                <a:srgbClr val="003300"/>
              </a:solidFill>
            </a:endParaRPr>
          </a:p>
          <a:p>
            <a:pPr algn="l">
              <a:lnSpc>
                <a:spcPct val="120000"/>
              </a:lnSpc>
              <a:spcBef>
                <a:spcPts val="0"/>
              </a:spcBef>
            </a:pPr>
            <a:r>
              <a:rPr lang="en-GB" sz="3800" dirty="0">
                <a:solidFill>
                  <a:srgbClr val="003300"/>
                </a:solidFill>
              </a:rPr>
              <a:t>	</a:t>
            </a:r>
            <a:r>
              <a:rPr lang="en-GB" sz="3800" b="1" i="1" dirty="0">
                <a:solidFill>
                  <a:srgbClr val="003300"/>
                </a:solidFill>
              </a:rPr>
              <a:t>“All the rights duties powers and responsibility and </a:t>
            </a:r>
            <a:endParaRPr lang="en-GB" sz="3800" b="1" i="1" dirty="0" smtClean="0">
              <a:solidFill>
                <a:srgbClr val="003300"/>
              </a:solidFill>
            </a:endParaRPr>
          </a:p>
          <a:p>
            <a:pPr algn="l">
              <a:lnSpc>
                <a:spcPct val="120000"/>
              </a:lnSpc>
              <a:spcBef>
                <a:spcPts val="0"/>
              </a:spcBef>
            </a:pPr>
            <a:r>
              <a:rPr lang="en-GB" sz="3800" b="1" i="1" dirty="0" smtClean="0">
                <a:solidFill>
                  <a:srgbClr val="003300"/>
                </a:solidFill>
              </a:rPr>
              <a:t>	authority by </a:t>
            </a:r>
            <a:r>
              <a:rPr lang="en-GB" sz="3800" b="1" i="1" dirty="0">
                <a:solidFill>
                  <a:srgbClr val="003300"/>
                </a:solidFill>
              </a:rPr>
              <a:t>law a parent has in respect of a </a:t>
            </a:r>
            <a:r>
              <a:rPr lang="en-GB" sz="3800" b="1" i="1" dirty="0" smtClean="0">
                <a:solidFill>
                  <a:srgbClr val="003300"/>
                </a:solidFill>
              </a:rPr>
              <a:t>child and </a:t>
            </a:r>
          </a:p>
          <a:p>
            <a:pPr algn="l">
              <a:lnSpc>
                <a:spcPct val="120000"/>
              </a:lnSpc>
              <a:spcBef>
                <a:spcPts val="0"/>
              </a:spcBef>
            </a:pPr>
            <a:r>
              <a:rPr lang="en-GB" sz="3800" b="1" i="1" dirty="0">
                <a:solidFill>
                  <a:srgbClr val="003300"/>
                </a:solidFill>
              </a:rPr>
              <a:t>	</a:t>
            </a:r>
            <a:r>
              <a:rPr lang="en-GB" sz="3800" b="1" i="1" dirty="0" smtClean="0">
                <a:solidFill>
                  <a:srgbClr val="003300"/>
                </a:solidFill>
              </a:rPr>
              <a:t>his property </a:t>
            </a:r>
            <a:r>
              <a:rPr lang="en-GB" sz="3800" b="1" i="1" dirty="0">
                <a:solidFill>
                  <a:srgbClr val="003300"/>
                </a:solidFill>
              </a:rPr>
              <a:t>(s.3(1</a:t>
            </a:r>
            <a:r>
              <a:rPr lang="en-GB" sz="3800" b="1" i="1" dirty="0" smtClean="0">
                <a:solidFill>
                  <a:srgbClr val="003300"/>
                </a:solidFill>
              </a:rPr>
              <a:t>))”</a:t>
            </a:r>
            <a:endParaRPr lang="en-GB" sz="3800" b="1" i="1" dirty="0">
              <a:solidFill>
                <a:srgbClr val="003300"/>
              </a:solidFill>
            </a:endParaRPr>
          </a:p>
          <a:p>
            <a:pPr algn="just">
              <a:lnSpc>
                <a:spcPct val="80000"/>
              </a:lnSpc>
              <a:spcBef>
                <a:spcPts val="0"/>
              </a:spcBef>
            </a:pPr>
            <a:endParaRPr lang="en-GB" sz="2000" b="1" i="1" dirty="0">
              <a:solidFill>
                <a:srgbClr val="003300"/>
              </a:solidFill>
            </a:endParaRPr>
          </a:p>
          <a:p>
            <a:pPr marL="457200" indent="-457200" algn="just">
              <a:lnSpc>
                <a:spcPct val="120000"/>
              </a:lnSpc>
              <a:spcBef>
                <a:spcPts val="0"/>
              </a:spcBef>
              <a:buFont typeface="Arial" panose="020B0604020202020204" pitchFamily="34" charset="0"/>
              <a:buChar char="•"/>
            </a:pPr>
            <a:r>
              <a:rPr lang="en-GB" dirty="0">
                <a:solidFill>
                  <a:srgbClr val="003300"/>
                </a:solidFill>
              </a:rPr>
              <a:t>It is commonly referred to as PR</a:t>
            </a:r>
            <a:r>
              <a:rPr lang="en-GB" dirty="0" smtClean="0">
                <a:solidFill>
                  <a:srgbClr val="003300"/>
                </a:solidFill>
              </a:rPr>
              <a:t>.</a:t>
            </a:r>
          </a:p>
          <a:p>
            <a:pPr marL="457200" indent="-457200" algn="just">
              <a:lnSpc>
                <a:spcPct val="120000"/>
              </a:lnSpc>
              <a:spcBef>
                <a:spcPts val="0"/>
              </a:spcBef>
              <a:buFont typeface="Arial" panose="020B0604020202020204" pitchFamily="34" charset="0"/>
              <a:buChar char="•"/>
            </a:pPr>
            <a:endParaRPr lang="en-GB" dirty="0" smtClean="0">
              <a:solidFill>
                <a:srgbClr val="003300"/>
              </a:solidFill>
            </a:endParaRPr>
          </a:p>
          <a:p>
            <a:pPr marL="457200" indent="-457200" algn="just">
              <a:lnSpc>
                <a:spcPct val="120000"/>
              </a:lnSpc>
              <a:spcBef>
                <a:spcPts val="0"/>
              </a:spcBef>
              <a:buFont typeface="Arial" panose="020B0604020202020204" pitchFamily="34" charset="0"/>
              <a:buChar char="•"/>
            </a:pPr>
            <a:r>
              <a:rPr lang="en-GB" dirty="0" smtClean="0">
                <a:solidFill>
                  <a:srgbClr val="003300"/>
                </a:solidFill>
              </a:rPr>
              <a:t>Not all parents will have PR for their children. </a:t>
            </a:r>
          </a:p>
          <a:p>
            <a:pPr algn="just">
              <a:lnSpc>
                <a:spcPct val="120000"/>
              </a:lnSpc>
              <a:spcBef>
                <a:spcPts val="0"/>
              </a:spcBef>
            </a:pPr>
            <a:endParaRPr lang="en-GB" dirty="0" smtClean="0">
              <a:solidFill>
                <a:srgbClr val="003300"/>
              </a:solidFill>
            </a:endParaRPr>
          </a:p>
          <a:p>
            <a:pPr marL="457200" indent="-457200" algn="just">
              <a:lnSpc>
                <a:spcPct val="120000"/>
              </a:lnSpc>
              <a:spcBef>
                <a:spcPts val="0"/>
              </a:spcBef>
              <a:buFont typeface="Arial" panose="020B0604020202020204" pitchFamily="34" charset="0"/>
              <a:buChar char="•"/>
            </a:pPr>
            <a:r>
              <a:rPr lang="en-GB" dirty="0" smtClean="0">
                <a:solidFill>
                  <a:srgbClr val="003300"/>
                </a:solidFill>
              </a:rPr>
              <a:t>It may be shared with others and delegated in part, but it may not be surrendered or transferred entirely, save by adoption. </a:t>
            </a:r>
          </a:p>
          <a:p>
            <a:pPr marL="457200" indent="-457200" algn="just">
              <a:lnSpc>
                <a:spcPct val="120000"/>
              </a:lnSpc>
              <a:spcBef>
                <a:spcPts val="0"/>
              </a:spcBef>
              <a:buFont typeface="Arial" panose="020B0604020202020204" pitchFamily="34" charset="0"/>
              <a:buChar char="•"/>
            </a:pPr>
            <a:endParaRPr lang="en-GB" dirty="0" smtClean="0">
              <a:solidFill>
                <a:srgbClr val="003300"/>
              </a:solidFill>
            </a:endParaRPr>
          </a:p>
          <a:p>
            <a:pPr marL="457200" indent="-457200" algn="just">
              <a:lnSpc>
                <a:spcPct val="120000"/>
              </a:lnSpc>
              <a:spcBef>
                <a:spcPts val="0"/>
              </a:spcBef>
              <a:buFont typeface="Arial" panose="020B0604020202020204" pitchFamily="34" charset="0"/>
              <a:buChar char="•"/>
            </a:pPr>
            <a:r>
              <a:rPr lang="en-GB" dirty="0">
                <a:solidFill>
                  <a:srgbClr val="003300"/>
                </a:solidFill>
              </a:rPr>
              <a:t>PR always belongs to a Mother in relation to the child to whom she has given birth. Nothing can remove that PR from her, save death or adoption of the child. </a:t>
            </a:r>
          </a:p>
          <a:p>
            <a:pPr marL="457200" indent="-457200" algn="just">
              <a:lnSpc>
                <a:spcPct val="80000"/>
              </a:lnSpc>
              <a:spcBef>
                <a:spcPts val="0"/>
              </a:spcBef>
              <a:buFont typeface="Arial" panose="020B0604020202020204" pitchFamily="34" charset="0"/>
              <a:buChar char="•"/>
            </a:pPr>
            <a:endParaRPr lang="en-GB" sz="4400" dirty="0" smtClean="0">
              <a:solidFill>
                <a:srgbClr val="003300"/>
              </a:solidFill>
            </a:endParaRPr>
          </a:p>
          <a:p>
            <a:pPr algn="just">
              <a:lnSpc>
                <a:spcPct val="80000"/>
              </a:lnSpc>
              <a:spcBef>
                <a:spcPts val="0"/>
              </a:spcBef>
            </a:pPr>
            <a:endParaRPr lang="en-GB" sz="4400" dirty="0">
              <a:solidFill>
                <a:srgbClr val="003300"/>
              </a:solidFill>
            </a:endParaRPr>
          </a:p>
          <a:p>
            <a:pPr marL="342900" indent="-342900" algn="just">
              <a:spcBef>
                <a:spcPts val="0"/>
              </a:spcBef>
              <a:buFont typeface="Arial" panose="020B0604020202020204" pitchFamily="34" charset="0"/>
              <a:buChar char="•"/>
              <a:defRP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2436604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Parental Responsibility…cont.</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412776"/>
            <a:ext cx="8115928" cy="4536504"/>
          </a:xfrm>
        </p:spPr>
        <p:txBody>
          <a:bodyPr>
            <a:normAutofit/>
          </a:bodyPr>
          <a:lstStyle/>
          <a:p>
            <a:pPr marL="571500" indent="-571500" algn="just">
              <a:spcBef>
                <a:spcPts val="600"/>
              </a:spcBef>
              <a:spcAft>
                <a:spcPts val="600"/>
              </a:spcAft>
              <a:buFont typeface="Arial" panose="020B0604020202020204" pitchFamily="34" charset="0"/>
              <a:buChar char="•"/>
            </a:pPr>
            <a:r>
              <a:rPr lang="en-GB" sz="2000" dirty="0" smtClean="0">
                <a:solidFill>
                  <a:srgbClr val="003300"/>
                </a:solidFill>
              </a:rPr>
              <a:t>A Father automatically has PR if he was married to the child’s Mother at the time of the child’s birth. </a:t>
            </a:r>
          </a:p>
          <a:p>
            <a:pPr marL="571500" indent="-571500" algn="just">
              <a:buFont typeface="Arial" panose="020B0604020202020204" pitchFamily="34" charset="0"/>
              <a:buChar char="•"/>
            </a:pPr>
            <a:r>
              <a:rPr lang="en-GB" sz="2000" dirty="0" smtClean="0">
                <a:solidFill>
                  <a:srgbClr val="003300"/>
                </a:solidFill>
              </a:rPr>
              <a:t>An unmarried Father can acquire PR in </a:t>
            </a:r>
            <a:r>
              <a:rPr lang="en-GB" sz="2000" dirty="0">
                <a:solidFill>
                  <a:srgbClr val="003300"/>
                </a:solidFill>
              </a:rPr>
              <a:t>the following </a:t>
            </a:r>
            <a:r>
              <a:rPr lang="en-GB" sz="2000" dirty="0" smtClean="0">
                <a:solidFill>
                  <a:srgbClr val="003300"/>
                </a:solidFill>
              </a:rPr>
              <a:t>ways:</a:t>
            </a:r>
            <a:endParaRPr lang="en-GB" sz="2000" dirty="0">
              <a:solidFill>
                <a:srgbClr val="003300"/>
              </a:solidFill>
            </a:endParaRPr>
          </a:p>
          <a:p>
            <a:pPr marL="571500" indent="-571500" algn="just">
              <a:spcBef>
                <a:spcPts val="1200"/>
              </a:spcBef>
              <a:spcAft>
                <a:spcPts val="600"/>
              </a:spcAft>
            </a:pPr>
            <a:r>
              <a:rPr lang="en-GB" sz="2000" dirty="0">
                <a:solidFill>
                  <a:srgbClr val="003300"/>
                </a:solidFill>
              </a:rPr>
              <a:t> 	</a:t>
            </a:r>
            <a:r>
              <a:rPr lang="en-GB" sz="2000" b="1" dirty="0" smtClean="0">
                <a:solidFill>
                  <a:srgbClr val="003300"/>
                </a:solidFill>
              </a:rPr>
              <a:t>-  </a:t>
            </a:r>
            <a:r>
              <a:rPr lang="en-GB" sz="2000" b="1" dirty="0" smtClean="0">
                <a:solidFill>
                  <a:srgbClr val="006600"/>
                </a:solidFill>
              </a:rPr>
              <a:t>s4 </a:t>
            </a:r>
            <a:r>
              <a:rPr lang="en-GB" sz="2000" b="1" dirty="0">
                <a:solidFill>
                  <a:srgbClr val="006600"/>
                </a:solidFill>
              </a:rPr>
              <a:t>CA 1989 </a:t>
            </a:r>
            <a:r>
              <a:rPr lang="en-GB" sz="2000" b="1" dirty="0">
                <a:solidFill>
                  <a:srgbClr val="003300"/>
                </a:solidFill>
              </a:rPr>
              <a:t>parental responsibility </a:t>
            </a:r>
            <a:r>
              <a:rPr lang="en-GB" sz="2000" b="1" dirty="0" smtClean="0">
                <a:solidFill>
                  <a:srgbClr val="003300"/>
                </a:solidFill>
              </a:rPr>
              <a:t>order</a:t>
            </a:r>
            <a:endParaRPr lang="en-GB" sz="2000" dirty="0" smtClean="0">
              <a:solidFill>
                <a:srgbClr val="003300"/>
              </a:solidFill>
            </a:endParaRPr>
          </a:p>
          <a:p>
            <a:pPr marL="571500" indent="-571500" algn="just">
              <a:spcBef>
                <a:spcPts val="1200"/>
              </a:spcBef>
              <a:spcAft>
                <a:spcPts val="600"/>
              </a:spcAft>
            </a:pPr>
            <a:r>
              <a:rPr lang="en-GB" sz="2000" b="1" dirty="0">
                <a:solidFill>
                  <a:srgbClr val="003300"/>
                </a:solidFill>
              </a:rPr>
              <a:t>	</a:t>
            </a:r>
            <a:r>
              <a:rPr lang="en-GB" sz="2000" b="1" dirty="0" smtClean="0">
                <a:solidFill>
                  <a:srgbClr val="003300"/>
                </a:solidFill>
              </a:rPr>
              <a:t>-  Parental agreement</a:t>
            </a:r>
            <a:r>
              <a:rPr lang="en-GB" sz="2000" dirty="0" smtClean="0">
                <a:solidFill>
                  <a:srgbClr val="003300"/>
                </a:solidFill>
              </a:rPr>
              <a:t> which must be drafted in the prescribed form</a:t>
            </a:r>
          </a:p>
          <a:p>
            <a:pPr marL="571500" indent="-571500" algn="just">
              <a:spcBef>
                <a:spcPts val="1200"/>
              </a:spcBef>
              <a:spcAft>
                <a:spcPts val="600"/>
              </a:spcAft>
            </a:pPr>
            <a:r>
              <a:rPr lang="en-GB" sz="2000" dirty="0">
                <a:solidFill>
                  <a:srgbClr val="003300"/>
                </a:solidFill>
              </a:rPr>
              <a:t>	</a:t>
            </a:r>
            <a:r>
              <a:rPr lang="en-GB" sz="2000" b="1" dirty="0" smtClean="0">
                <a:solidFill>
                  <a:srgbClr val="003300"/>
                </a:solidFill>
              </a:rPr>
              <a:t>-</a:t>
            </a:r>
            <a:r>
              <a:rPr lang="en-GB" sz="2000" dirty="0" smtClean="0">
                <a:solidFill>
                  <a:srgbClr val="003300"/>
                </a:solidFill>
              </a:rPr>
              <a:t>  A </a:t>
            </a:r>
            <a:r>
              <a:rPr lang="en-GB" sz="2000" b="1" dirty="0">
                <a:solidFill>
                  <a:srgbClr val="003300"/>
                </a:solidFill>
              </a:rPr>
              <a:t>child </a:t>
            </a:r>
            <a:r>
              <a:rPr lang="en-GB" sz="2000" b="1" dirty="0" smtClean="0">
                <a:solidFill>
                  <a:srgbClr val="003300"/>
                </a:solidFill>
              </a:rPr>
              <a:t>arrangements order</a:t>
            </a:r>
            <a:endParaRPr lang="en-GB" sz="2000" dirty="0" smtClean="0">
              <a:solidFill>
                <a:srgbClr val="003300"/>
              </a:solidFill>
            </a:endParaRPr>
          </a:p>
          <a:p>
            <a:pPr marL="571500" indent="-571500" algn="just">
              <a:spcBef>
                <a:spcPts val="1200"/>
              </a:spcBef>
              <a:spcAft>
                <a:spcPts val="600"/>
              </a:spcAft>
            </a:pPr>
            <a:r>
              <a:rPr lang="en-GB" sz="2000" dirty="0">
                <a:solidFill>
                  <a:srgbClr val="003300"/>
                </a:solidFill>
              </a:rPr>
              <a:t>	</a:t>
            </a:r>
            <a:r>
              <a:rPr lang="en-GB" sz="2000" b="1" dirty="0" smtClean="0">
                <a:solidFill>
                  <a:srgbClr val="003300"/>
                </a:solidFill>
              </a:rPr>
              <a:t>-</a:t>
            </a:r>
            <a:r>
              <a:rPr lang="en-GB" sz="2000" dirty="0" smtClean="0">
                <a:solidFill>
                  <a:srgbClr val="003300"/>
                </a:solidFill>
              </a:rPr>
              <a:t>  As </a:t>
            </a:r>
            <a:r>
              <a:rPr lang="en-GB" sz="2000" dirty="0">
                <a:solidFill>
                  <a:srgbClr val="003300"/>
                </a:solidFill>
              </a:rPr>
              <a:t>of 1</a:t>
            </a:r>
            <a:r>
              <a:rPr lang="en-GB" sz="2000" baseline="30000" dirty="0">
                <a:solidFill>
                  <a:srgbClr val="003300"/>
                </a:solidFill>
              </a:rPr>
              <a:t>st</a:t>
            </a:r>
            <a:r>
              <a:rPr lang="en-GB" sz="2000" dirty="0">
                <a:solidFill>
                  <a:srgbClr val="003300"/>
                </a:solidFill>
              </a:rPr>
              <a:t> December 2003 </a:t>
            </a:r>
            <a:r>
              <a:rPr lang="en-GB" sz="2000" b="1" dirty="0" smtClean="0">
                <a:solidFill>
                  <a:srgbClr val="006600"/>
                </a:solidFill>
              </a:rPr>
              <a:t>(</a:t>
            </a:r>
            <a:r>
              <a:rPr lang="en-US" sz="2000" b="1" dirty="0">
                <a:solidFill>
                  <a:srgbClr val="006600"/>
                </a:solidFill>
              </a:rPr>
              <a:t>Adoption and Children Act 2002</a:t>
            </a:r>
            <a:r>
              <a:rPr lang="en-GB" sz="2000" b="1" dirty="0" smtClean="0">
                <a:solidFill>
                  <a:srgbClr val="006600"/>
                </a:solidFill>
              </a:rPr>
              <a:t>) </a:t>
            </a:r>
            <a:r>
              <a:rPr lang="en-GB" sz="2000" dirty="0" smtClean="0">
                <a:solidFill>
                  <a:srgbClr val="003300"/>
                </a:solidFill>
              </a:rPr>
              <a:t>Fathers </a:t>
            </a:r>
            <a:r>
              <a:rPr lang="en-GB" sz="2000" dirty="0">
                <a:solidFill>
                  <a:srgbClr val="003300"/>
                </a:solidFill>
              </a:rPr>
              <a:t>can </a:t>
            </a:r>
            <a:r>
              <a:rPr lang="en-GB" sz="2000" dirty="0" smtClean="0">
                <a:solidFill>
                  <a:srgbClr val="003300"/>
                </a:solidFill>
              </a:rPr>
              <a:t>acquire </a:t>
            </a:r>
            <a:r>
              <a:rPr lang="en-GB" sz="2000" dirty="0">
                <a:solidFill>
                  <a:srgbClr val="003300"/>
                </a:solidFill>
              </a:rPr>
              <a:t>PR </a:t>
            </a:r>
            <a:r>
              <a:rPr lang="en-GB" sz="2000" dirty="0" smtClean="0">
                <a:solidFill>
                  <a:srgbClr val="003300"/>
                </a:solidFill>
              </a:rPr>
              <a:t>by being </a:t>
            </a:r>
            <a:r>
              <a:rPr lang="en-GB" sz="2000" b="1" dirty="0">
                <a:solidFill>
                  <a:srgbClr val="003300"/>
                </a:solidFill>
              </a:rPr>
              <a:t>registered on the birth </a:t>
            </a:r>
            <a:r>
              <a:rPr lang="en-GB" sz="2000" b="1" dirty="0" smtClean="0">
                <a:solidFill>
                  <a:srgbClr val="003300"/>
                </a:solidFill>
              </a:rPr>
              <a:t>certificate</a:t>
            </a:r>
            <a:endParaRPr lang="en-GB" sz="2000" dirty="0">
              <a:solidFill>
                <a:srgbClr val="003300"/>
              </a:solidFill>
            </a:endParaRPr>
          </a:p>
          <a:p>
            <a:pPr marL="342900" indent="-342900" algn="just">
              <a:buFont typeface="Arial" panose="020B0604020202020204" pitchFamily="34" charset="0"/>
              <a:buChar char="•"/>
              <a:defRPr/>
            </a:pPr>
            <a:endParaRPr lang="en-US" altLang="en-US" sz="2500" dirty="0" smtClean="0">
              <a:solidFill>
                <a:srgbClr val="003300"/>
              </a:solidFill>
              <a:ea typeface="ヒラギノ角ゴ Pro W3" pitchFamily="-84" charset="-128"/>
            </a:endParaRPr>
          </a:p>
        </p:txBody>
      </p:sp>
    </p:spTree>
    <p:extLst>
      <p:ext uri="{BB962C8B-B14F-4D97-AF65-F5344CB8AC3E}">
        <p14:creationId xmlns:p14="http://schemas.microsoft.com/office/powerpoint/2010/main" val="17794892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s20 Accommodation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611559" y="1412776"/>
            <a:ext cx="8061183" cy="4536504"/>
          </a:xfrm>
        </p:spPr>
        <p:txBody>
          <a:bodyPr>
            <a:normAutofit/>
          </a:bodyPr>
          <a:lstStyle/>
          <a:p>
            <a:pPr marL="342900" indent="-342900" algn="just">
              <a:spcBef>
                <a:spcPts val="600"/>
              </a:spcBef>
              <a:spcAft>
                <a:spcPts val="600"/>
              </a:spcAft>
              <a:buFont typeface="Arial" panose="020B0604020202020204" pitchFamily="34" charset="0"/>
              <a:buChar char="•"/>
              <a:defRPr/>
            </a:pPr>
            <a:r>
              <a:rPr lang="en-GB" sz="2100" dirty="0" smtClean="0">
                <a:solidFill>
                  <a:srgbClr val="003300"/>
                </a:solidFill>
              </a:rPr>
              <a:t>Under </a:t>
            </a:r>
            <a:r>
              <a:rPr lang="en-GB" sz="2100" b="1" dirty="0" smtClean="0">
                <a:solidFill>
                  <a:srgbClr val="006600"/>
                </a:solidFill>
              </a:rPr>
              <a:t>s20</a:t>
            </a:r>
            <a:r>
              <a:rPr lang="en-GB" sz="2100" dirty="0" smtClean="0">
                <a:solidFill>
                  <a:srgbClr val="003300"/>
                </a:solidFill>
              </a:rPr>
              <a:t> of the </a:t>
            </a:r>
            <a:r>
              <a:rPr lang="en-GB" sz="2100" b="1" dirty="0" smtClean="0">
                <a:solidFill>
                  <a:srgbClr val="006600"/>
                </a:solidFill>
              </a:rPr>
              <a:t>Children Act 1989</a:t>
            </a:r>
            <a:r>
              <a:rPr lang="en-GB" sz="2100" dirty="0" smtClean="0">
                <a:solidFill>
                  <a:srgbClr val="003300"/>
                </a:solidFill>
              </a:rPr>
              <a:t>, children and young people can be accommodated with the consent of those with PR. </a:t>
            </a:r>
          </a:p>
          <a:p>
            <a:pPr marL="342900" indent="-342900" algn="just">
              <a:spcBef>
                <a:spcPts val="600"/>
              </a:spcBef>
              <a:spcAft>
                <a:spcPts val="600"/>
              </a:spcAft>
              <a:buFont typeface="Arial" panose="020B0604020202020204" pitchFamily="34" charset="0"/>
              <a:buChar char="•"/>
              <a:defRPr/>
            </a:pPr>
            <a:r>
              <a:rPr lang="en-GB" sz="2100" dirty="0">
                <a:solidFill>
                  <a:srgbClr val="003300"/>
                </a:solidFill>
              </a:rPr>
              <a:t>The consent of all parents with PR will need to be sought and if one objects, s20 consent is not given. </a:t>
            </a:r>
          </a:p>
          <a:p>
            <a:pPr marL="342900" indent="-342900" algn="just">
              <a:spcBef>
                <a:spcPts val="600"/>
              </a:spcBef>
              <a:spcAft>
                <a:spcPts val="600"/>
              </a:spcAft>
              <a:buFont typeface="Arial" panose="020B0604020202020204" pitchFamily="34" charset="0"/>
              <a:buChar char="•"/>
              <a:defRPr/>
            </a:pPr>
            <a:r>
              <a:rPr lang="en-GB" sz="2100" dirty="0" smtClean="0">
                <a:solidFill>
                  <a:srgbClr val="003300"/>
                </a:solidFill>
              </a:rPr>
              <a:t>If the young person is 16 or 17 years old, they do not need the consent of those with PR in order to be accommodated by the Local Authority.</a:t>
            </a:r>
          </a:p>
          <a:p>
            <a:pPr marL="342900" indent="-342900" algn="just">
              <a:spcBef>
                <a:spcPts val="600"/>
              </a:spcBef>
              <a:spcAft>
                <a:spcPts val="600"/>
              </a:spcAft>
              <a:buFont typeface="Arial" panose="020B0604020202020204" pitchFamily="34" charset="0"/>
              <a:buChar char="•"/>
              <a:defRPr/>
            </a:pPr>
            <a:r>
              <a:rPr lang="en-GB" sz="2100" dirty="0" smtClean="0">
                <a:solidFill>
                  <a:srgbClr val="003300"/>
                </a:solidFill>
              </a:rPr>
              <a:t>A Local Authority may also provide accommodation to anyone between 16 and 21 years old in a community home if they consider it necessary to safeguard or promote that young persons welfare. </a:t>
            </a:r>
          </a:p>
          <a:p>
            <a:pPr algn="just">
              <a:defRPr/>
            </a:pPr>
            <a:endParaRPr lang="en-GB" sz="2400" dirty="0">
              <a:solidFill>
                <a:schemeClr val="tx1"/>
              </a:solidFill>
            </a:endParaRPr>
          </a:p>
          <a:p>
            <a:pPr marL="285750" indent="-285750" algn="just">
              <a:buFont typeface="Wingdings" panose="05000000000000000000" pitchFamily="2" charset="2"/>
              <a:buChar char="§"/>
              <a:defRPr/>
            </a:pPr>
            <a:endParaRPr lang="en-GB" sz="2400" dirty="0">
              <a:solidFill>
                <a:schemeClr val="tx1"/>
              </a:solidFill>
            </a:endParaRPr>
          </a:p>
          <a:p>
            <a:pPr algn="just">
              <a:defRPr/>
            </a:pPr>
            <a:endParaRPr lang="en-GB" sz="2400" dirty="0">
              <a:solidFill>
                <a:schemeClr val="tx1"/>
              </a:solidFill>
            </a:endParaRPr>
          </a:p>
          <a:p>
            <a:pPr marL="285750" indent="-285750" algn="just">
              <a:buFont typeface="Wingdings" panose="05000000000000000000" pitchFamily="2" charset="2"/>
              <a:buChar char="§"/>
              <a:defRPr/>
            </a:pPr>
            <a:endParaRPr lang="en-GB" sz="2400" dirty="0" smtClean="0">
              <a:solidFill>
                <a:srgbClr val="003300"/>
              </a:solidFill>
            </a:endParaRPr>
          </a:p>
          <a:p>
            <a:pPr marL="342900" indent="-342900" algn="just" eaLnBrk="1" hangingPunct="1">
              <a:buFont typeface="Arial" panose="020B0604020202020204" pitchFamily="34" charset="0"/>
              <a:buChar cha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1332656" y="1867091"/>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40262021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s20 Accommodation…cont.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484784"/>
            <a:ext cx="8115928" cy="4320480"/>
          </a:xfrm>
        </p:spPr>
        <p:txBody>
          <a:bodyPr>
            <a:normAutofit/>
          </a:bodyPr>
          <a:lstStyle/>
          <a:p>
            <a:pPr marL="342900" indent="-342900" algn="just">
              <a:spcBef>
                <a:spcPts val="600"/>
              </a:spcBef>
              <a:spcAft>
                <a:spcPts val="600"/>
              </a:spcAft>
              <a:buFont typeface="Arial" panose="020B0604020202020204" pitchFamily="34" charset="0"/>
              <a:buChar char="•"/>
              <a:defRPr/>
            </a:pPr>
            <a:r>
              <a:rPr lang="en-GB" sz="2100" dirty="0">
                <a:solidFill>
                  <a:srgbClr val="003300"/>
                </a:solidFill>
              </a:rPr>
              <a:t>Any person who has PR for a child may at any time remove the child from accommodation provided by or on behalf of the Local Authority. If the young person is 16 or 17 years old, they can leave </a:t>
            </a:r>
            <a:r>
              <a:rPr lang="en-GB" sz="2100" dirty="0" smtClean="0">
                <a:solidFill>
                  <a:srgbClr val="003300"/>
                </a:solidFill>
              </a:rPr>
              <a:t>the </a:t>
            </a:r>
            <a:r>
              <a:rPr lang="en-GB" sz="2100" dirty="0">
                <a:solidFill>
                  <a:srgbClr val="003300"/>
                </a:solidFill>
              </a:rPr>
              <a:t>accommodation without parental consent. </a:t>
            </a:r>
            <a:endParaRPr lang="en-GB" sz="2100" dirty="0" smtClean="0">
              <a:solidFill>
                <a:srgbClr val="003300"/>
              </a:solidFill>
            </a:endParaRPr>
          </a:p>
          <a:p>
            <a:pPr algn="just">
              <a:spcBef>
                <a:spcPts val="600"/>
              </a:spcBef>
              <a:spcAft>
                <a:spcPts val="600"/>
              </a:spcAft>
              <a:defRPr/>
            </a:pPr>
            <a:endParaRPr lang="en-GB" sz="800" dirty="0">
              <a:solidFill>
                <a:srgbClr val="003300"/>
              </a:solidFill>
            </a:endParaRPr>
          </a:p>
          <a:p>
            <a:pPr marL="342900" indent="-342900" algn="just">
              <a:spcBef>
                <a:spcPts val="600"/>
              </a:spcBef>
              <a:spcAft>
                <a:spcPts val="600"/>
              </a:spcAft>
              <a:buFont typeface="Arial" panose="020B0604020202020204" pitchFamily="34" charset="0"/>
              <a:buChar char="•"/>
              <a:defRPr/>
            </a:pPr>
            <a:r>
              <a:rPr lang="en-GB" sz="2100" dirty="0" smtClean="0">
                <a:solidFill>
                  <a:srgbClr val="003300"/>
                </a:solidFill>
              </a:rPr>
              <a:t>S20 </a:t>
            </a:r>
            <a:r>
              <a:rPr lang="en-GB" sz="2100" dirty="0">
                <a:solidFill>
                  <a:srgbClr val="003300"/>
                </a:solidFill>
              </a:rPr>
              <a:t>is based on co-operative working between the Local Authority, the young person and his or her parents. </a:t>
            </a:r>
          </a:p>
          <a:p>
            <a:pPr marL="342900" indent="-342900" algn="just">
              <a:spcBef>
                <a:spcPts val="600"/>
              </a:spcBef>
              <a:spcAft>
                <a:spcPts val="600"/>
              </a:spcAft>
              <a:buFont typeface="Arial" panose="020B0604020202020204" pitchFamily="34" charset="0"/>
              <a:buChar char="•"/>
              <a:defRPr/>
            </a:pPr>
            <a:endParaRPr lang="en-GB" sz="1000" dirty="0">
              <a:solidFill>
                <a:srgbClr val="003300"/>
              </a:solidFill>
            </a:endParaRPr>
          </a:p>
          <a:p>
            <a:pPr marL="342900" indent="-342900" algn="just">
              <a:spcBef>
                <a:spcPts val="600"/>
              </a:spcBef>
              <a:spcAft>
                <a:spcPts val="600"/>
              </a:spcAft>
              <a:buFont typeface="Arial" panose="020B0604020202020204" pitchFamily="34" charset="0"/>
              <a:buChar char="•"/>
              <a:defRPr/>
            </a:pPr>
            <a:r>
              <a:rPr lang="en-GB" sz="2100" dirty="0">
                <a:solidFill>
                  <a:srgbClr val="003300"/>
                </a:solidFill>
              </a:rPr>
              <a:t>For a parent to agree to their child being accommodated by the local authority, they must have capacity to do so.</a:t>
            </a:r>
          </a:p>
          <a:p>
            <a:pPr algn="just">
              <a:defRPr/>
            </a:pPr>
            <a:endParaRPr lang="en-GB" sz="2400" dirty="0">
              <a:solidFill>
                <a:schemeClr val="tx1"/>
              </a:solidFill>
            </a:endParaRPr>
          </a:p>
          <a:p>
            <a:pPr marL="285750" indent="-285750" algn="just">
              <a:buFont typeface="Wingdings" panose="05000000000000000000" pitchFamily="2" charset="2"/>
              <a:buChar char="§"/>
              <a:defRPr/>
            </a:pPr>
            <a:endParaRPr lang="en-GB" sz="2400" dirty="0" smtClean="0">
              <a:solidFill>
                <a:srgbClr val="003300"/>
              </a:solidFill>
            </a:endParaRPr>
          </a:p>
          <a:p>
            <a:pPr marL="342900" indent="-342900" algn="just" eaLnBrk="1" hangingPunct="1">
              <a:buFont typeface="Arial" panose="020B0604020202020204" pitchFamily="34" charset="0"/>
              <a:buChar cha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1332656" y="1867091"/>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3245516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s20 Accommodation…cont.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412776"/>
            <a:ext cx="8115928" cy="4536504"/>
          </a:xfrm>
        </p:spPr>
        <p:txBody>
          <a:bodyPr>
            <a:normAutofit fontScale="70000" lnSpcReduction="20000"/>
          </a:bodyPr>
          <a:lstStyle/>
          <a:p>
            <a:pPr marL="457200" indent="-457200" algn="l">
              <a:buFont typeface="Arial" panose="020B0604020202020204" pitchFamily="34" charset="0"/>
              <a:buChar char="•"/>
              <a:defRPr/>
            </a:pPr>
            <a:r>
              <a:rPr lang="en-GB" sz="3100" b="1" u="sng" dirty="0" smtClean="0">
                <a:solidFill>
                  <a:srgbClr val="006600"/>
                </a:solidFill>
              </a:rPr>
              <a:t>Coventry </a:t>
            </a:r>
            <a:r>
              <a:rPr lang="en-GB" sz="3100" b="1" u="sng" dirty="0">
                <a:solidFill>
                  <a:srgbClr val="006600"/>
                </a:solidFill>
              </a:rPr>
              <a:t>City Council v C, B, CA and CH [2012]</a:t>
            </a:r>
            <a:r>
              <a:rPr lang="en-GB" sz="3100" dirty="0">
                <a:solidFill>
                  <a:srgbClr val="006600"/>
                </a:solidFill>
              </a:rPr>
              <a:t>:</a:t>
            </a:r>
            <a:r>
              <a:rPr lang="en-GB" sz="3100" dirty="0">
                <a:solidFill>
                  <a:srgbClr val="003300"/>
                </a:solidFill>
              </a:rPr>
              <a:t> </a:t>
            </a:r>
            <a:r>
              <a:rPr lang="en-GB" sz="3100" dirty="0" smtClean="0">
                <a:solidFill>
                  <a:srgbClr val="003300"/>
                </a:solidFill>
              </a:rPr>
              <a:t/>
            </a:r>
            <a:br>
              <a:rPr lang="en-GB" sz="3100" dirty="0" smtClean="0">
                <a:solidFill>
                  <a:srgbClr val="003300"/>
                </a:solidFill>
              </a:rPr>
            </a:br>
            <a:r>
              <a:rPr lang="en-GB" sz="3100" i="1" dirty="0" smtClean="0">
                <a:solidFill>
                  <a:srgbClr val="003300"/>
                </a:solidFill>
              </a:rPr>
              <a:t>‘Every </a:t>
            </a:r>
            <a:r>
              <a:rPr lang="en-GB" sz="3100" i="1" dirty="0">
                <a:solidFill>
                  <a:srgbClr val="003300"/>
                </a:solidFill>
              </a:rPr>
              <a:t>Social Worker obtaining consent to accommodation of a child from a parent (with parental responsibility) is under a personal duty to be satisfied that the person giving consent does not lack the required capacity…if the Social Worker has doubts about capacity, no further attempt should be made to obtain consent on that </a:t>
            </a:r>
            <a:r>
              <a:rPr lang="en-GB" sz="3100" i="1" dirty="0" smtClean="0">
                <a:solidFill>
                  <a:srgbClr val="003300"/>
                </a:solidFill>
              </a:rPr>
              <a:t>occasion.’</a:t>
            </a:r>
            <a:endParaRPr lang="en-GB" sz="3100" i="1" dirty="0">
              <a:solidFill>
                <a:srgbClr val="003300"/>
              </a:solidFill>
            </a:endParaRPr>
          </a:p>
          <a:p>
            <a:pPr marL="457200" indent="-457200" algn="just">
              <a:buFont typeface="Arial" panose="020B0604020202020204" pitchFamily="34" charset="0"/>
              <a:buChar char="•"/>
              <a:defRPr/>
            </a:pPr>
            <a:endParaRPr lang="en-GB" sz="3100" dirty="0">
              <a:solidFill>
                <a:srgbClr val="003300"/>
              </a:solidFill>
            </a:endParaRPr>
          </a:p>
          <a:p>
            <a:pPr marL="457200" indent="-457200" algn="l">
              <a:buFont typeface="Arial" panose="020B0604020202020204" pitchFamily="34" charset="0"/>
              <a:buChar char="•"/>
              <a:defRPr/>
            </a:pPr>
            <a:r>
              <a:rPr lang="en-GB" sz="3100" b="1" u="sng" dirty="0">
                <a:solidFill>
                  <a:srgbClr val="006600"/>
                </a:solidFill>
              </a:rPr>
              <a:t>Surrey County Council v M, F &amp; E [2012]</a:t>
            </a:r>
            <a:r>
              <a:rPr lang="en-GB" sz="3100" u="sng" dirty="0">
                <a:solidFill>
                  <a:srgbClr val="006600"/>
                </a:solidFill>
              </a:rPr>
              <a:t>:</a:t>
            </a:r>
            <a:r>
              <a:rPr lang="en-GB" sz="3100" b="1" dirty="0">
                <a:solidFill>
                  <a:srgbClr val="006600"/>
                </a:solidFill>
              </a:rPr>
              <a:t> </a:t>
            </a:r>
            <a:r>
              <a:rPr lang="en-GB" sz="3100" b="1" dirty="0" smtClean="0">
                <a:solidFill>
                  <a:srgbClr val="006600"/>
                </a:solidFill>
              </a:rPr>
              <a:t/>
            </a:r>
            <a:br>
              <a:rPr lang="en-GB" sz="3100" b="1" dirty="0" smtClean="0">
                <a:solidFill>
                  <a:srgbClr val="006600"/>
                </a:solidFill>
              </a:rPr>
            </a:br>
            <a:r>
              <a:rPr lang="en-GB" sz="3100" i="1" dirty="0" smtClean="0">
                <a:solidFill>
                  <a:srgbClr val="003300"/>
                </a:solidFill>
              </a:rPr>
              <a:t>‘</a:t>
            </a:r>
            <a:r>
              <a:rPr lang="en-GB" sz="3100" i="1" dirty="0">
                <a:solidFill>
                  <a:srgbClr val="003300"/>
                </a:solidFill>
              </a:rPr>
              <a:t>To use the s20 procedure where there was the overt threat of police protection if </a:t>
            </a:r>
            <a:r>
              <a:rPr lang="en-GB" sz="3100" i="1" dirty="0" smtClean="0">
                <a:solidFill>
                  <a:srgbClr val="003300"/>
                </a:solidFill>
              </a:rPr>
              <a:t>they </a:t>
            </a:r>
            <a:r>
              <a:rPr lang="en-GB" sz="3100" i="1" dirty="0">
                <a:solidFill>
                  <a:srgbClr val="003300"/>
                </a:solidFill>
              </a:rPr>
              <a:t>did not agree, reinforced by the physical presence of uniformed police officers, was wholly inappropriate. By adopting this procedure the local authority sought to circumvent the test any court would have required them to meet if they sought to secure an order, either by way of an EPO or ICO’.</a:t>
            </a:r>
          </a:p>
          <a:p>
            <a:pPr marL="285750" indent="-285750" algn="just">
              <a:buFont typeface="Wingdings" panose="05000000000000000000" pitchFamily="2" charset="2"/>
              <a:buChar char="§"/>
              <a:defRPr/>
            </a:pPr>
            <a:endParaRPr lang="en-GB" sz="2400" dirty="0">
              <a:solidFill>
                <a:schemeClr val="tx1"/>
              </a:solidFill>
            </a:endParaRPr>
          </a:p>
          <a:p>
            <a:pPr marL="285750" indent="-285750" algn="just">
              <a:buFont typeface="Wingdings" panose="05000000000000000000" pitchFamily="2" charset="2"/>
              <a:buChar char="§"/>
              <a:defRPr/>
            </a:pPr>
            <a:endParaRPr lang="en-GB" sz="2400" dirty="0">
              <a:solidFill>
                <a:schemeClr val="tx1"/>
              </a:solidFill>
            </a:endParaRPr>
          </a:p>
          <a:p>
            <a:pPr algn="just">
              <a:defRPr/>
            </a:pPr>
            <a:endParaRPr lang="en-GB" sz="2400" dirty="0">
              <a:solidFill>
                <a:schemeClr val="tx1"/>
              </a:solidFill>
            </a:endParaRPr>
          </a:p>
          <a:p>
            <a:pPr marL="285750" indent="-285750" algn="just">
              <a:buFont typeface="Wingdings" panose="05000000000000000000" pitchFamily="2" charset="2"/>
              <a:buChar char="§"/>
              <a:defRPr/>
            </a:pPr>
            <a:endParaRPr lang="en-GB" sz="2400" dirty="0" smtClean="0">
              <a:solidFill>
                <a:srgbClr val="003300"/>
              </a:solidFill>
            </a:endParaRPr>
          </a:p>
          <a:p>
            <a:pPr marL="342900" indent="-342900" algn="just" eaLnBrk="1" hangingPunct="1">
              <a:buFont typeface="Arial" panose="020B0604020202020204" pitchFamily="34" charset="0"/>
              <a:buChar cha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1332656" y="1867091"/>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41839992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Emergency Protection Order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268760"/>
            <a:ext cx="8115928" cy="5112568"/>
          </a:xfrm>
        </p:spPr>
        <p:txBody>
          <a:bodyPr>
            <a:normAutofit fontScale="62500" lnSpcReduction="20000"/>
          </a:bodyPr>
          <a:lstStyle/>
          <a:p>
            <a:pPr marL="285750" indent="-285750" algn="just">
              <a:buFont typeface="Wingdings" panose="05000000000000000000" pitchFamily="2" charset="2"/>
              <a:buChar char="§"/>
              <a:defRPr/>
            </a:pPr>
            <a:endParaRPr lang="en-GB" sz="2400" dirty="0" smtClean="0">
              <a:solidFill>
                <a:srgbClr val="003300"/>
              </a:solidFill>
            </a:endParaRPr>
          </a:p>
          <a:p>
            <a:pPr marL="514350" indent="-514350" algn="just">
              <a:buFont typeface="Arial" panose="020B0604020202020204" pitchFamily="34" charset="0"/>
              <a:buChar char="•"/>
              <a:defRPr/>
            </a:pPr>
            <a:r>
              <a:rPr lang="en-GB" sz="3800" b="1" dirty="0" smtClean="0">
                <a:solidFill>
                  <a:srgbClr val="006600"/>
                </a:solidFill>
              </a:rPr>
              <a:t>s44</a:t>
            </a:r>
            <a:r>
              <a:rPr lang="en-GB" sz="3800" b="1" dirty="0" smtClean="0">
                <a:solidFill>
                  <a:srgbClr val="003300"/>
                </a:solidFill>
              </a:rPr>
              <a:t> </a:t>
            </a:r>
            <a:r>
              <a:rPr lang="en-GB" sz="3800" b="1" dirty="0" smtClean="0">
                <a:solidFill>
                  <a:srgbClr val="006600"/>
                </a:solidFill>
              </a:rPr>
              <a:t>Children Act 1989 </a:t>
            </a:r>
          </a:p>
          <a:p>
            <a:pPr algn="just">
              <a:defRPr/>
            </a:pPr>
            <a:endParaRPr lang="en-GB" sz="3800" dirty="0" smtClean="0">
              <a:solidFill>
                <a:srgbClr val="003300"/>
              </a:solidFill>
            </a:endParaRPr>
          </a:p>
          <a:p>
            <a:pPr marL="514350" indent="-514350" algn="just">
              <a:buFont typeface="Arial" panose="020B0604020202020204" pitchFamily="34" charset="0"/>
              <a:buChar char="•"/>
              <a:defRPr/>
            </a:pPr>
            <a:r>
              <a:rPr lang="en-GB" sz="3800" dirty="0" smtClean="0">
                <a:solidFill>
                  <a:srgbClr val="003300"/>
                </a:solidFill>
              </a:rPr>
              <a:t>An </a:t>
            </a:r>
            <a:r>
              <a:rPr lang="en-GB" sz="3800" dirty="0">
                <a:solidFill>
                  <a:srgbClr val="003300"/>
                </a:solidFill>
              </a:rPr>
              <a:t>EPO is for emergency situations where there is an immediate risk of harm. They are not to be used when the risk is longer-term and the more appropriate course is the detailed court-directed investigation that would result from an application for a care or supervision order.  </a:t>
            </a:r>
          </a:p>
          <a:p>
            <a:pPr algn="just">
              <a:defRPr/>
            </a:pPr>
            <a:endParaRPr lang="en-GB" sz="3800" dirty="0">
              <a:solidFill>
                <a:srgbClr val="003300"/>
              </a:solidFill>
            </a:endParaRPr>
          </a:p>
          <a:p>
            <a:pPr marL="514350" indent="-514350" algn="just">
              <a:buFont typeface="Arial" panose="020B0604020202020204" pitchFamily="34" charset="0"/>
              <a:buChar char="•"/>
              <a:defRPr/>
            </a:pPr>
            <a:r>
              <a:rPr lang="en-GB" sz="3800" dirty="0">
                <a:solidFill>
                  <a:srgbClr val="003300"/>
                </a:solidFill>
              </a:rPr>
              <a:t>It is a short-term order with two objectives: to remove an immediate risk of harm and to enable the </a:t>
            </a:r>
            <a:r>
              <a:rPr lang="en-GB" sz="3800" dirty="0" smtClean="0">
                <a:solidFill>
                  <a:srgbClr val="003300"/>
                </a:solidFill>
              </a:rPr>
              <a:t>Local Authority </a:t>
            </a:r>
            <a:r>
              <a:rPr lang="en-GB" sz="3800" dirty="0">
                <a:solidFill>
                  <a:srgbClr val="003300"/>
                </a:solidFill>
              </a:rPr>
              <a:t>to carry </a:t>
            </a:r>
            <a:r>
              <a:rPr lang="en-GB" sz="3800" dirty="0" smtClean="0">
                <a:solidFill>
                  <a:srgbClr val="003300"/>
                </a:solidFill>
              </a:rPr>
              <a:t>out </a:t>
            </a:r>
            <a:r>
              <a:rPr lang="en-GB" sz="3800" dirty="0">
                <a:solidFill>
                  <a:srgbClr val="003300"/>
                </a:solidFill>
              </a:rPr>
              <a:t>any assessments necessary to decide what, if any, longer-term measures are needed to protect the child. </a:t>
            </a:r>
          </a:p>
          <a:p>
            <a:pPr marL="342900" indent="-342900" algn="just">
              <a:buFont typeface="Arial" panose="020B0604020202020204" pitchFamily="34" charset="0"/>
              <a:buChar char="•"/>
              <a:defRP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9063448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Emergency Protection Order…cont.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268760"/>
            <a:ext cx="8115928" cy="5112568"/>
          </a:xfrm>
        </p:spPr>
        <p:txBody>
          <a:bodyPr>
            <a:normAutofit lnSpcReduction="10000"/>
          </a:bodyPr>
          <a:lstStyle/>
          <a:p>
            <a:pPr marL="285750" indent="-285750" algn="just">
              <a:spcBef>
                <a:spcPts val="0"/>
              </a:spcBef>
              <a:buFont typeface="Wingdings" panose="05000000000000000000" pitchFamily="2" charset="2"/>
              <a:buChar char="§"/>
              <a:defRPr/>
            </a:pPr>
            <a:endParaRPr lang="en-GB" sz="2400" dirty="0" smtClean="0">
              <a:solidFill>
                <a:srgbClr val="003300"/>
              </a:solidFill>
            </a:endParaRPr>
          </a:p>
          <a:p>
            <a:pPr marL="457200" indent="-457200" algn="just">
              <a:spcBef>
                <a:spcPts val="0"/>
              </a:spcBef>
              <a:buFont typeface="Arial" panose="020B0604020202020204" pitchFamily="34" charset="0"/>
              <a:buChar char="•"/>
              <a:defRPr/>
            </a:pPr>
            <a:r>
              <a:rPr lang="en-GB" sz="2600" dirty="0" smtClean="0">
                <a:solidFill>
                  <a:srgbClr val="003300"/>
                </a:solidFill>
              </a:rPr>
              <a:t>An EPO may be sought by any person.</a:t>
            </a:r>
          </a:p>
          <a:p>
            <a:pPr marL="457200" indent="-457200" algn="just">
              <a:spcBef>
                <a:spcPts val="0"/>
              </a:spcBef>
              <a:buFont typeface="Arial" panose="020B0604020202020204" pitchFamily="34" charset="0"/>
              <a:buChar char="•"/>
              <a:defRPr/>
            </a:pPr>
            <a:endParaRPr lang="en-GB" sz="2400" dirty="0" smtClean="0">
              <a:solidFill>
                <a:srgbClr val="003300"/>
              </a:solidFill>
            </a:endParaRPr>
          </a:p>
          <a:p>
            <a:pPr marL="457200" indent="-457200" algn="just">
              <a:spcBef>
                <a:spcPts val="0"/>
              </a:spcBef>
              <a:buFont typeface="Arial" panose="020B0604020202020204" pitchFamily="34" charset="0"/>
              <a:buChar char="•"/>
              <a:defRPr/>
            </a:pPr>
            <a:r>
              <a:rPr lang="en-GB" sz="2400" dirty="0" smtClean="0">
                <a:solidFill>
                  <a:srgbClr val="003300"/>
                </a:solidFill>
              </a:rPr>
              <a:t>The </a:t>
            </a:r>
            <a:r>
              <a:rPr lang="en-GB" sz="2400" dirty="0">
                <a:solidFill>
                  <a:srgbClr val="003300"/>
                </a:solidFill>
              </a:rPr>
              <a:t>initial order can be made for up to 8 days; it may be extended once only for up to 7 days. </a:t>
            </a:r>
            <a:endParaRPr lang="en-GB" sz="2400" dirty="0" smtClean="0">
              <a:solidFill>
                <a:srgbClr val="003300"/>
              </a:solidFill>
            </a:endParaRPr>
          </a:p>
          <a:p>
            <a:pPr algn="just">
              <a:spcBef>
                <a:spcPts val="0"/>
              </a:spcBef>
              <a:defRPr/>
            </a:pPr>
            <a:endParaRPr lang="en-GB" sz="2400" dirty="0" smtClean="0">
              <a:solidFill>
                <a:srgbClr val="003300"/>
              </a:solidFill>
            </a:endParaRPr>
          </a:p>
          <a:p>
            <a:pPr marL="457200" indent="-457200" algn="just">
              <a:spcBef>
                <a:spcPts val="0"/>
              </a:spcBef>
              <a:buFont typeface="Arial" panose="020B0604020202020204" pitchFamily="34" charset="0"/>
              <a:buChar char="•"/>
              <a:defRPr/>
            </a:pPr>
            <a:r>
              <a:rPr lang="en-GB" sz="2400" dirty="0" smtClean="0">
                <a:solidFill>
                  <a:srgbClr val="003300"/>
                </a:solidFill>
              </a:rPr>
              <a:t>The </a:t>
            </a:r>
            <a:r>
              <a:rPr lang="en-GB" sz="2400" dirty="0">
                <a:solidFill>
                  <a:srgbClr val="003300"/>
                </a:solidFill>
              </a:rPr>
              <a:t>order authorises the applicant </a:t>
            </a:r>
            <a:r>
              <a:rPr lang="en-GB" sz="2400" dirty="0" smtClean="0">
                <a:solidFill>
                  <a:srgbClr val="003300"/>
                </a:solidFill>
              </a:rPr>
              <a:t>to </a:t>
            </a:r>
            <a:r>
              <a:rPr lang="en-GB" sz="2400" dirty="0">
                <a:solidFill>
                  <a:srgbClr val="003300"/>
                </a:solidFill>
              </a:rPr>
              <a:t>remove a child from where he is being accommodated or prevent his removal. </a:t>
            </a:r>
          </a:p>
          <a:p>
            <a:pPr marL="457200" indent="-457200" algn="just">
              <a:spcBef>
                <a:spcPts val="0"/>
              </a:spcBef>
              <a:buFont typeface="Arial" panose="020B0604020202020204" pitchFamily="34" charset="0"/>
              <a:buChar char="•"/>
              <a:defRPr/>
            </a:pPr>
            <a:endParaRPr lang="en-GB" sz="2400" dirty="0">
              <a:solidFill>
                <a:srgbClr val="003300"/>
              </a:solidFill>
            </a:endParaRPr>
          </a:p>
          <a:p>
            <a:pPr marL="457200" indent="-457200" algn="just">
              <a:spcBef>
                <a:spcPts val="0"/>
              </a:spcBef>
              <a:buFont typeface="Arial" panose="020B0604020202020204" pitchFamily="34" charset="0"/>
              <a:buChar char="•"/>
              <a:defRPr/>
            </a:pPr>
            <a:r>
              <a:rPr lang="en-GB" sz="2400" dirty="0">
                <a:solidFill>
                  <a:srgbClr val="003300"/>
                </a:solidFill>
              </a:rPr>
              <a:t>The </a:t>
            </a:r>
            <a:r>
              <a:rPr lang="en-GB" sz="2400" dirty="0" smtClean="0">
                <a:solidFill>
                  <a:srgbClr val="003300"/>
                </a:solidFill>
              </a:rPr>
              <a:t>applicant acquires </a:t>
            </a:r>
            <a:r>
              <a:rPr lang="en-GB" sz="2400" dirty="0">
                <a:solidFill>
                  <a:srgbClr val="003300"/>
                </a:solidFill>
              </a:rPr>
              <a:t>PR, but this is limited to taking necessary steps to secure the child’s short-term welfare. </a:t>
            </a:r>
          </a:p>
          <a:p>
            <a:pPr algn="just">
              <a:lnSpc>
                <a:spcPct val="110000"/>
              </a:lnSpc>
              <a:spcBef>
                <a:spcPts val="0"/>
              </a:spcBef>
              <a:defRPr/>
            </a:pPr>
            <a:endParaRPr lang="en-GB" sz="2600" dirty="0">
              <a:solidFill>
                <a:srgbClr val="003300"/>
              </a:solidFill>
            </a:endParaRPr>
          </a:p>
          <a:p>
            <a:pPr algn="just">
              <a:lnSpc>
                <a:spcPct val="110000"/>
              </a:lnSpc>
              <a:spcBef>
                <a:spcPts val="0"/>
              </a:spcBef>
              <a:defRPr/>
            </a:pPr>
            <a:r>
              <a:rPr lang="en-GB" sz="4000" dirty="0">
                <a:solidFill>
                  <a:schemeClr val="tx1"/>
                </a:solidFill>
              </a:rPr>
              <a:t>  </a:t>
            </a:r>
          </a:p>
          <a:p>
            <a:pPr marL="514350" indent="-514350" algn="just">
              <a:buFont typeface="Arial" panose="020B0604020202020204" pitchFamily="34" charset="0"/>
              <a:buChar char="•"/>
              <a:defRPr/>
            </a:pPr>
            <a:endParaRPr lang="en-GB" sz="3800" dirty="0" smtClean="0">
              <a:solidFill>
                <a:srgbClr val="003300"/>
              </a:solidFill>
            </a:endParaRPr>
          </a:p>
          <a:p>
            <a:pPr marL="342900" indent="-342900" algn="just">
              <a:buFont typeface="Arial" panose="020B0604020202020204" pitchFamily="34" charset="0"/>
              <a:buChar char="•"/>
              <a:defRP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41607403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Emergency Protection Order…cont.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412776"/>
            <a:ext cx="8115928" cy="4132358"/>
          </a:xfrm>
        </p:spPr>
        <p:txBody>
          <a:bodyPr>
            <a:normAutofit fontScale="92500" lnSpcReduction="20000"/>
          </a:bodyPr>
          <a:lstStyle/>
          <a:p>
            <a:pPr marL="342900" indent="-342900" algn="just">
              <a:buFont typeface="Arial" panose="020B0604020202020204" pitchFamily="34" charset="0"/>
              <a:buChar char="•"/>
              <a:defRPr/>
            </a:pPr>
            <a:r>
              <a:rPr lang="en-GB" sz="2600" dirty="0">
                <a:solidFill>
                  <a:srgbClr val="003300"/>
                </a:solidFill>
              </a:rPr>
              <a:t>The threshold for an EPO is very high; it should be used where there is an imminent risk of harm</a:t>
            </a:r>
            <a:r>
              <a:rPr lang="en-GB" sz="2600" dirty="0" smtClean="0">
                <a:solidFill>
                  <a:srgbClr val="003300"/>
                </a:solidFill>
              </a:rPr>
              <a:t>.</a:t>
            </a:r>
          </a:p>
          <a:p>
            <a:pPr marL="342900" indent="-342900" algn="just">
              <a:buFont typeface="Arial" panose="020B0604020202020204" pitchFamily="34" charset="0"/>
              <a:buChar char="•"/>
              <a:defRPr/>
            </a:pPr>
            <a:endParaRPr lang="en-GB" sz="2600" dirty="0" smtClean="0">
              <a:solidFill>
                <a:srgbClr val="003300"/>
              </a:solidFill>
            </a:endParaRPr>
          </a:p>
          <a:p>
            <a:pPr marL="342900" indent="-342900" algn="just">
              <a:buFont typeface="Arial" panose="020B0604020202020204" pitchFamily="34" charset="0"/>
              <a:buChar char="•"/>
              <a:defRPr/>
            </a:pPr>
            <a:r>
              <a:rPr lang="en-GB" sz="2600" dirty="0" smtClean="0">
                <a:solidFill>
                  <a:srgbClr val="003300"/>
                </a:solidFill>
              </a:rPr>
              <a:t>The Local Authority should </a:t>
            </a:r>
            <a:r>
              <a:rPr lang="en-GB" sz="2600" dirty="0">
                <a:solidFill>
                  <a:srgbClr val="003300"/>
                </a:solidFill>
              </a:rPr>
              <a:t>attempt to fully explore s20 with the parents before considering an application for an </a:t>
            </a:r>
            <a:r>
              <a:rPr lang="en-GB" sz="2600" dirty="0" smtClean="0">
                <a:solidFill>
                  <a:srgbClr val="003300"/>
                </a:solidFill>
              </a:rPr>
              <a:t>EPO.</a:t>
            </a:r>
          </a:p>
          <a:p>
            <a:pPr marL="342900" indent="-342900" algn="just">
              <a:buFont typeface="Arial" panose="020B0604020202020204" pitchFamily="34" charset="0"/>
              <a:buChar char="•"/>
              <a:defRPr/>
            </a:pPr>
            <a:endParaRPr lang="en-GB" sz="2600" dirty="0" smtClean="0">
              <a:solidFill>
                <a:srgbClr val="003300"/>
              </a:solidFill>
            </a:endParaRPr>
          </a:p>
          <a:p>
            <a:pPr marL="342900" indent="-342900" algn="just">
              <a:buFont typeface="Arial" panose="020B0604020202020204" pitchFamily="34" charset="0"/>
              <a:buChar char="•"/>
              <a:defRPr/>
            </a:pPr>
            <a:r>
              <a:rPr lang="en-GB" sz="2600" dirty="0">
                <a:solidFill>
                  <a:srgbClr val="003300"/>
                </a:solidFill>
              </a:rPr>
              <a:t>In addition the evidence in support of the application for an EPO must be full, detailed, precise and compelling. Each example of hearsay must be identified with its source. </a:t>
            </a:r>
            <a:endParaRPr lang="en-GB" sz="2600" dirty="0" smtClean="0">
              <a:solidFill>
                <a:srgbClr val="003300"/>
              </a:solidFill>
            </a:endParaRPr>
          </a:p>
          <a:p>
            <a:pPr algn="just">
              <a:defRPr/>
            </a:pPr>
            <a:endParaRPr lang="en-GB" sz="2600" dirty="0" smtClean="0">
              <a:solidFill>
                <a:srgbClr val="003300"/>
              </a:solidFill>
            </a:endParaRPr>
          </a:p>
          <a:p>
            <a:pPr marL="342900" indent="-342900" algn="just">
              <a:buFont typeface="Arial" panose="020B0604020202020204" pitchFamily="34" charset="0"/>
              <a:buChar char="•"/>
              <a:defRPr/>
            </a:pPr>
            <a:r>
              <a:rPr lang="en-US" altLang="en-US" sz="2600" dirty="0">
                <a:solidFill>
                  <a:srgbClr val="003300"/>
                </a:solidFill>
                <a:ea typeface="ヒラギノ角ゴ Pro W3" pitchFamily="-84" charset="-128"/>
              </a:rPr>
              <a:t>Applications can be made </a:t>
            </a:r>
            <a:r>
              <a:rPr lang="en-US" altLang="en-US" sz="2600" dirty="0" smtClean="0">
                <a:solidFill>
                  <a:srgbClr val="003300"/>
                </a:solidFill>
                <a:ea typeface="ヒラギノ角ゴ Pro W3" pitchFamily="-84" charset="-128"/>
              </a:rPr>
              <a:t>on notice or without </a:t>
            </a:r>
            <a:r>
              <a:rPr lang="en-US" altLang="en-US" sz="2600" dirty="0">
                <a:solidFill>
                  <a:srgbClr val="003300"/>
                </a:solidFill>
                <a:ea typeface="ヒラギノ角ゴ Pro W3" pitchFamily="-84" charset="-128"/>
              </a:rPr>
              <a:t>notice to the </a:t>
            </a:r>
            <a:r>
              <a:rPr lang="en-US" altLang="en-US" sz="2600" dirty="0" smtClean="0">
                <a:solidFill>
                  <a:srgbClr val="003300"/>
                </a:solidFill>
                <a:ea typeface="ヒラギノ角ゴ Pro W3" pitchFamily="-84" charset="-128"/>
              </a:rPr>
              <a:t>parents.</a:t>
            </a:r>
            <a:endParaRPr lang="en-US" altLang="en-US" sz="2600" dirty="0">
              <a:solidFill>
                <a:srgbClr val="003300"/>
              </a:solidFill>
              <a:ea typeface="ヒラギノ角ゴ Pro W3" pitchFamily="-84" charset="-128"/>
            </a:endParaRPr>
          </a:p>
          <a:p>
            <a:pPr marL="342900" indent="-342900" algn="just">
              <a:buFont typeface="Arial" panose="020B0604020202020204" pitchFamily="34" charset="0"/>
              <a:buChar char="•"/>
              <a:defRPr/>
            </a:pPr>
            <a:endParaRPr lang="en-GB" sz="2400" dirty="0">
              <a:solidFill>
                <a:srgbClr val="003300"/>
              </a:solidFill>
            </a:endParaRPr>
          </a:p>
          <a:p>
            <a:pPr marL="285750" indent="-285750" algn="just">
              <a:buFont typeface="Wingdings" panose="05000000000000000000" pitchFamily="2" charset="2"/>
              <a:buChar char="§"/>
              <a:defRPr/>
            </a:pPr>
            <a:endParaRPr lang="en-GB" sz="2400" dirty="0" smtClean="0">
              <a:solidFill>
                <a:srgbClr val="003300"/>
              </a:solidFill>
            </a:endParaRPr>
          </a:p>
          <a:p>
            <a:pPr marL="285750" indent="-285750" algn="just">
              <a:buFont typeface="Wingdings" panose="05000000000000000000" pitchFamily="2" charset="2"/>
              <a:buChar char="§"/>
              <a:defRPr/>
            </a:pPr>
            <a:endParaRPr lang="en-GB" sz="2400" dirty="0" smtClean="0">
              <a:solidFill>
                <a:srgbClr val="003300"/>
              </a:solidFill>
            </a:endParaRPr>
          </a:p>
          <a:p>
            <a:pPr marL="514350" indent="-514350" algn="just">
              <a:buFont typeface="Arial" panose="020B0604020202020204" pitchFamily="34" charset="0"/>
              <a:buChar char="•"/>
              <a:defRPr/>
            </a:pPr>
            <a:endParaRPr lang="en-GB" sz="3800" dirty="0" smtClean="0">
              <a:solidFill>
                <a:srgbClr val="003300"/>
              </a:solidFill>
            </a:endParaRPr>
          </a:p>
          <a:p>
            <a:pPr marL="342900" indent="-342900" algn="just">
              <a:buFont typeface="Arial" panose="020B0604020202020204" pitchFamily="34" charset="0"/>
              <a:buChar char="•"/>
              <a:defRP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3811742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Family Courts’ Structure</a:t>
            </a:r>
            <a:endParaRPr lang="en-GB" dirty="0"/>
          </a:p>
        </p:txBody>
      </p:sp>
      <p:sp>
        <p:nvSpPr>
          <p:cNvPr id="3" name="Content Placeholder 2"/>
          <p:cNvSpPr>
            <a:spLocks noGrp="1"/>
          </p:cNvSpPr>
          <p:nvPr>
            <p:ph idx="1"/>
          </p:nvPr>
        </p:nvSpPr>
        <p:spPr/>
        <p:txBody>
          <a:bodyPr/>
          <a:lstStyle/>
          <a:p>
            <a:r>
              <a:rPr lang="en-GB" dirty="0" smtClean="0"/>
              <a:t>Family Proceedings Court</a:t>
            </a:r>
          </a:p>
          <a:p>
            <a:r>
              <a:rPr lang="en-GB" dirty="0" smtClean="0"/>
              <a:t>County Court</a:t>
            </a:r>
          </a:p>
          <a:p>
            <a:r>
              <a:rPr lang="en-GB" dirty="0" smtClean="0"/>
              <a:t>High Court, Family Division</a:t>
            </a:r>
          </a:p>
          <a:p>
            <a:pPr>
              <a:buNone/>
            </a:pPr>
            <a:r>
              <a:rPr lang="en-GB" dirty="0" smtClean="0"/>
              <a:t>		- international business</a:t>
            </a:r>
          </a:p>
          <a:p>
            <a:pPr>
              <a:buNone/>
            </a:pPr>
            <a:r>
              <a:rPr lang="en-GB" dirty="0" smtClean="0"/>
              <a:t>		- vanguard of change</a:t>
            </a:r>
          </a:p>
          <a:p>
            <a:r>
              <a:rPr lang="en-GB" dirty="0" smtClean="0"/>
              <a:t>Court of Appeal</a:t>
            </a:r>
          </a:p>
          <a:p>
            <a:r>
              <a:rPr lang="en-GB" dirty="0" smtClean="0"/>
              <a:t>Supreme Court</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65915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Emergency Protection Order…cont.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412776"/>
            <a:ext cx="8115928" cy="4608512"/>
          </a:xfrm>
        </p:spPr>
        <p:txBody>
          <a:bodyPr>
            <a:normAutofit fontScale="92500" lnSpcReduction="20000"/>
          </a:bodyPr>
          <a:lstStyle/>
          <a:p>
            <a:pPr marL="342900" indent="-342900" algn="just">
              <a:buFont typeface="Arial" panose="020B0604020202020204" pitchFamily="34" charset="0"/>
              <a:buChar char="•"/>
              <a:defRPr/>
            </a:pPr>
            <a:r>
              <a:rPr lang="en-GB" sz="2600" dirty="0">
                <a:solidFill>
                  <a:srgbClr val="003300"/>
                </a:solidFill>
              </a:rPr>
              <a:t>The grounds for an EPO are as follows: </a:t>
            </a:r>
          </a:p>
          <a:p>
            <a:pPr algn="just">
              <a:defRPr/>
            </a:pPr>
            <a:endParaRPr lang="en-GB" sz="1200" dirty="0">
              <a:solidFill>
                <a:srgbClr val="003300"/>
              </a:solidFill>
            </a:endParaRPr>
          </a:p>
          <a:p>
            <a:pPr algn="just">
              <a:defRPr/>
            </a:pPr>
            <a:r>
              <a:rPr lang="en-GB" sz="2600" dirty="0">
                <a:solidFill>
                  <a:srgbClr val="003300"/>
                </a:solidFill>
              </a:rPr>
              <a:t>	There are reasonable grounds to believe that the child is </a:t>
            </a:r>
            <a:r>
              <a:rPr lang="en-GB" sz="2600" dirty="0" smtClean="0">
                <a:solidFill>
                  <a:srgbClr val="003300"/>
                </a:solidFill>
              </a:rPr>
              <a:t>	likely to </a:t>
            </a:r>
            <a:r>
              <a:rPr lang="en-GB" sz="2600" dirty="0">
                <a:solidFill>
                  <a:srgbClr val="003300"/>
                </a:solidFill>
              </a:rPr>
              <a:t>suffer significant harm if she </a:t>
            </a:r>
            <a:r>
              <a:rPr lang="en-GB" sz="2600" dirty="0" smtClean="0">
                <a:solidFill>
                  <a:srgbClr val="003300"/>
                </a:solidFill>
              </a:rPr>
              <a:t>is not </a:t>
            </a:r>
            <a:r>
              <a:rPr lang="en-GB" sz="2600" dirty="0">
                <a:solidFill>
                  <a:srgbClr val="003300"/>
                </a:solidFill>
              </a:rPr>
              <a:t>removed to </a:t>
            </a:r>
            <a:r>
              <a:rPr lang="en-GB" sz="2600" dirty="0" smtClean="0">
                <a:solidFill>
                  <a:srgbClr val="003300"/>
                </a:solidFill>
              </a:rPr>
              <a:t>	accommodation </a:t>
            </a:r>
            <a:r>
              <a:rPr lang="en-GB" sz="2600" dirty="0">
                <a:solidFill>
                  <a:srgbClr val="003300"/>
                </a:solidFill>
              </a:rPr>
              <a:t>provided by the applicant, or kept in </a:t>
            </a:r>
            <a:r>
              <a:rPr lang="en-GB" sz="2600" dirty="0" smtClean="0">
                <a:solidFill>
                  <a:srgbClr val="003300"/>
                </a:solidFill>
              </a:rPr>
              <a:t>	the accommodation where </a:t>
            </a:r>
            <a:r>
              <a:rPr lang="en-GB" sz="2600" dirty="0">
                <a:solidFill>
                  <a:srgbClr val="003300"/>
                </a:solidFill>
              </a:rPr>
              <a:t>she is </a:t>
            </a:r>
            <a:endParaRPr lang="en-GB" sz="2600" dirty="0" smtClean="0">
              <a:solidFill>
                <a:srgbClr val="003300"/>
              </a:solidFill>
            </a:endParaRPr>
          </a:p>
          <a:p>
            <a:pPr algn="just">
              <a:defRPr/>
            </a:pPr>
            <a:r>
              <a:rPr lang="en-GB" sz="2600" dirty="0">
                <a:solidFill>
                  <a:srgbClr val="003300"/>
                </a:solidFill>
              </a:rPr>
              <a:t>	</a:t>
            </a:r>
            <a:r>
              <a:rPr lang="en-GB" sz="2600" b="1" dirty="0" smtClean="0">
                <a:solidFill>
                  <a:srgbClr val="003300"/>
                </a:solidFill>
              </a:rPr>
              <a:t>OR</a:t>
            </a:r>
            <a:endParaRPr lang="en-GB" sz="2600" b="1" dirty="0">
              <a:solidFill>
                <a:srgbClr val="003300"/>
              </a:solidFill>
            </a:endParaRPr>
          </a:p>
          <a:p>
            <a:pPr algn="just">
              <a:defRPr/>
            </a:pPr>
            <a:r>
              <a:rPr lang="en-GB" sz="2600" dirty="0">
                <a:solidFill>
                  <a:srgbClr val="003300"/>
                </a:solidFill>
              </a:rPr>
              <a:t>	The LA is carrying out an investigation of the child’s </a:t>
            </a:r>
            <a:r>
              <a:rPr lang="en-GB" sz="2600" dirty="0" smtClean="0">
                <a:solidFill>
                  <a:srgbClr val="003300"/>
                </a:solidFill>
              </a:rPr>
              <a:t>	circumstances 	under </a:t>
            </a:r>
            <a:r>
              <a:rPr lang="en-GB" sz="2600" dirty="0">
                <a:solidFill>
                  <a:srgbClr val="003300"/>
                </a:solidFill>
              </a:rPr>
              <a:t>s47, or the </a:t>
            </a:r>
            <a:r>
              <a:rPr lang="en-GB" sz="2600" dirty="0" smtClean="0">
                <a:solidFill>
                  <a:srgbClr val="003300"/>
                </a:solidFill>
              </a:rPr>
              <a:t>authorised </a:t>
            </a:r>
            <a:r>
              <a:rPr lang="en-GB" sz="2600" dirty="0">
                <a:solidFill>
                  <a:srgbClr val="003300"/>
                </a:solidFill>
              </a:rPr>
              <a:t>person is </a:t>
            </a:r>
            <a:r>
              <a:rPr lang="en-GB" sz="2600" dirty="0" smtClean="0">
                <a:solidFill>
                  <a:srgbClr val="003300"/>
                </a:solidFill>
              </a:rPr>
              <a:t>	making </a:t>
            </a:r>
            <a:r>
              <a:rPr lang="en-GB" sz="2600" dirty="0">
                <a:solidFill>
                  <a:srgbClr val="003300"/>
                </a:solidFill>
              </a:rPr>
              <a:t>enquiries with </a:t>
            </a:r>
            <a:r>
              <a:rPr lang="en-GB" sz="2600" dirty="0" smtClean="0">
                <a:solidFill>
                  <a:srgbClr val="003300"/>
                </a:solidFill>
              </a:rPr>
              <a:t>respect </a:t>
            </a:r>
            <a:r>
              <a:rPr lang="en-GB" sz="2600" dirty="0">
                <a:solidFill>
                  <a:srgbClr val="003300"/>
                </a:solidFill>
              </a:rPr>
              <a:t>to the child’s welfare; the </a:t>
            </a:r>
            <a:r>
              <a:rPr lang="en-GB" sz="2600" dirty="0" smtClean="0">
                <a:solidFill>
                  <a:srgbClr val="003300"/>
                </a:solidFill>
              </a:rPr>
              <a:t>	enquiries are being frustrated </a:t>
            </a:r>
            <a:r>
              <a:rPr lang="en-GB" sz="2600" dirty="0">
                <a:solidFill>
                  <a:srgbClr val="003300"/>
                </a:solidFill>
              </a:rPr>
              <a:t>because access to the </a:t>
            </a:r>
            <a:r>
              <a:rPr lang="en-GB" sz="2600" dirty="0" smtClean="0">
                <a:solidFill>
                  <a:srgbClr val="003300"/>
                </a:solidFill>
              </a:rPr>
              <a:t>	child </a:t>
            </a:r>
            <a:r>
              <a:rPr lang="en-GB" sz="2600" dirty="0">
                <a:solidFill>
                  <a:srgbClr val="003300"/>
                </a:solidFill>
              </a:rPr>
              <a:t>is </a:t>
            </a:r>
            <a:r>
              <a:rPr lang="en-GB" sz="2600" dirty="0" smtClean="0">
                <a:solidFill>
                  <a:srgbClr val="003300"/>
                </a:solidFill>
              </a:rPr>
              <a:t>being </a:t>
            </a:r>
            <a:r>
              <a:rPr lang="en-GB" sz="2600" dirty="0">
                <a:solidFill>
                  <a:srgbClr val="003300"/>
                </a:solidFill>
              </a:rPr>
              <a:t>denied; and the </a:t>
            </a:r>
            <a:r>
              <a:rPr lang="en-GB" sz="2600" dirty="0" smtClean="0">
                <a:solidFill>
                  <a:srgbClr val="003300"/>
                </a:solidFill>
              </a:rPr>
              <a:t>local authority/authorised 	person has </a:t>
            </a:r>
            <a:r>
              <a:rPr lang="en-GB" sz="2600" dirty="0">
                <a:solidFill>
                  <a:srgbClr val="003300"/>
                </a:solidFill>
              </a:rPr>
              <a:t>reasonable cause to believe </a:t>
            </a:r>
            <a:r>
              <a:rPr lang="en-GB" sz="2600" dirty="0" smtClean="0">
                <a:solidFill>
                  <a:srgbClr val="003300"/>
                </a:solidFill>
              </a:rPr>
              <a:t>that </a:t>
            </a:r>
            <a:r>
              <a:rPr lang="en-GB" sz="2600" dirty="0">
                <a:solidFill>
                  <a:srgbClr val="003300"/>
                </a:solidFill>
              </a:rPr>
              <a:t>access is </a:t>
            </a:r>
            <a:r>
              <a:rPr lang="en-GB" sz="2600" dirty="0" smtClean="0">
                <a:solidFill>
                  <a:srgbClr val="003300"/>
                </a:solidFill>
              </a:rPr>
              <a:t>	required </a:t>
            </a:r>
            <a:r>
              <a:rPr lang="en-GB" sz="2600" dirty="0">
                <a:solidFill>
                  <a:srgbClr val="003300"/>
                </a:solidFill>
              </a:rPr>
              <a:t>as a </a:t>
            </a:r>
            <a:r>
              <a:rPr lang="en-GB" sz="2600" dirty="0" smtClean="0">
                <a:solidFill>
                  <a:srgbClr val="003300"/>
                </a:solidFill>
              </a:rPr>
              <a:t>matter </a:t>
            </a:r>
            <a:r>
              <a:rPr lang="en-GB" sz="2600" dirty="0">
                <a:solidFill>
                  <a:srgbClr val="003300"/>
                </a:solidFill>
              </a:rPr>
              <a:t>of urgency.</a:t>
            </a:r>
          </a:p>
          <a:p>
            <a:pPr marL="285750" indent="-285750" algn="just">
              <a:buFont typeface="Wingdings" panose="05000000000000000000" pitchFamily="2" charset="2"/>
              <a:buChar char="§"/>
              <a:defRPr/>
            </a:pPr>
            <a:endParaRPr lang="en-GB" sz="2400" dirty="0" smtClean="0">
              <a:solidFill>
                <a:srgbClr val="003300"/>
              </a:solidFill>
            </a:endParaRPr>
          </a:p>
          <a:p>
            <a:pPr marL="514350" indent="-514350" algn="just">
              <a:buFont typeface="Arial" panose="020B0604020202020204" pitchFamily="34" charset="0"/>
              <a:buChar char="•"/>
              <a:defRPr/>
            </a:pPr>
            <a:endParaRPr lang="en-GB" sz="3800" dirty="0" smtClean="0">
              <a:solidFill>
                <a:srgbClr val="003300"/>
              </a:solidFill>
            </a:endParaRPr>
          </a:p>
          <a:p>
            <a:pPr marL="342900" indent="-342900" algn="just">
              <a:buFont typeface="Arial" panose="020B0604020202020204" pitchFamily="34" charset="0"/>
              <a:buChar char="•"/>
              <a:defRP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938172"/>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13256039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Emergency Protection Order…cont.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412776"/>
            <a:ext cx="8115928" cy="4608512"/>
          </a:xfrm>
        </p:spPr>
        <p:txBody>
          <a:bodyPr>
            <a:normAutofit fontScale="85000" lnSpcReduction="10000"/>
          </a:bodyPr>
          <a:lstStyle/>
          <a:p>
            <a:pPr marL="342900" indent="-342900" algn="just">
              <a:buFont typeface="Arial" panose="020B0604020202020204" pitchFamily="34" charset="0"/>
              <a:buChar char="•"/>
              <a:defRPr/>
            </a:pPr>
            <a:r>
              <a:rPr lang="en-US" altLang="en-US" sz="2600" dirty="0" smtClean="0">
                <a:solidFill>
                  <a:srgbClr val="003300"/>
                </a:solidFill>
                <a:ea typeface="ヒラギノ角ゴ Pro W3" pitchFamily="-84" charset="-128"/>
              </a:rPr>
              <a:t>The order has wide powers and may contain the following directions: </a:t>
            </a:r>
          </a:p>
          <a:p>
            <a:pPr algn="just">
              <a:defRPr/>
            </a:pPr>
            <a:endParaRPr lang="en-US" altLang="en-US" sz="1200" dirty="0" smtClean="0">
              <a:solidFill>
                <a:srgbClr val="003300"/>
              </a:solidFill>
              <a:ea typeface="ヒラギノ角ゴ Pro W3" pitchFamily="-84" charset="-128"/>
            </a:endParaRPr>
          </a:p>
          <a:p>
            <a:pPr marL="457200" indent="-457200" algn="just">
              <a:spcBef>
                <a:spcPts val="1200"/>
              </a:spcBef>
              <a:buSzPct val="150000"/>
              <a:buFont typeface="Calibri" pitchFamily="34" charset="0"/>
              <a:buChar char="›"/>
              <a:defRPr/>
            </a:pPr>
            <a:r>
              <a:rPr lang="en-US" altLang="en-US" sz="2600" dirty="0" smtClean="0">
                <a:solidFill>
                  <a:srgbClr val="003300"/>
                </a:solidFill>
                <a:ea typeface="ヒラギノ角ゴ Pro W3" pitchFamily="-84" charset="-128"/>
              </a:rPr>
              <a:t>Authorising doctor, nurse or health visitor to accompany the applicant to carry out the order</a:t>
            </a:r>
          </a:p>
          <a:p>
            <a:pPr marL="457200" indent="-457200" algn="just">
              <a:spcBef>
                <a:spcPts val="1200"/>
              </a:spcBef>
              <a:buSzPct val="150000"/>
              <a:buFont typeface="Calibri" pitchFamily="34" charset="0"/>
              <a:buChar char="›"/>
              <a:defRPr/>
            </a:pPr>
            <a:r>
              <a:rPr lang="en-US" altLang="en-US" sz="2600" dirty="0" smtClean="0">
                <a:solidFill>
                  <a:srgbClr val="003300"/>
                </a:solidFill>
                <a:ea typeface="ヒラギノ角ゴ Pro W3" pitchFamily="-84" charset="-128"/>
              </a:rPr>
              <a:t>For the child to have contact with any named person </a:t>
            </a:r>
          </a:p>
          <a:p>
            <a:pPr marL="457200" indent="-457200" algn="just">
              <a:spcBef>
                <a:spcPts val="1200"/>
              </a:spcBef>
              <a:buSzPct val="150000"/>
              <a:buFont typeface="Calibri" pitchFamily="34" charset="0"/>
              <a:buChar char="›"/>
              <a:defRPr/>
            </a:pPr>
            <a:r>
              <a:rPr lang="en-US" altLang="en-US" sz="2600" dirty="0" smtClean="0">
                <a:solidFill>
                  <a:srgbClr val="003300"/>
                </a:solidFill>
                <a:ea typeface="ヒラギノ角ゴ Pro W3" pitchFamily="-84" charset="-128"/>
              </a:rPr>
              <a:t>For medical or psychiatric examination of the child </a:t>
            </a:r>
          </a:p>
          <a:p>
            <a:pPr marL="457200" indent="-457200" algn="just">
              <a:spcBef>
                <a:spcPts val="1200"/>
              </a:spcBef>
              <a:buSzPct val="150000"/>
              <a:buFont typeface="Calibri" pitchFamily="34" charset="0"/>
              <a:buChar char="›"/>
              <a:defRPr/>
            </a:pPr>
            <a:r>
              <a:rPr lang="en-US" altLang="en-US" sz="2600" dirty="0" smtClean="0">
                <a:solidFill>
                  <a:srgbClr val="003300"/>
                </a:solidFill>
                <a:ea typeface="ヒラギノ角ゴ Pro W3" pitchFamily="-84" charset="-128"/>
              </a:rPr>
              <a:t>Requirement to disclose information concerning whereabouts of the child </a:t>
            </a:r>
          </a:p>
          <a:p>
            <a:pPr marL="457200" indent="-457200" algn="just">
              <a:spcBef>
                <a:spcPts val="1200"/>
              </a:spcBef>
              <a:buSzPct val="150000"/>
              <a:buFont typeface="Calibri" pitchFamily="34" charset="0"/>
              <a:buChar char="›"/>
              <a:defRPr/>
            </a:pPr>
            <a:r>
              <a:rPr lang="en-US" altLang="en-US" sz="2600" dirty="0" smtClean="0">
                <a:solidFill>
                  <a:srgbClr val="003300"/>
                </a:solidFill>
                <a:ea typeface="ヒラギノ角ゴ Pro W3" pitchFamily="-84" charset="-128"/>
              </a:rPr>
              <a:t>Authorisation to enter premises and search for the child </a:t>
            </a:r>
          </a:p>
          <a:p>
            <a:pPr marL="457200" indent="-457200" algn="just">
              <a:spcBef>
                <a:spcPts val="1200"/>
              </a:spcBef>
              <a:buSzPct val="150000"/>
              <a:buFont typeface="Calibri" pitchFamily="34" charset="0"/>
              <a:buChar char="›"/>
              <a:defRPr/>
            </a:pPr>
            <a:r>
              <a:rPr lang="en-US" altLang="en-US" sz="2600" dirty="0" smtClean="0">
                <a:solidFill>
                  <a:srgbClr val="003300"/>
                </a:solidFill>
                <a:ea typeface="ヒラギノ角ゴ Pro W3" pitchFamily="-84" charset="-128"/>
              </a:rPr>
              <a:t>Authorisation to search for another child in the same premises </a:t>
            </a:r>
          </a:p>
          <a:p>
            <a:pPr algn="just">
              <a:defRPr/>
            </a:pPr>
            <a:r>
              <a:rPr lang="en-US" altLang="en-US" sz="2600" dirty="0" smtClean="0">
                <a:solidFill>
                  <a:srgbClr val="003300"/>
                </a:solidFill>
                <a:ea typeface="ヒラギノ角ゴ Pro W3" pitchFamily="-84" charset="-128"/>
              </a:rPr>
              <a:t> </a:t>
            </a:r>
          </a:p>
          <a:p>
            <a:pPr marL="342900" indent="-342900" algn="just">
              <a:buFont typeface="Arial" panose="020B0604020202020204" pitchFamily="34" charset="0"/>
              <a:buChar char="•"/>
              <a:defRPr/>
            </a:pPr>
            <a:endParaRPr lang="en-US" altLang="en-US" sz="2500" dirty="0" smtClean="0">
              <a:solidFill>
                <a:srgbClr val="003300"/>
              </a:solidFill>
              <a:ea typeface="ヒラギノ角ゴ Pro W3" pitchFamily="-84" charset="-128"/>
            </a:endParaRPr>
          </a:p>
          <a:p>
            <a:pPr marL="342900" indent="-342900" algn="just">
              <a:buFont typeface="Arial" panose="020B0604020202020204" pitchFamily="34" charset="0"/>
              <a:buChar char="•"/>
              <a:defRP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938172"/>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31130113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Emergency Protection Order…cont.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412776"/>
            <a:ext cx="8115928" cy="4608512"/>
          </a:xfrm>
        </p:spPr>
        <p:txBody>
          <a:bodyPr>
            <a:normAutofit/>
          </a:bodyPr>
          <a:lstStyle/>
          <a:p>
            <a:pPr marL="457200" indent="-457200" algn="just">
              <a:spcBef>
                <a:spcPts val="1200"/>
              </a:spcBef>
              <a:buSzPct val="150000"/>
              <a:buFont typeface="Calibri" pitchFamily="34" charset="0"/>
              <a:buChar char="›"/>
              <a:defRPr/>
            </a:pPr>
            <a:r>
              <a:rPr lang="en-US" altLang="en-US" sz="2200" dirty="0">
                <a:solidFill>
                  <a:srgbClr val="003300"/>
                </a:solidFill>
                <a:ea typeface="ヒラギノ角ゴ Pro W3" pitchFamily="-84" charset="-128"/>
              </a:rPr>
              <a:t>Issue of warrant to police officer to assist the applicant </a:t>
            </a:r>
          </a:p>
          <a:p>
            <a:pPr marL="457200" indent="-457200" algn="just">
              <a:spcBef>
                <a:spcPts val="1200"/>
              </a:spcBef>
              <a:buSzPct val="150000"/>
              <a:buFont typeface="Calibri" pitchFamily="34" charset="0"/>
              <a:buChar char="›"/>
              <a:defRPr/>
            </a:pPr>
            <a:r>
              <a:rPr lang="en-US" altLang="en-US" sz="2200" dirty="0">
                <a:solidFill>
                  <a:srgbClr val="003300"/>
                </a:solidFill>
                <a:ea typeface="ヒラギノ角ゴ Pro W3" pitchFamily="-84" charset="-128"/>
              </a:rPr>
              <a:t>Authorisation for nurse, doctor, or health visitor to accompany police </a:t>
            </a:r>
          </a:p>
          <a:p>
            <a:pPr marL="457200" indent="-457200" algn="just">
              <a:spcBef>
                <a:spcPts val="1200"/>
              </a:spcBef>
              <a:buSzPct val="150000"/>
              <a:buFont typeface="Calibri" pitchFamily="34" charset="0"/>
              <a:buChar char="›"/>
              <a:defRPr/>
            </a:pPr>
            <a:r>
              <a:rPr lang="en-US" altLang="en-US" sz="2200" dirty="0" smtClean="0">
                <a:solidFill>
                  <a:srgbClr val="003300"/>
                </a:solidFill>
                <a:ea typeface="ヒラギノ角ゴ Pro W3" pitchFamily="-84" charset="-128"/>
              </a:rPr>
              <a:t>Exclusion </a:t>
            </a:r>
            <a:r>
              <a:rPr lang="en-US" altLang="en-US" sz="2200" dirty="0">
                <a:solidFill>
                  <a:srgbClr val="003300"/>
                </a:solidFill>
                <a:ea typeface="ヒラギノ角ゴ Pro W3" pitchFamily="-84" charset="-128"/>
              </a:rPr>
              <a:t>requirement requiring a named person to leave and remain away from the dwelling house or area in which the child lives</a:t>
            </a:r>
          </a:p>
          <a:p>
            <a:pPr marL="457200" indent="-457200" algn="just">
              <a:spcBef>
                <a:spcPts val="1200"/>
              </a:spcBef>
              <a:buSzPct val="150000"/>
              <a:buFont typeface="Calibri" pitchFamily="34" charset="0"/>
              <a:buChar char="›"/>
              <a:defRPr/>
            </a:pPr>
            <a:r>
              <a:rPr lang="en-US" altLang="en-US" sz="2200" dirty="0">
                <a:solidFill>
                  <a:srgbClr val="003300"/>
                </a:solidFill>
                <a:ea typeface="ヒラギノ角ゴ Pro W3" pitchFamily="-84" charset="-128"/>
              </a:rPr>
              <a:t>Undertaking in respect of an exclusion requirement </a:t>
            </a:r>
          </a:p>
          <a:p>
            <a:pPr marL="457200" indent="-457200" algn="just">
              <a:spcBef>
                <a:spcPts val="1200"/>
              </a:spcBef>
              <a:buSzPct val="150000"/>
              <a:buFont typeface="Calibri" pitchFamily="34" charset="0"/>
              <a:buChar char="›"/>
              <a:defRPr/>
            </a:pPr>
            <a:r>
              <a:rPr lang="en-US" altLang="en-US" sz="2200" dirty="0">
                <a:solidFill>
                  <a:srgbClr val="003300"/>
                </a:solidFill>
                <a:ea typeface="ヒラギノ角ゴ Pro W3" pitchFamily="-84" charset="-128"/>
              </a:rPr>
              <a:t>Power of arrest in relation to an exclusion requirement </a:t>
            </a:r>
          </a:p>
          <a:p>
            <a:pPr algn="just">
              <a:defRPr/>
            </a:pPr>
            <a:endParaRPr lang="en-US" altLang="en-US" sz="1000" dirty="0">
              <a:solidFill>
                <a:srgbClr val="003300"/>
              </a:solidFill>
              <a:ea typeface="ヒラギノ角ゴ Pro W3" pitchFamily="-84" charset="-128"/>
            </a:endParaRPr>
          </a:p>
          <a:p>
            <a:pPr marL="342900" indent="-342900" algn="just">
              <a:buFont typeface="Arial" panose="020B0604020202020204" pitchFamily="34" charset="0"/>
              <a:buChar char="•"/>
              <a:defRPr/>
            </a:pPr>
            <a:r>
              <a:rPr lang="en-US" altLang="en-US" sz="2200" dirty="0">
                <a:solidFill>
                  <a:srgbClr val="003300"/>
                </a:solidFill>
                <a:ea typeface="ヒラギノ角ゴ Pro W3" pitchFamily="-84" charset="-128"/>
              </a:rPr>
              <a:t>Once an EPO has been made, the Local Authority will give urgent consideration </a:t>
            </a:r>
            <a:r>
              <a:rPr lang="en-US" altLang="en-US" sz="2200" dirty="0" smtClean="0">
                <a:solidFill>
                  <a:srgbClr val="003300"/>
                </a:solidFill>
                <a:ea typeface="ヒラギノ角ゴ Pro W3" pitchFamily="-84" charset="-128"/>
              </a:rPr>
              <a:t>as to whether </a:t>
            </a:r>
            <a:r>
              <a:rPr lang="en-US" altLang="en-US" sz="2200" dirty="0">
                <a:solidFill>
                  <a:srgbClr val="003300"/>
                </a:solidFill>
                <a:ea typeface="ヒラギノ角ゴ Pro W3" pitchFamily="-84" charset="-128"/>
              </a:rPr>
              <a:t>to issue care proceedings </a:t>
            </a:r>
          </a:p>
        </p:txBody>
      </p:sp>
      <p:sp>
        <p:nvSpPr>
          <p:cNvPr id="6" name="Subtitle 2"/>
          <p:cNvSpPr txBox="1">
            <a:spLocks/>
          </p:cNvSpPr>
          <p:nvPr/>
        </p:nvSpPr>
        <p:spPr>
          <a:xfrm>
            <a:off x="547309" y="1867092"/>
            <a:ext cx="8125434" cy="3938172"/>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39658065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Care Proceedings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412776"/>
            <a:ext cx="8115928" cy="4536504"/>
          </a:xfrm>
        </p:spPr>
        <p:txBody>
          <a:bodyPr>
            <a:normAutofit/>
          </a:bodyPr>
          <a:lstStyle/>
          <a:p>
            <a:pPr marL="342900" indent="-342900" algn="just">
              <a:spcBef>
                <a:spcPts val="1200"/>
              </a:spcBef>
              <a:spcAft>
                <a:spcPts val="600"/>
              </a:spcAft>
              <a:buFont typeface="Arial" panose="020B0604020202020204" pitchFamily="34" charset="0"/>
              <a:buChar char="•"/>
              <a:defRPr/>
            </a:pPr>
            <a:r>
              <a:rPr lang="en-US" altLang="en-US" sz="2500" b="1" dirty="0" smtClean="0">
                <a:solidFill>
                  <a:srgbClr val="006600"/>
                </a:solidFill>
                <a:ea typeface="ヒラギノ角ゴ Pro W3" pitchFamily="-84" charset="-128"/>
              </a:rPr>
              <a:t>s31 Children Act 1989 </a:t>
            </a:r>
          </a:p>
          <a:p>
            <a:pPr marL="342900" indent="-342900" algn="just">
              <a:spcBef>
                <a:spcPts val="1200"/>
              </a:spcBef>
              <a:spcAft>
                <a:spcPts val="600"/>
              </a:spcAft>
              <a:buFont typeface="Arial" panose="020B0604020202020204" pitchFamily="34" charset="0"/>
              <a:buChar char="•"/>
              <a:defRPr/>
            </a:pPr>
            <a:r>
              <a:rPr lang="en-US" altLang="en-US" sz="2500" dirty="0" smtClean="0">
                <a:solidFill>
                  <a:srgbClr val="003300"/>
                </a:solidFill>
                <a:ea typeface="ヒラギノ角ゴ Pro W3" pitchFamily="-84" charset="-128"/>
              </a:rPr>
              <a:t>The Local Authority or authorised person (NSPCC and any person authorised by Secretary of State)  can apply to the Court for a child or young person to become the subject of a Care or Supervision </a:t>
            </a:r>
            <a:r>
              <a:rPr lang="en-US" altLang="en-US" sz="2500" dirty="0">
                <a:solidFill>
                  <a:srgbClr val="003300"/>
                </a:solidFill>
                <a:ea typeface="ヒラギノ角ゴ Pro W3" pitchFamily="-84" charset="-128"/>
              </a:rPr>
              <a:t>O</a:t>
            </a:r>
            <a:r>
              <a:rPr lang="en-US" altLang="en-US" sz="2500" dirty="0" smtClean="0">
                <a:solidFill>
                  <a:srgbClr val="003300"/>
                </a:solidFill>
                <a:ea typeface="ヒラギノ角ゴ Pro W3" pitchFamily="-84" charset="-128"/>
              </a:rPr>
              <a:t>rder. </a:t>
            </a:r>
          </a:p>
          <a:p>
            <a:pPr marL="342900" indent="-342900" algn="just">
              <a:spcBef>
                <a:spcPts val="1200"/>
              </a:spcBef>
              <a:spcAft>
                <a:spcPts val="600"/>
              </a:spcAft>
              <a:buFont typeface="Arial" panose="020B0604020202020204" pitchFamily="34" charset="0"/>
              <a:buChar char="•"/>
              <a:defRPr/>
            </a:pPr>
            <a:r>
              <a:rPr lang="en-US" altLang="en-US" sz="2500" dirty="0" smtClean="0">
                <a:solidFill>
                  <a:srgbClr val="003300"/>
                </a:solidFill>
                <a:ea typeface="ヒラギノ角ゴ Pro W3" pitchFamily="-84" charset="-128"/>
              </a:rPr>
              <a:t>A Care or Supervision Order can only be made on young people below the age of 17 and cannot be made on a young person who is 16 years old and married. The order applies for their minority. </a:t>
            </a:r>
          </a:p>
          <a:p>
            <a:pPr marL="342900" indent="-342900" algn="just">
              <a:buFont typeface="Arial" panose="020B0604020202020204" pitchFamily="34" charset="0"/>
              <a:buChar char="•"/>
              <a:defRP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29065925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Care Proceedings…cont.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340768"/>
            <a:ext cx="8115928" cy="4608512"/>
          </a:xfrm>
        </p:spPr>
        <p:txBody>
          <a:bodyPr>
            <a:normAutofit/>
          </a:bodyPr>
          <a:lstStyle/>
          <a:p>
            <a:pPr marL="342900" indent="-342900" algn="just">
              <a:buFont typeface="Arial" panose="020B0604020202020204" pitchFamily="34" charset="0"/>
              <a:buChar char="•"/>
              <a:defRPr/>
            </a:pPr>
            <a:r>
              <a:rPr lang="en-US" altLang="en-US" sz="2000" dirty="0" smtClean="0">
                <a:solidFill>
                  <a:srgbClr val="003300"/>
                </a:solidFill>
                <a:ea typeface="ヒラギノ角ゴ Pro W3" pitchFamily="-84" charset="-128"/>
              </a:rPr>
              <a:t>To make a Care/Supervision </a:t>
            </a:r>
            <a:r>
              <a:rPr lang="en-US" altLang="en-US" sz="2000" dirty="0">
                <a:solidFill>
                  <a:srgbClr val="003300"/>
                </a:solidFill>
                <a:ea typeface="ヒラギノ角ゴ Pro W3" pitchFamily="-84" charset="-128"/>
              </a:rPr>
              <a:t>O</a:t>
            </a:r>
            <a:r>
              <a:rPr lang="en-US" altLang="en-US" sz="2000" dirty="0" smtClean="0">
                <a:solidFill>
                  <a:srgbClr val="003300"/>
                </a:solidFill>
                <a:ea typeface="ヒラギノ角ゴ Pro W3" pitchFamily="-84" charset="-128"/>
              </a:rPr>
              <a:t>rder, the Court must be satisfied that the </a:t>
            </a:r>
            <a:r>
              <a:rPr lang="en-US" altLang="en-US" sz="2000" u="sng" dirty="0" smtClean="0">
                <a:solidFill>
                  <a:srgbClr val="003300"/>
                </a:solidFill>
                <a:ea typeface="ヒラギノ角ゴ Pro W3" pitchFamily="-84" charset="-128"/>
              </a:rPr>
              <a:t>‘threshold criteria’</a:t>
            </a:r>
            <a:r>
              <a:rPr lang="en-US" altLang="en-US" sz="2000" dirty="0" smtClean="0">
                <a:solidFill>
                  <a:srgbClr val="003300"/>
                </a:solidFill>
                <a:ea typeface="ヒラギノ角ゴ Pro W3" pitchFamily="-84" charset="-128"/>
              </a:rPr>
              <a:t> is established: </a:t>
            </a:r>
          </a:p>
          <a:p>
            <a:pPr algn="l">
              <a:defRPr/>
            </a:pPr>
            <a:r>
              <a:rPr lang="en-US" altLang="en-US" sz="2000" dirty="0">
                <a:solidFill>
                  <a:srgbClr val="003300"/>
                </a:solidFill>
                <a:ea typeface="ヒラギノ角ゴ Pro W3" pitchFamily="-84" charset="-128"/>
              </a:rPr>
              <a:t>	</a:t>
            </a:r>
            <a:r>
              <a:rPr lang="en-US" altLang="en-US" sz="2000" b="1" dirty="0" smtClean="0">
                <a:solidFill>
                  <a:srgbClr val="003300"/>
                </a:solidFill>
                <a:ea typeface="ヒラギノ角ゴ Pro W3" pitchFamily="-84" charset="-128"/>
              </a:rPr>
              <a:t>-</a:t>
            </a:r>
            <a:r>
              <a:rPr lang="en-US" altLang="en-US" sz="2000" dirty="0" smtClean="0">
                <a:solidFill>
                  <a:srgbClr val="003300"/>
                </a:solidFill>
                <a:ea typeface="ヒラギノ角ゴ Pro W3" pitchFamily="-84" charset="-128"/>
              </a:rPr>
              <a:t> that the child concerned is suffering or is likely to suffer 	significant harm</a:t>
            </a:r>
          </a:p>
          <a:p>
            <a:pPr algn="l">
              <a:defRPr/>
            </a:pPr>
            <a:r>
              <a:rPr lang="en-US" altLang="en-US" sz="2000" dirty="0">
                <a:solidFill>
                  <a:srgbClr val="003300"/>
                </a:solidFill>
                <a:ea typeface="ヒラギノ角ゴ Pro W3" pitchFamily="-84" charset="-128"/>
              </a:rPr>
              <a:t>	</a:t>
            </a:r>
            <a:r>
              <a:rPr lang="en-US" altLang="en-US" sz="2000" b="1" dirty="0" smtClean="0">
                <a:solidFill>
                  <a:srgbClr val="003300"/>
                </a:solidFill>
                <a:ea typeface="ヒラギノ角ゴ Pro W3" pitchFamily="-84" charset="-128"/>
              </a:rPr>
              <a:t>-</a:t>
            </a:r>
            <a:r>
              <a:rPr lang="en-US" altLang="en-US" sz="2000" dirty="0" smtClean="0">
                <a:solidFill>
                  <a:srgbClr val="003300"/>
                </a:solidFill>
                <a:ea typeface="ヒラギノ角ゴ Pro W3" pitchFamily="-84" charset="-128"/>
              </a:rPr>
              <a:t> and that harm, or likelihood of harm is attributable 	to: </a:t>
            </a:r>
          </a:p>
          <a:p>
            <a:pPr algn="l">
              <a:defRPr/>
            </a:pPr>
            <a:r>
              <a:rPr lang="en-US" altLang="en-US" sz="2000" dirty="0" smtClean="0">
                <a:solidFill>
                  <a:srgbClr val="003300"/>
                </a:solidFill>
                <a:ea typeface="ヒラギノ角ゴ Pro W3" pitchFamily="-84" charset="-128"/>
              </a:rPr>
              <a:t>	</a:t>
            </a:r>
            <a:r>
              <a:rPr lang="en-US" altLang="en-US" sz="2000" b="1" dirty="0" smtClean="0">
                <a:solidFill>
                  <a:srgbClr val="003300"/>
                </a:solidFill>
                <a:ea typeface="ヒラギノ角ゴ Pro W3" pitchFamily="-84" charset="-128"/>
              </a:rPr>
              <a:t>-</a:t>
            </a:r>
            <a:r>
              <a:rPr lang="en-US" altLang="en-US" sz="2000" dirty="0" smtClean="0">
                <a:solidFill>
                  <a:srgbClr val="003300"/>
                </a:solidFill>
                <a:ea typeface="ヒラギノ角ゴ Pro W3" pitchFamily="-84" charset="-128"/>
              </a:rPr>
              <a:t> the care given to the child, or </a:t>
            </a:r>
          </a:p>
          <a:p>
            <a:pPr algn="l">
              <a:defRPr/>
            </a:pPr>
            <a:r>
              <a:rPr lang="en-US" altLang="en-US" sz="2000" dirty="0" smtClean="0">
                <a:solidFill>
                  <a:srgbClr val="003300"/>
                </a:solidFill>
                <a:ea typeface="ヒラギノ角ゴ Pro W3" pitchFamily="-84" charset="-128"/>
              </a:rPr>
              <a:t>	</a:t>
            </a:r>
            <a:r>
              <a:rPr lang="en-US" altLang="en-US" sz="2000" b="1" dirty="0" smtClean="0">
                <a:solidFill>
                  <a:srgbClr val="003300"/>
                </a:solidFill>
                <a:ea typeface="ヒラギノ角ゴ Pro W3" pitchFamily="-84" charset="-128"/>
              </a:rPr>
              <a:t>-</a:t>
            </a:r>
            <a:r>
              <a:rPr lang="en-US" altLang="en-US" sz="2000" dirty="0" smtClean="0">
                <a:solidFill>
                  <a:srgbClr val="003300"/>
                </a:solidFill>
                <a:ea typeface="ヒラギノ角ゴ Pro W3" pitchFamily="-84" charset="-128"/>
              </a:rPr>
              <a:t> likely to be given to him if the order were not made, 	</a:t>
            </a:r>
          </a:p>
          <a:p>
            <a:pPr algn="l">
              <a:defRPr/>
            </a:pPr>
            <a:r>
              <a:rPr lang="en-US" altLang="en-US" sz="2000" dirty="0">
                <a:solidFill>
                  <a:srgbClr val="003300"/>
                </a:solidFill>
                <a:ea typeface="ヒラギノ角ゴ Pro W3" pitchFamily="-84" charset="-128"/>
              </a:rPr>
              <a:t>	</a:t>
            </a:r>
            <a:r>
              <a:rPr lang="en-US" altLang="en-US" sz="2000" b="1" dirty="0" smtClean="0">
                <a:solidFill>
                  <a:srgbClr val="003300"/>
                </a:solidFill>
                <a:ea typeface="ヒラギノ角ゴ Pro W3" pitchFamily="-84" charset="-128"/>
              </a:rPr>
              <a:t>- </a:t>
            </a:r>
            <a:r>
              <a:rPr lang="en-US" altLang="en-US" sz="2000" dirty="0" smtClean="0">
                <a:solidFill>
                  <a:srgbClr val="003300"/>
                </a:solidFill>
                <a:ea typeface="ヒラギノ角ゴ Pro W3" pitchFamily="-84" charset="-128"/>
              </a:rPr>
              <a:t>not being what it would be reasonable to expect a parent to give, 	or if</a:t>
            </a:r>
          </a:p>
          <a:p>
            <a:pPr algn="l">
              <a:defRPr/>
            </a:pPr>
            <a:r>
              <a:rPr lang="en-US" altLang="en-US" sz="2000" dirty="0" smtClean="0">
                <a:solidFill>
                  <a:srgbClr val="003300"/>
                </a:solidFill>
                <a:ea typeface="ヒラギノ角ゴ Pro W3" pitchFamily="-84" charset="-128"/>
              </a:rPr>
              <a:t>	</a:t>
            </a:r>
            <a:r>
              <a:rPr lang="en-US" altLang="en-US" sz="2000" b="1" dirty="0" smtClean="0">
                <a:solidFill>
                  <a:srgbClr val="003300"/>
                </a:solidFill>
                <a:ea typeface="ヒラギノ角ゴ Pro W3" pitchFamily="-84" charset="-128"/>
              </a:rPr>
              <a:t>- </a:t>
            </a:r>
            <a:r>
              <a:rPr lang="en-US" altLang="en-US" sz="2000" dirty="0" smtClean="0">
                <a:solidFill>
                  <a:srgbClr val="003300"/>
                </a:solidFill>
                <a:ea typeface="ヒラギノ角ゴ Pro W3" pitchFamily="-84" charset="-128"/>
              </a:rPr>
              <a:t>the child is beyond parental control </a:t>
            </a:r>
          </a:p>
          <a:p>
            <a:pPr algn="just">
              <a:defRPr/>
            </a:pPr>
            <a:endParaRPr lang="en-US" altLang="en-US" sz="1000" dirty="0">
              <a:solidFill>
                <a:srgbClr val="003300"/>
              </a:solidFill>
              <a:ea typeface="ヒラギノ角ゴ Pro W3" pitchFamily="-84" charset="-128"/>
            </a:endParaRPr>
          </a:p>
          <a:p>
            <a:pPr marL="342900" indent="-342900" algn="just">
              <a:buFont typeface="Arial" panose="020B0604020202020204" pitchFamily="34" charset="0"/>
              <a:buChar char="•"/>
              <a:defRPr/>
            </a:pPr>
            <a:r>
              <a:rPr lang="en-US" altLang="en-US" sz="2000" dirty="0">
                <a:solidFill>
                  <a:srgbClr val="003300"/>
                </a:solidFill>
                <a:ea typeface="ヒラギノ角ゴ Pro W3" pitchFamily="-84" charset="-128"/>
              </a:rPr>
              <a:t>Standard of Proof: the </a:t>
            </a:r>
            <a:r>
              <a:rPr lang="en-US" altLang="en-US" sz="2000" u="sng" dirty="0">
                <a:solidFill>
                  <a:srgbClr val="003300"/>
                </a:solidFill>
                <a:ea typeface="ヒラギノ角ゴ Pro W3" pitchFamily="-84" charset="-128"/>
              </a:rPr>
              <a:t>‘threshold criteria’</a:t>
            </a:r>
            <a:r>
              <a:rPr lang="en-US" altLang="en-US" sz="2000" dirty="0">
                <a:solidFill>
                  <a:srgbClr val="003300"/>
                </a:solidFill>
                <a:ea typeface="ヒラギノ角ゴ Pro W3" pitchFamily="-84" charset="-128"/>
              </a:rPr>
              <a:t> must be established on a balance of probabilities. </a:t>
            </a:r>
            <a:endParaRPr lang="en-US" altLang="en-US" sz="2000" dirty="0" smtClean="0">
              <a:solidFill>
                <a:srgbClr val="003300"/>
              </a:solidFill>
              <a:ea typeface="ヒラギノ角ゴ Pro W3" pitchFamily="-84" charset="-128"/>
            </a:endParaRPr>
          </a:p>
          <a:p>
            <a:pPr marL="342900" indent="-342900" algn="just">
              <a:buFont typeface="Arial" panose="020B0604020202020204" pitchFamily="34" charset="0"/>
              <a:buChar char="•"/>
              <a:defRPr/>
            </a:pPr>
            <a:endParaRPr lang="en-US" altLang="en-US" sz="2000" dirty="0">
              <a:solidFill>
                <a:srgbClr val="003300"/>
              </a:solidFill>
              <a:ea typeface="ヒラギノ角ゴ Pro W3" pitchFamily="-84" charset="-128"/>
            </a:endParaRPr>
          </a:p>
          <a:p>
            <a:pPr marL="342900" indent="-342900" algn="just">
              <a:buFont typeface="Arial" panose="020B0604020202020204" pitchFamily="34" charset="0"/>
              <a:buChar char="•"/>
              <a:defRPr/>
            </a:pPr>
            <a:endParaRPr lang="en-US" altLang="en-US" sz="2000" dirty="0">
              <a:solidFill>
                <a:srgbClr val="003300"/>
              </a:solidFill>
              <a:ea typeface="ヒラギノ角ゴ Pro W3" pitchFamily="-84" charset="-128"/>
            </a:endParaRPr>
          </a:p>
          <a:p>
            <a:pPr algn="just">
              <a:defRPr/>
            </a:pPr>
            <a:endParaRPr lang="en-US" altLang="en-US" sz="2000" dirty="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6410854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Care Proceedings…cont.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268760"/>
            <a:ext cx="8115928" cy="4680520"/>
          </a:xfrm>
        </p:spPr>
        <p:txBody>
          <a:bodyPr>
            <a:normAutofit/>
          </a:bodyPr>
          <a:lstStyle/>
          <a:p>
            <a:pPr algn="just">
              <a:defRPr/>
            </a:pPr>
            <a:endParaRPr lang="en-US" sz="2000" dirty="0" smtClean="0">
              <a:solidFill>
                <a:srgbClr val="003300"/>
              </a:solidFill>
            </a:endParaRPr>
          </a:p>
          <a:p>
            <a:pPr marL="342900" indent="-342900" algn="just">
              <a:buFont typeface="Arial" panose="020B0604020202020204" pitchFamily="34" charset="0"/>
              <a:buChar char="•"/>
              <a:defRPr/>
            </a:pPr>
            <a:r>
              <a:rPr lang="en-US" sz="2000" dirty="0" smtClean="0">
                <a:solidFill>
                  <a:srgbClr val="003300"/>
                </a:solidFill>
              </a:rPr>
              <a:t>The </a:t>
            </a:r>
            <a:r>
              <a:rPr lang="en-US" sz="2000" dirty="0">
                <a:solidFill>
                  <a:srgbClr val="003300"/>
                </a:solidFill>
              </a:rPr>
              <a:t>threshold criteria on an interim basis require a lower standard in that the local authority is required to show reasonable grounds to believe that threshold is </a:t>
            </a:r>
            <a:r>
              <a:rPr lang="en-US" sz="2000" dirty="0" smtClean="0">
                <a:solidFill>
                  <a:srgbClr val="003300"/>
                </a:solidFill>
              </a:rPr>
              <a:t>met</a:t>
            </a:r>
          </a:p>
          <a:p>
            <a:pPr algn="just">
              <a:defRPr/>
            </a:pPr>
            <a:endParaRPr lang="en-US" sz="2000" dirty="0" smtClean="0">
              <a:solidFill>
                <a:srgbClr val="003300"/>
              </a:solidFill>
            </a:endParaRPr>
          </a:p>
          <a:p>
            <a:pPr marL="342900" indent="-342900" algn="just">
              <a:buFont typeface="Arial" panose="020B0604020202020204" pitchFamily="34" charset="0"/>
              <a:buChar char="•"/>
              <a:defRPr/>
            </a:pPr>
            <a:r>
              <a:rPr lang="en-US" sz="2000" dirty="0">
                <a:solidFill>
                  <a:srgbClr val="003300"/>
                </a:solidFill>
              </a:rPr>
              <a:t>The test for removing a child from the care of their parents pending final determination of care proceedings </a:t>
            </a:r>
            <a:r>
              <a:rPr lang="en-US" sz="2000" dirty="0" smtClean="0">
                <a:solidFill>
                  <a:srgbClr val="003300"/>
                </a:solidFill>
              </a:rPr>
              <a:t> is set out in </a:t>
            </a:r>
            <a:r>
              <a:rPr lang="en-GB" sz="2000" b="1" dirty="0" smtClean="0">
                <a:solidFill>
                  <a:srgbClr val="006600"/>
                </a:solidFill>
              </a:rPr>
              <a:t>Re </a:t>
            </a:r>
            <a:r>
              <a:rPr lang="en-GB" sz="2000" b="1" dirty="0">
                <a:solidFill>
                  <a:srgbClr val="006600"/>
                </a:solidFill>
              </a:rPr>
              <a:t>L-A  (Children) (2009</a:t>
            </a:r>
            <a:r>
              <a:rPr lang="en-GB" sz="2000" b="1" dirty="0" smtClean="0">
                <a:solidFill>
                  <a:srgbClr val="006600"/>
                </a:solidFill>
              </a:rPr>
              <a:t>)</a:t>
            </a:r>
            <a:r>
              <a:rPr lang="en-GB" sz="2000" dirty="0" smtClean="0">
                <a:solidFill>
                  <a:srgbClr val="006600"/>
                </a:solidFill>
              </a:rPr>
              <a:t>:</a:t>
            </a:r>
            <a:r>
              <a:rPr lang="en-GB" sz="2000" b="1" dirty="0" smtClean="0">
                <a:solidFill>
                  <a:srgbClr val="006600"/>
                </a:solidFill>
              </a:rPr>
              <a:t> </a:t>
            </a:r>
          </a:p>
          <a:p>
            <a:pPr algn="just">
              <a:defRPr/>
            </a:pPr>
            <a:endParaRPr lang="en-GB" sz="1050" dirty="0">
              <a:solidFill>
                <a:srgbClr val="003300"/>
              </a:solidFill>
            </a:endParaRPr>
          </a:p>
          <a:p>
            <a:pPr algn="just">
              <a:defRPr/>
            </a:pPr>
            <a:r>
              <a:rPr lang="en-GB" sz="2000" dirty="0" smtClean="0">
                <a:solidFill>
                  <a:srgbClr val="003300"/>
                </a:solidFill>
              </a:rPr>
              <a:t>	</a:t>
            </a:r>
            <a:r>
              <a:rPr lang="en-GB" sz="2000" b="1" i="1" dirty="0" smtClean="0">
                <a:solidFill>
                  <a:srgbClr val="003300"/>
                </a:solidFill>
              </a:rPr>
              <a:t>‘whether </a:t>
            </a:r>
            <a:r>
              <a:rPr lang="en-GB" sz="2000" b="1" i="1" dirty="0">
                <a:solidFill>
                  <a:srgbClr val="003300"/>
                </a:solidFill>
              </a:rPr>
              <a:t>the removal or the  continued removal of (the child) from </a:t>
            </a:r>
            <a:r>
              <a:rPr lang="en-GB" sz="2000" b="1" i="1" dirty="0" smtClean="0">
                <a:solidFill>
                  <a:srgbClr val="003300"/>
                </a:solidFill>
              </a:rPr>
              <a:t>	the </a:t>
            </a:r>
            <a:r>
              <a:rPr lang="en-GB" sz="2000" b="1" i="1" dirty="0">
                <a:solidFill>
                  <a:srgbClr val="003300"/>
                </a:solidFill>
              </a:rPr>
              <a:t>care of his/her parents is proportionate to the risk of harm to </a:t>
            </a:r>
            <a:r>
              <a:rPr lang="en-GB" sz="2000" b="1" i="1" dirty="0" smtClean="0">
                <a:solidFill>
                  <a:srgbClr val="003300"/>
                </a:solidFill>
              </a:rPr>
              <a:t>	which </a:t>
            </a:r>
            <a:r>
              <a:rPr lang="en-GB" sz="2000" b="1" i="1" dirty="0">
                <a:solidFill>
                  <a:srgbClr val="003300"/>
                </a:solidFill>
              </a:rPr>
              <a:t>he/she  will be exposed if allowed to return to the parents </a:t>
            </a:r>
            <a:r>
              <a:rPr lang="en-GB" sz="2000" b="1" i="1" dirty="0" smtClean="0">
                <a:solidFill>
                  <a:srgbClr val="003300"/>
                </a:solidFill>
              </a:rPr>
              <a:t>	care’. </a:t>
            </a:r>
            <a:endParaRPr lang="en-US" altLang="en-US" sz="2000" b="1" i="1" dirty="0">
              <a:solidFill>
                <a:srgbClr val="003300"/>
              </a:solidFill>
              <a:ea typeface="ヒラギノ角ゴ Pro W3" pitchFamily="-84" charset="-128"/>
            </a:endParaRPr>
          </a:p>
          <a:p>
            <a:pPr marL="342900" indent="-342900" algn="just">
              <a:buFont typeface="Arial" panose="020B0604020202020204" pitchFamily="34" charset="0"/>
              <a:buChar char="•"/>
              <a:defRPr/>
            </a:pPr>
            <a:endParaRPr lang="en-US" altLang="en-US" sz="2000" dirty="0">
              <a:solidFill>
                <a:srgbClr val="003300"/>
              </a:solidFill>
              <a:ea typeface="ヒラギノ角ゴ Pro W3" pitchFamily="-84" charset="-128"/>
            </a:endParaRPr>
          </a:p>
          <a:p>
            <a:pPr algn="just">
              <a:defRPr/>
            </a:pPr>
            <a:endParaRPr lang="en-US" altLang="en-US" sz="2000" dirty="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918080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Care Proceedings…cont.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340768"/>
            <a:ext cx="8115928" cy="4608512"/>
          </a:xfrm>
        </p:spPr>
        <p:txBody>
          <a:bodyPr>
            <a:noAutofit/>
          </a:bodyPr>
          <a:lstStyle/>
          <a:p>
            <a:pPr marL="342900" indent="-342900" algn="just">
              <a:buFont typeface="Arial" panose="020B0604020202020204" pitchFamily="34" charset="0"/>
              <a:buChar char="•"/>
            </a:pPr>
            <a:r>
              <a:rPr lang="en-US" sz="2000" b="1" dirty="0" smtClean="0">
                <a:solidFill>
                  <a:srgbClr val="003300"/>
                </a:solidFill>
              </a:rPr>
              <a:t>Do allegations of extremist ideologies reach the threshold criteria?</a:t>
            </a:r>
          </a:p>
          <a:p>
            <a:pPr algn="just"/>
            <a:r>
              <a:rPr lang="en-US" sz="2000" dirty="0" smtClean="0">
                <a:solidFill>
                  <a:srgbClr val="003300"/>
                </a:solidFill>
              </a:rPr>
              <a:t>It is relevant to consider the authority of </a:t>
            </a:r>
            <a:r>
              <a:rPr lang="en-US" sz="2000" dirty="0" err="1" smtClean="0">
                <a:solidFill>
                  <a:srgbClr val="003300"/>
                </a:solidFill>
              </a:rPr>
              <a:t>Munby</a:t>
            </a:r>
            <a:r>
              <a:rPr lang="en-US" sz="2000" dirty="0" smtClean="0">
                <a:solidFill>
                  <a:srgbClr val="003300"/>
                </a:solidFill>
              </a:rPr>
              <a:t> P in </a:t>
            </a:r>
            <a:r>
              <a:rPr lang="en-US" sz="2000" b="1" dirty="0" smtClean="0">
                <a:solidFill>
                  <a:srgbClr val="006600"/>
                </a:solidFill>
              </a:rPr>
              <a:t>Re A (A Child) [2015]. </a:t>
            </a:r>
            <a:r>
              <a:rPr lang="en-US" sz="2000" dirty="0" smtClean="0">
                <a:solidFill>
                  <a:srgbClr val="003300"/>
                </a:solidFill>
              </a:rPr>
              <a:t>Although this related to a parent who was alleged to be a former member of the English Defence League (rather than supporting IS), the distinction made by the President between the 'morality' of supporting such groups and significant harm applies in all cases:</a:t>
            </a:r>
          </a:p>
          <a:p>
            <a:pPr marL="342900" indent="-342900" algn="l">
              <a:buFont typeface="Arial" panose="020B0604020202020204" pitchFamily="34" charset="0"/>
              <a:buChar char="•"/>
            </a:pPr>
            <a:endParaRPr lang="en-US" altLang="en-US" sz="1000" b="1" dirty="0">
              <a:solidFill>
                <a:srgbClr val="003300"/>
              </a:solidFill>
              <a:ea typeface="ヒラギノ角ゴ Pro W3" pitchFamily="-84" charset="-128"/>
            </a:endParaRPr>
          </a:p>
          <a:p>
            <a:pPr algn="l">
              <a:spcBef>
                <a:spcPts val="0"/>
              </a:spcBef>
            </a:pPr>
            <a:r>
              <a:rPr lang="en-US" sz="2000" b="1" i="1" dirty="0" smtClean="0">
                <a:solidFill>
                  <a:srgbClr val="003300"/>
                </a:solidFill>
              </a:rPr>
              <a:t>	"</a:t>
            </a:r>
            <a:r>
              <a:rPr lang="en-US" sz="2000" b="1" i="1" dirty="0">
                <a:solidFill>
                  <a:srgbClr val="003300"/>
                </a:solidFill>
              </a:rPr>
              <a:t>The mere fact, if fact it be, that the father was a member, </a:t>
            </a:r>
            <a:r>
              <a:rPr lang="en-US" sz="2000" b="1" i="1" dirty="0" smtClean="0">
                <a:solidFill>
                  <a:srgbClr val="003300"/>
                </a:solidFill>
              </a:rPr>
              <a:t>	probably only for a short time</a:t>
            </a:r>
            <a:r>
              <a:rPr lang="en-US" sz="2000" b="1" i="1" dirty="0">
                <a:solidFill>
                  <a:srgbClr val="003300"/>
                </a:solidFill>
              </a:rPr>
              <a:t>, of the [English Defence League] is </a:t>
            </a:r>
            <a:r>
              <a:rPr lang="en-US" sz="2000" b="1" i="1" dirty="0" smtClean="0">
                <a:solidFill>
                  <a:srgbClr val="003300"/>
                </a:solidFill>
              </a:rPr>
              <a:t>	neither </a:t>
            </a:r>
            <a:r>
              <a:rPr lang="en-US" sz="2000" b="1" i="1" dirty="0">
                <a:solidFill>
                  <a:srgbClr val="003300"/>
                </a:solidFill>
              </a:rPr>
              <a:t>here </a:t>
            </a:r>
            <a:r>
              <a:rPr lang="en-US" sz="2000" b="1" i="1" dirty="0" smtClean="0">
                <a:solidFill>
                  <a:srgbClr val="003300"/>
                </a:solidFill>
              </a:rPr>
              <a:t>nor </a:t>
            </a:r>
            <a:r>
              <a:rPr lang="en-US" sz="2000" b="1" i="1" dirty="0">
                <a:solidFill>
                  <a:srgbClr val="003300"/>
                </a:solidFill>
              </a:rPr>
              <a:t>there, </a:t>
            </a:r>
            <a:r>
              <a:rPr lang="en-US" sz="2000" b="1" i="1" dirty="0" smtClean="0">
                <a:solidFill>
                  <a:srgbClr val="003300"/>
                </a:solidFill>
              </a:rPr>
              <a:t>whatever one </a:t>
            </a:r>
            <a:r>
              <a:rPr lang="en-US" sz="2000" b="1" i="1" dirty="0">
                <a:solidFill>
                  <a:srgbClr val="003300"/>
                </a:solidFill>
              </a:rPr>
              <a:t>may </a:t>
            </a:r>
            <a:r>
              <a:rPr lang="en-US" sz="2000" b="1" i="1" dirty="0" smtClean="0">
                <a:solidFill>
                  <a:srgbClr val="003300"/>
                </a:solidFill>
              </a:rPr>
              <a:t>think </a:t>
            </a:r>
            <a:r>
              <a:rPr lang="en-US" sz="2000" b="1" i="1" dirty="0">
                <a:solidFill>
                  <a:srgbClr val="003300"/>
                </a:solidFill>
              </a:rPr>
              <a:t>of its beliefs and </a:t>
            </a:r>
            <a:r>
              <a:rPr lang="en-US" sz="2000" b="1" i="1" dirty="0" smtClean="0">
                <a:solidFill>
                  <a:srgbClr val="003300"/>
                </a:solidFill>
              </a:rPr>
              <a:t>	policies</a:t>
            </a:r>
            <a:r>
              <a:rPr lang="en-US" sz="2000" b="1" i="1" dirty="0">
                <a:solidFill>
                  <a:srgbClr val="003300"/>
                </a:solidFill>
              </a:rPr>
              <a:t>. It is </a:t>
            </a:r>
            <a:r>
              <a:rPr lang="en-US" sz="2000" b="1" i="1" dirty="0" smtClean="0">
                <a:solidFill>
                  <a:srgbClr val="003300"/>
                </a:solidFill>
              </a:rPr>
              <a:t>concerning </a:t>
            </a:r>
            <a:r>
              <a:rPr lang="en-US" sz="2000" b="1" i="1" dirty="0">
                <a:solidFill>
                  <a:srgbClr val="003300"/>
                </a:solidFill>
              </a:rPr>
              <a:t>to see </a:t>
            </a:r>
            <a:r>
              <a:rPr lang="en-US" sz="2000" b="1" i="1" dirty="0" smtClean="0">
                <a:solidFill>
                  <a:srgbClr val="003300"/>
                </a:solidFill>
              </a:rPr>
              <a:t>the local authority again harping </a:t>
            </a:r>
            <a:r>
              <a:rPr lang="en-US" sz="2000" b="1" i="1" dirty="0">
                <a:solidFill>
                  <a:srgbClr val="003300"/>
                </a:solidFill>
              </a:rPr>
              <a:t>on </a:t>
            </a:r>
            <a:r>
              <a:rPr lang="en-US" sz="2000" b="1" i="1" dirty="0" smtClean="0">
                <a:solidFill>
                  <a:srgbClr val="003300"/>
                </a:solidFill>
              </a:rPr>
              <a:t>	about </a:t>
            </a:r>
            <a:r>
              <a:rPr lang="en-US" sz="2000" b="1" i="1" dirty="0">
                <a:solidFill>
                  <a:srgbClr val="003300"/>
                </a:solidFill>
              </a:rPr>
              <a:t>the </a:t>
            </a:r>
            <a:r>
              <a:rPr lang="en-US" sz="2000" b="1" i="1" dirty="0" smtClean="0">
                <a:solidFill>
                  <a:srgbClr val="003300"/>
                </a:solidFill>
              </a:rPr>
              <a:t>allegedly </a:t>
            </a:r>
            <a:r>
              <a:rPr lang="en-US" sz="2000" b="1" i="1" dirty="0">
                <a:solidFill>
                  <a:srgbClr val="003300"/>
                </a:solidFill>
              </a:rPr>
              <a:t>"immoral" aspects </a:t>
            </a:r>
            <a:r>
              <a:rPr lang="en-US" sz="2000" b="1" i="1" dirty="0" smtClean="0">
                <a:solidFill>
                  <a:srgbClr val="003300"/>
                </a:solidFill>
              </a:rPr>
              <a:t>of </a:t>
            </a:r>
            <a:r>
              <a:rPr lang="en-US" sz="2000" b="1" i="1" dirty="0">
                <a:solidFill>
                  <a:srgbClr val="003300"/>
                </a:solidFill>
              </a:rPr>
              <a:t>the </a:t>
            </a:r>
            <a:r>
              <a:rPr lang="en-US" sz="2000" b="1" i="1" dirty="0" smtClean="0">
                <a:solidFill>
                  <a:srgbClr val="003300"/>
                </a:solidFill>
              </a:rPr>
              <a:t>father's behaviour... 	Membership </a:t>
            </a:r>
            <a:r>
              <a:rPr lang="en-US" sz="2000" b="1" i="1" dirty="0">
                <a:solidFill>
                  <a:srgbClr val="003300"/>
                </a:solidFill>
              </a:rPr>
              <a:t>of an extremist group such as the </a:t>
            </a:r>
            <a:r>
              <a:rPr lang="en-US" sz="2000" b="1" i="1" dirty="0" smtClean="0">
                <a:solidFill>
                  <a:srgbClr val="003300"/>
                </a:solidFill>
              </a:rPr>
              <a:t>EDL </a:t>
            </a:r>
            <a:r>
              <a:rPr lang="en-US" sz="2000" b="1" i="1" dirty="0">
                <a:solidFill>
                  <a:srgbClr val="003300"/>
                </a:solidFill>
              </a:rPr>
              <a:t>is </a:t>
            </a:r>
            <a:r>
              <a:rPr lang="en-US" sz="2000" b="1" i="1" dirty="0" smtClean="0">
                <a:solidFill>
                  <a:srgbClr val="003300"/>
                </a:solidFill>
              </a:rPr>
              <a:t>not, without 	more</a:t>
            </a:r>
            <a:r>
              <a:rPr lang="en-US" sz="2000" b="1" i="1" dirty="0">
                <a:solidFill>
                  <a:srgbClr val="003300"/>
                </a:solidFill>
              </a:rPr>
              <a:t>, </a:t>
            </a:r>
            <a:r>
              <a:rPr lang="en-US" sz="2000" b="1" i="1" dirty="0" smtClean="0">
                <a:solidFill>
                  <a:srgbClr val="003300"/>
                </a:solidFill>
              </a:rPr>
              <a:t>any </a:t>
            </a:r>
            <a:r>
              <a:rPr lang="en-US" sz="2000" b="1" i="1" dirty="0">
                <a:solidFill>
                  <a:srgbClr val="003300"/>
                </a:solidFill>
              </a:rPr>
              <a:t>basis for care proceedings." </a:t>
            </a:r>
            <a:endParaRPr lang="en-US" altLang="en-US" sz="2000" b="1" dirty="0">
              <a:solidFill>
                <a:srgbClr val="003300"/>
              </a:solidFill>
              <a:ea typeface="ヒラギノ角ゴ Pro W3" pitchFamily="-84" charset="-128"/>
            </a:endParaRPr>
          </a:p>
        </p:txBody>
      </p:sp>
    </p:spTree>
    <p:extLst>
      <p:ext uri="{BB962C8B-B14F-4D97-AF65-F5344CB8AC3E}">
        <p14:creationId xmlns:p14="http://schemas.microsoft.com/office/powerpoint/2010/main" val="28001361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Care Proceedings…cont.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268760"/>
            <a:ext cx="8115928" cy="4680520"/>
          </a:xfrm>
        </p:spPr>
        <p:txBody>
          <a:bodyPr>
            <a:noAutofit/>
          </a:bodyPr>
          <a:lstStyle/>
          <a:p>
            <a:pPr marL="285750" indent="-285750" algn="l">
              <a:buFont typeface="Arial" panose="020B0604020202020204" pitchFamily="34" charset="0"/>
              <a:buChar char="•"/>
            </a:pPr>
            <a:endParaRPr lang="en-US" sz="2400" dirty="0" smtClean="0">
              <a:solidFill>
                <a:srgbClr val="003300"/>
              </a:solidFill>
            </a:endParaRPr>
          </a:p>
          <a:p>
            <a:pPr marL="285750" indent="-285750" algn="just">
              <a:buFont typeface="Arial" panose="020B0604020202020204" pitchFamily="34" charset="0"/>
              <a:buChar char="•"/>
            </a:pPr>
            <a:r>
              <a:rPr lang="en-US" sz="2100" dirty="0" smtClean="0">
                <a:solidFill>
                  <a:srgbClr val="003300"/>
                </a:solidFill>
              </a:rPr>
              <a:t>The </a:t>
            </a:r>
            <a:r>
              <a:rPr lang="en-US" sz="2100" dirty="0">
                <a:solidFill>
                  <a:srgbClr val="003300"/>
                </a:solidFill>
              </a:rPr>
              <a:t>issue for the court therefore is not the moral aspect of an extremist ideology, </a:t>
            </a:r>
            <a:r>
              <a:rPr lang="en-US" sz="2100" dirty="0" smtClean="0">
                <a:solidFill>
                  <a:srgbClr val="003300"/>
                </a:solidFill>
              </a:rPr>
              <a:t>of any </a:t>
            </a:r>
            <a:r>
              <a:rPr lang="en-US" sz="2100" dirty="0">
                <a:solidFill>
                  <a:srgbClr val="003300"/>
                </a:solidFill>
              </a:rPr>
              <a:t>religious or political persuasion, but rather whether there is evidence that </a:t>
            </a:r>
            <a:r>
              <a:rPr lang="en-US" sz="2100" dirty="0" smtClean="0">
                <a:solidFill>
                  <a:srgbClr val="003300"/>
                </a:solidFill>
              </a:rPr>
              <a:t>this ideology </a:t>
            </a:r>
            <a:r>
              <a:rPr lang="en-US" sz="2100" dirty="0">
                <a:solidFill>
                  <a:srgbClr val="003300"/>
                </a:solidFill>
              </a:rPr>
              <a:t>presents a current or future risk to the children that meets the threshold </a:t>
            </a:r>
            <a:r>
              <a:rPr lang="en-US" sz="2100" dirty="0" smtClean="0">
                <a:solidFill>
                  <a:srgbClr val="003300"/>
                </a:solidFill>
              </a:rPr>
              <a:t>for significant </a:t>
            </a:r>
            <a:r>
              <a:rPr lang="en-US" sz="2100" dirty="0">
                <a:solidFill>
                  <a:srgbClr val="003300"/>
                </a:solidFill>
              </a:rPr>
              <a:t>harm. </a:t>
            </a:r>
            <a:endParaRPr lang="en-US" sz="2100" dirty="0" smtClean="0">
              <a:solidFill>
                <a:srgbClr val="003300"/>
              </a:solidFill>
            </a:endParaRPr>
          </a:p>
          <a:p>
            <a:pPr algn="just"/>
            <a:endParaRPr lang="en-US" sz="2100" dirty="0">
              <a:solidFill>
                <a:srgbClr val="003300"/>
              </a:solidFill>
            </a:endParaRPr>
          </a:p>
          <a:p>
            <a:pPr marL="285750" indent="-285750" algn="just">
              <a:buFont typeface="Arial" panose="020B0604020202020204" pitchFamily="34" charset="0"/>
              <a:buChar char="•"/>
            </a:pPr>
            <a:r>
              <a:rPr lang="en-US" sz="2100" dirty="0" smtClean="0">
                <a:solidFill>
                  <a:srgbClr val="003300"/>
                </a:solidFill>
              </a:rPr>
              <a:t>A </a:t>
            </a:r>
            <a:r>
              <a:rPr lang="en-US" sz="2100" dirty="0">
                <a:solidFill>
                  <a:srgbClr val="003300"/>
                </a:solidFill>
              </a:rPr>
              <a:t>distinction must be made between holding a particular </a:t>
            </a:r>
            <a:r>
              <a:rPr lang="en-US" sz="2100" dirty="0" smtClean="0">
                <a:solidFill>
                  <a:srgbClr val="003300"/>
                </a:solidFill>
              </a:rPr>
              <a:t>personal view and imposing </a:t>
            </a:r>
            <a:r>
              <a:rPr lang="en-US" sz="2100" dirty="0">
                <a:solidFill>
                  <a:srgbClr val="003300"/>
                </a:solidFill>
              </a:rPr>
              <a:t>that view on a child, and whether that view poses a risk to </a:t>
            </a:r>
            <a:r>
              <a:rPr lang="en-US" sz="2100" dirty="0" smtClean="0">
                <a:solidFill>
                  <a:srgbClr val="003300"/>
                </a:solidFill>
              </a:rPr>
              <a:t>the child</a:t>
            </a:r>
            <a:r>
              <a:rPr lang="en-US" sz="2100" dirty="0">
                <a:solidFill>
                  <a:srgbClr val="003300"/>
                </a:solidFill>
              </a:rPr>
              <a:t>, for example by advocating violence or taking the child to live in a warzone</a:t>
            </a:r>
            <a:r>
              <a:rPr lang="en-US" sz="2100" dirty="0" smtClean="0">
                <a:solidFill>
                  <a:srgbClr val="003300"/>
                </a:solidFill>
              </a:rPr>
              <a:t>.</a:t>
            </a:r>
          </a:p>
          <a:p>
            <a:pPr algn="just"/>
            <a:endParaRPr lang="en-US" altLang="en-US" sz="2400" dirty="0">
              <a:solidFill>
                <a:srgbClr val="003300"/>
              </a:solidFill>
              <a:ea typeface="ヒラギノ角ゴ Pro W3" pitchFamily="-84" charset="-128"/>
            </a:endParaRPr>
          </a:p>
        </p:txBody>
      </p:sp>
    </p:spTree>
    <p:extLst>
      <p:ext uri="{BB962C8B-B14F-4D97-AF65-F5344CB8AC3E}">
        <p14:creationId xmlns:p14="http://schemas.microsoft.com/office/powerpoint/2010/main" val="2416844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Care Proceedings…cont.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340768"/>
            <a:ext cx="8115928" cy="4608512"/>
          </a:xfrm>
        </p:spPr>
        <p:txBody>
          <a:bodyPr>
            <a:noAutofit/>
          </a:bodyPr>
          <a:lstStyle/>
          <a:p>
            <a:pPr marL="285750" indent="-285750" algn="just">
              <a:buFont typeface="Arial" panose="020B0604020202020204" pitchFamily="34" charset="0"/>
              <a:buChar char="•"/>
            </a:pPr>
            <a:r>
              <a:rPr lang="en-US" sz="2000" dirty="0" smtClean="0">
                <a:solidFill>
                  <a:srgbClr val="003300"/>
                </a:solidFill>
              </a:rPr>
              <a:t>In</a:t>
            </a:r>
            <a:r>
              <a:rPr lang="en-US" sz="2000" b="1" i="1" dirty="0" smtClean="0">
                <a:solidFill>
                  <a:srgbClr val="003300"/>
                </a:solidFill>
              </a:rPr>
              <a:t> </a:t>
            </a:r>
            <a:r>
              <a:rPr lang="en-US" sz="2000" b="1" dirty="0" smtClean="0">
                <a:solidFill>
                  <a:srgbClr val="006600"/>
                </a:solidFill>
              </a:rPr>
              <a:t>London </a:t>
            </a:r>
            <a:r>
              <a:rPr lang="en-US" sz="2000" b="1" dirty="0">
                <a:solidFill>
                  <a:srgbClr val="006600"/>
                </a:solidFill>
              </a:rPr>
              <a:t>Borough of Tower Hamlets v B [2015</a:t>
            </a:r>
            <a:r>
              <a:rPr lang="en-US" sz="2000" b="1" dirty="0" smtClean="0">
                <a:solidFill>
                  <a:srgbClr val="006600"/>
                </a:solidFill>
              </a:rPr>
              <a:t>]</a:t>
            </a:r>
            <a:r>
              <a:rPr lang="en-US" sz="2000" dirty="0" smtClean="0">
                <a:solidFill>
                  <a:srgbClr val="006600"/>
                </a:solidFill>
              </a:rPr>
              <a:t>, </a:t>
            </a:r>
            <a:r>
              <a:rPr lang="en-US" sz="2000" dirty="0" smtClean="0">
                <a:solidFill>
                  <a:srgbClr val="003300"/>
                </a:solidFill>
              </a:rPr>
              <a:t>Hayden </a:t>
            </a:r>
            <a:r>
              <a:rPr lang="en-US" sz="2000" dirty="0">
                <a:solidFill>
                  <a:srgbClr val="003300"/>
                </a:solidFill>
              </a:rPr>
              <a:t>J took the view that the threshold criteria were made out in </a:t>
            </a:r>
            <a:r>
              <a:rPr lang="en-US" sz="2000" dirty="0" smtClean="0">
                <a:solidFill>
                  <a:srgbClr val="003300"/>
                </a:solidFill>
              </a:rPr>
              <a:t>circumstances where </a:t>
            </a:r>
            <a:r>
              <a:rPr lang="en-US" sz="2000" dirty="0">
                <a:solidFill>
                  <a:srgbClr val="003300"/>
                </a:solidFill>
              </a:rPr>
              <a:t>there was evidence that older siblings in the family had already </a:t>
            </a:r>
            <a:r>
              <a:rPr lang="en-US" sz="2000" dirty="0" smtClean="0">
                <a:solidFill>
                  <a:srgbClr val="003300"/>
                </a:solidFill>
              </a:rPr>
              <a:t>been </a:t>
            </a:r>
            <a:r>
              <a:rPr lang="en-US" sz="2000" dirty="0" err="1" smtClean="0">
                <a:solidFill>
                  <a:srgbClr val="003300"/>
                </a:solidFill>
              </a:rPr>
              <a:t>radicalised</a:t>
            </a:r>
            <a:r>
              <a:rPr lang="en-US" sz="2000" dirty="0" smtClean="0">
                <a:solidFill>
                  <a:srgbClr val="003300"/>
                </a:solidFill>
              </a:rPr>
              <a:t> </a:t>
            </a:r>
            <a:r>
              <a:rPr lang="en-US" sz="2000" dirty="0">
                <a:solidFill>
                  <a:srgbClr val="003300"/>
                </a:solidFill>
              </a:rPr>
              <a:t>as a consequence of the parents' own extremist views. This had resulted </a:t>
            </a:r>
            <a:r>
              <a:rPr lang="en-US" sz="2000" dirty="0" smtClean="0">
                <a:solidFill>
                  <a:srgbClr val="003300"/>
                </a:solidFill>
              </a:rPr>
              <a:t>in one </a:t>
            </a:r>
            <a:r>
              <a:rPr lang="en-US" sz="2000" dirty="0">
                <a:solidFill>
                  <a:srgbClr val="003300"/>
                </a:solidFill>
              </a:rPr>
              <a:t>child, a 15-year-old known as B, attempting to travel to Syria</a:t>
            </a:r>
            <a:r>
              <a:rPr lang="en-US" sz="2000" dirty="0" smtClean="0">
                <a:solidFill>
                  <a:srgbClr val="003300"/>
                </a:solidFill>
              </a:rPr>
              <a:t>.</a:t>
            </a:r>
            <a:r>
              <a:rPr lang="en-GB" sz="2000" dirty="0">
                <a:solidFill>
                  <a:srgbClr val="003300"/>
                </a:solidFill>
              </a:rPr>
              <a:t> Hayden J found:</a:t>
            </a:r>
            <a:endParaRPr lang="en-US" sz="2000" dirty="0" smtClean="0">
              <a:solidFill>
                <a:srgbClr val="003300"/>
              </a:solidFill>
            </a:endParaRPr>
          </a:p>
          <a:p>
            <a:pPr algn="just"/>
            <a:endParaRPr lang="en-US" altLang="en-US" sz="900" dirty="0">
              <a:solidFill>
                <a:srgbClr val="003300"/>
              </a:solidFill>
              <a:ea typeface="ヒラギノ角ゴ Pro W3" pitchFamily="-84" charset="-128"/>
            </a:endParaRPr>
          </a:p>
          <a:p>
            <a:pPr algn="l"/>
            <a:r>
              <a:rPr lang="en-GB" altLang="en-US" sz="2000" dirty="0" smtClean="0">
                <a:solidFill>
                  <a:srgbClr val="003300"/>
                </a:solidFill>
                <a:cs typeface="Arial" panose="020B0604020202020204" pitchFamily="34" charset="0"/>
              </a:rPr>
              <a:t>	</a:t>
            </a:r>
            <a:r>
              <a:rPr lang="en-GB" altLang="en-US" sz="2000" b="1" dirty="0" smtClean="0">
                <a:solidFill>
                  <a:srgbClr val="003300"/>
                </a:solidFill>
                <a:cs typeface="Arial" panose="020B0604020202020204" pitchFamily="34" charset="0"/>
              </a:rPr>
              <a:t>“</a:t>
            </a:r>
            <a:r>
              <a:rPr lang="en-GB" altLang="en-US" sz="2000" b="1" i="1" dirty="0">
                <a:solidFill>
                  <a:srgbClr val="003300"/>
                </a:solidFill>
                <a:cs typeface="Arial" panose="020B0604020202020204" pitchFamily="34" charset="0"/>
              </a:rPr>
              <a:t>I have no hesitation in concluding that B has been subjected to </a:t>
            </a:r>
            <a:r>
              <a:rPr lang="en-GB" altLang="en-US" sz="2000" b="1" i="1" dirty="0" smtClean="0">
                <a:solidFill>
                  <a:srgbClr val="003300"/>
                </a:solidFill>
                <a:cs typeface="Arial" panose="020B0604020202020204" pitchFamily="34" charset="0"/>
              </a:rPr>
              <a:t>	serious emotional </a:t>
            </a:r>
            <a:r>
              <a:rPr lang="en-GB" altLang="en-US" sz="2000" b="1" i="1" dirty="0">
                <a:solidFill>
                  <a:srgbClr val="003300"/>
                </a:solidFill>
                <a:cs typeface="Arial" panose="020B0604020202020204" pitchFamily="34" charset="0"/>
              </a:rPr>
              <a:t>harm, and, at the very least, continues to be at </a:t>
            </a:r>
            <a:r>
              <a:rPr lang="en-GB" altLang="en-US" sz="2000" b="1" i="1" dirty="0" smtClean="0">
                <a:solidFill>
                  <a:srgbClr val="003300"/>
                </a:solidFill>
                <a:cs typeface="Arial" panose="020B0604020202020204" pitchFamily="34" charset="0"/>
              </a:rPr>
              <a:t>	risk </a:t>
            </a:r>
            <a:r>
              <a:rPr lang="en-GB" altLang="en-US" sz="2000" b="1" i="1" dirty="0">
                <a:solidFill>
                  <a:srgbClr val="003300"/>
                </a:solidFill>
                <a:cs typeface="Arial" panose="020B0604020202020204" pitchFamily="34" charset="0"/>
              </a:rPr>
              <a:t>of such in her </a:t>
            </a:r>
            <a:r>
              <a:rPr lang="en-GB" altLang="en-US" sz="2000" b="1" i="1" dirty="0" smtClean="0">
                <a:solidFill>
                  <a:srgbClr val="003300"/>
                </a:solidFill>
                <a:cs typeface="Arial" panose="020B0604020202020204" pitchFamily="34" charset="0"/>
              </a:rPr>
              <a:t>parent’s </a:t>
            </a:r>
            <a:r>
              <a:rPr lang="en-GB" altLang="en-US" sz="2000" b="1" i="1" dirty="0">
                <a:solidFill>
                  <a:srgbClr val="003300"/>
                </a:solidFill>
                <a:cs typeface="Arial" panose="020B0604020202020204" pitchFamily="34" charset="0"/>
              </a:rPr>
              <a:t>care. I can see no way in which her </a:t>
            </a:r>
            <a:r>
              <a:rPr lang="en-GB" altLang="en-US" sz="2000" b="1" i="1" dirty="0" smtClean="0">
                <a:solidFill>
                  <a:srgbClr val="003300"/>
                </a:solidFill>
                <a:cs typeface="Arial" panose="020B0604020202020204" pitchFamily="34" charset="0"/>
              </a:rPr>
              <a:t>	psychological</a:t>
            </a:r>
            <a:r>
              <a:rPr lang="en-GB" altLang="en-US" sz="2000" b="1" i="1" dirty="0">
                <a:solidFill>
                  <a:srgbClr val="003300"/>
                </a:solidFill>
                <a:cs typeface="Arial" panose="020B0604020202020204" pitchFamily="34" charset="0"/>
              </a:rPr>
              <a:t>, emotional and </a:t>
            </a:r>
            <a:r>
              <a:rPr lang="en-GB" altLang="en-US" sz="2000" b="1" i="1" dirty="0" smtClean="0">
                <a:solidFill>
                  <a:srgbClr val="003300"/>
                </a:solidFill>
                <a:cs typeface="Arial" panose="020B0604020202020204" pitchFamily="34" charset="0"/>
              </a:rPr>
              <a:t>intellectual </a:t>
            </a:r>
            <a:r>
              <a:rPr lang="en-GB" altLang="en-US" sz="2000" b="1" i="1" dirty="0">
                <a:solidFill>
                  <a:srgbClr val="003300"/>
                </a:solidFill>
                <a:cs typeface="Arial" panose="020B0604020202020204" pitchFamily="34" charset="0"/>
              </a:rPr>
              <a:t>integrity can be </a:t>
            </a:r>
            <a:r>
              <a:rPr lang="en-GB" altLang="en-US" sz="2000" b="1" i="1" dirty="0" smtClean="0">
                <a:solidFill>
                  <a:srgbClr val="003300"/>
                </a:solidFill>
                <a:cs typeface="Arial" panose="020B0604020202020204" pitchFamily="34" charset="0"/>
              </a:rPr>
              <a:t>	protected by </a:t>
            </a:r>
            <a:r>
              <a:rPr lang="en-GB" altLang="en-US" sz="2000" b="1" i="1" dirty="0">
                <a:solidFill>
                  <a:srgbClr val="003300"/>
                </a:solidFill>
                <a:cs typeface="Arial" panose="020B0604020202020204" pitchFamily="34" charset="0"/>
              </a:rPr>
              <a:t>her remaining in this household. </a:t>
            </a:r>
            <a:r>
              <a:rPr lang="en-GB" altLang="en-US" sz="2000" b="1" i="1" dirty="0" smtClean="0">
                <a:solidFill>
                  <a:srgbClr val="003300"/>
                </a:solidFill>
                <a:cs typeface="Arial" panose="020B0604020202020204" pitchFamily="34" charset="0"/>
              </a:rPr>
              <a:t>The </a:t>
            </a:r>
            <a:r>
              <a:rPr lang="en-GB" altLang="en-US" sz="2000" b="1" i="1" dirty="0">
                <a:solidFill>
                  <a:srgbClr val="003300"/>
                </a:solidFill>
                <a:cs typeface="Arial" panose="020B0604020202020204" pitchFamily="34" charset="0"/>
              </a:rPr>
              <a:t>farrago of </a:t>
            </a:r>
            <a:r>
              <a:rPr lang="en-GB" altLang="en-US" sz="2000" b="1" i="1" dirty="0" smtClean="0">
                <a:solidFill>
                  <a:srgbClr val="003300"/>
                </a:solidFill>
                <a:cs typeface="Arial" panose="020B0604020202020204" pitchFamily="34" charset="0"/>
              </a:rPr>
              <a:t>	sophisticated dishonesty </a:t>
            </a:r>
            <a:r>
              <a:rPr lang="en-GB" altLang="en-US" sz="2000" b="1" i="1" dirty="0">
                <a:solidFill>
                  <a:srgbClr val="003300"/>
                </a:solidFill>
                <a:cs typeface="Arial" panose="020B0604020202020204" pitchFamily="34" charset="0"/>
              </a:rPr>
              <a:t>displayed by her parents makes </a:t>
            </a:r>
            <a:r>
              <a:rPr lang="en-GB" altLang="en-US" sz="2000" b="1" i="1" dirty="0" smtClean="0">
                <a:solidFill>
                  <a:srgbClr val="003300"/>
                </a:solidFill>
                <a:cs typeface="Arial" panose="020B0604020202020204" pitchFamily="34" charset="0"/>
              </a:rPr>
              <a:t>such a 	placement entirely unsustainable”.</a:t>
            </a:r>
            <a:endParaRPr lang="en-GB" altLang="en-US" sz="2000" b="1" dirty="0">
              <a:solidFill>
                <a:srgbClr val="003300"/>
              </a:solidFill>
              <a:cs typeface="Arial" panose="020B0604020202020204" pitchFamily="34" charset="0"/>
            </a:endParaRPr>
          </a:p>
          <a:p>
            <a:pPr algn="just"/>
            <a:endParaRPr lang="en-US" altLang="en-US" sz="1800" dirty="0">
              <a:solidFill>
                <a:srgbClr val="003300"/>
              </a:solidFill>
              <a:ea typeface="ヒラギノ角ゴ Pro W3" pitchFamily="-84" charset="-128"/>
            </a:endParaRPr>
          </a:p>
        </p:txBody>
      </p:sp>
    </p:spTree>
    <p:extLst>
      <p:ext uri="{BB962C8B-B14F-4D97-AF65-F5344CB8AC3E}">
        <p14:creationId xmlns:p14="http://schemas.microsoft.com/office/powerpoint/2010/main" val="37922691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Care Proceedings…cont.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484784"/>
            <a:ext cx="8115928" cy="4464496"/>
          </a:xfrm>
        </p:spPr>
        <p:txBody>
          <a:bodyPr>
            <a:normAutofit/>
          </a:bodyPr>
          <a:lstStyle/>
          <a:p>
            <a:pPr marL="342900" indent="-342900" algn="just">
              <a:buFont typeface="Arial" panose="020B0604020202020204" pitchFamily="34" charset="0"/>
              <a:buChar char="•"/>
            </a:pPr>
            <a:r>
              <a:rPr lang="en-US" sz="2200" dirty="0" smtClean="0">
                <a:solidFill>
                  <a:srgbClr val="003300"/>
                </a:solidFill>
              </a:rPr>
              <a:t>Even </a:t>
            </a:r>
            <a:r>
              <a:rPr lang="en-US" sz="2200" dirty="0">
                <a:solidFill>
                  <a:srgbClr val="003300"/>
                </a:solidFill>
              </a:rPr>
              <a:t>where the interim or final threshold criteria are made out, the court must </a:t>
            </a:r>
            <a:r>
              <a:rPr lang="en-US" sz="2200" dirty="0" smtClean="0">
                <a:solidFill>
                  <a:srgbClr val="003300"/>
                </a:solidFill>
              </a:rPr>
              <a:t>be satisfied </a:t>
            </a:r>
            <a:r>
              <a:rPr lang="en-US" sz="2200" dirty="0">
                <a:solidFill>
                  <a:srgbClr val="003300"/>
                </a:solidFill>
              </a:rPr>
              <a:t>that it is in the best interests of the child to make an order. </a:t>
            </a:r>
            <a:endParaRPr lang="en-US" sz="2200" dirty="0" smtClean="0">
              <a:solidFill>
                <a:srgbClr val="003300"/>
              </a:solidFill>
            </a:endParaRPr>
          </a:p>
          <a:p>
            <a:pPr marL="342900" indent="-342900" algn="just">
              <a:buFont typeface="Arial" panose="020B0604020202020204" pitchFamily="34" charset="0"/>
              <a:buChar char="•"/>
            </a:pPr>
            <a:endParaRPr lang="en-US" altLang="en-US" sz="2200" dirty="0" smtClean="0">
              <a:solidFill>
                <a:srgbClr val="003300"/>
              </a:solidFill>
              <a:ea typeface="ヒラギノ角ゴ Pro W3" pitchFamily="-84" charset="-128"/>
            </a:endParaRPr>
          </a:p>
          <a:p>
            <a:pPr marL="342900" indent="-342900" algn="just">
              <a:buFont typeface="Arial" panose="020B0604020202020204" pitchFamily="34" charset="0"/>
              <a:buChar char="•"/>
            </a:pPr>
            <a:r>
              <a:rPr lang="en-US" altLang="en-US" sz="2200" dirty="0" smtClean="0">
                <a:solidFill>
                  <a:srgbClr val="003300"/>
                </a:solidFill>
                <a:ea typeface="ヒラギノ角ゴ Pro W3" pitchFamily="-84" charset="-128"/>
              </a:rPr>
              <a:t>Once  a Care Order is made, the Local Authority obtains PR in addition to the other PR holders.</a:t>
            </a:r>
          </a:p>
          <a:p>
            <a:pPr marL="342900" indent="-342900" algn="just">
              <a:buFont typeface="Arial" panose="020B0604020202020204" pitchFamily="34" charset="0"/>
              <a:buChar char="•"/>
              <a:defRPr/>
            </a:pPr>
            <a:endParaRPr lang="en-US" altLang="en-US" sz="2200" dirty="0" smtClean="0">
              <a:solidFill>
                <a:srgbClr val="003300"/>
              </a:solidFill>
              <a:ea typeface="ヒラギノ角ゴ Pro W3" pitchFamily="-84" charset="-128"/>
            </a:endParaRPr>
          </a:p>
          <a:p>
            <a:pPr marL="342900" indent="-342900" algn="just">
              <a:buFont typeface="Arial" panose="020B0604020202020204" pitchFamily="34" charset="0"/>
              <a:buChar char="•"/>
              <a:defRPr/>
            </a:pPr>
            <a:r>
              <a:rPr lang="en-US" altLang="en-US" sz="2200" dirty="0">
                <a:solidFill>
                  <a:srgbClr val="003300"/>
                </a:solidFill>
                <a:ea typeface="ヒラギノ角ゴ Pro W3" pitchFamily="-84" charset="-128"/>
              </a:rPr>
              <a:t>A Supervision Order places the child under the supervision of the Local Authority. T</a:t>
            </a:r>
            <a:r>
              <a:rPr lang="en-US" altLang="en-US" sz="2200" dirty="0" smtClean="0">
                <a:solidFill>
                  <a:srgbClr val="003300"/>
                </a:solidFill>
                <a:ea typeface="ヒラギノ角ゴ Pro W3" pitchFamily="-84" charset="-128"/>
              </a:rPr>
              <a:t>he Local Authority does not obtain PR but is to ‘assist, advise and befriend’ the child. </a:t>
            </a:r>
          </a:p>
          <a:p>
            <a:pPr marL="342900" indent="-342900" algn="just">
              <a:buFont typeface="Arial" panose="020B0604020202020204" pitchFamily="34" charset="0"/>
              <a:buChar char="•"/>
              <a:defRPr/>
            </a:pPr>
            <a:endParaRPr lang="en-US" altLang="en-US" sz="2500" dirty="0" smtClean="0">
              <a:solidFill>
                <a:srgbClr val="003300"/>
              </a:solidFill>
              <a:ea typeface="ヒラギノ角ゴ Pro W3" pitchFamily="-84" charset="-128"/>
            </a:endParaRPr>
          </a:p>
          <a:p>
            <a:pPr marL="342900" indent="-342900" algn="just">
              <a:buFont typeface="Arial" panose="020B0604020202020204" pitchFamily="34" charset="0"/>
              <a:buChar char="•"/>
              <a:defRPr/>
            </a:pPr>
            <a:endParaRPr lang="en-US" altLang="en-US" sz="2500" dirty="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131892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20688"/>
            <a:ext cx="7772400" cy="1470025"/>
          </a:xfrm>
        </p:spPr>
        <p:txBody>
          <a:bodyPr/>
          <a:lstStyle/>
          <a:p>
            <a:r>
              <a:rPr lang="en-GB" dirty="0" smtClean="0"/>
              <a:t>Radicalisation in the family court</a:t>
            </a:r>
            <a:endParaRPr lang="en-GB" dirty="0"/>
          </a:p>
        </p:txBody>
      </p:sp>
      <p:sp>
        <p:nvSpPr>
          <p:cNvPr id="3" name="Subtitle 2"/>
          <p:cNvSpPr>
            <a:spLocks noGrp="1"/>
          </p:cNvSpPr>
          <p:nvPr>
            <p:ph type="subTitle" idx="1"/>
          </p:nvPr>
        </p:nvSpPr>
        <p:spPr>
          <a:xfrm>
            <a:off x="1259632" y="2348880"/>
            <a:ext cx="6400800" cy="2880320"/>
          </a:xfrm>
        </p:spPr>
        <p:txBody>
          <a:bodyPr>
            <a:normAutofit fontScale="70000" lnSpcReduction="20000"/>
          </a:bodyPr>
          <a:lstStyle/>
          <a:p>
            <a:r>
              <a:rPr lang="en-GB" b="1" dirty="0" smtClean="0"/>
              <a:t>Holman J</a:t>
            </a:r>
          </a:p>
          <a:p>
            <a:r>
              <a:rPr lang="en-GB" b="1" dirty="0" smtClean="0"/>
              <a:t>“negatively influencing [a child] with radical fundamentalist thought, which is associated with terrorism”</a:t>
            </a:r>
          </a:p>
          <a:p>
            <a:r>
              <a:rPr lang="en-GB" b="1" u="sng" dirty="0" smtClean="0"/>
              <a:t>BUT NOT </a:t>
            </a:r>
          </a:p>
          <a:p>
            <a:r>
              <a:rPr lang="en-GB" b="1" dirty="0" smtClean="0"/>
              <a:t>“a set of Muslim beliefs and practices ..being strongly instilled in these children (which) cannot be regarded as in any way objectionable or inappropriate”</a:t>
            </a:r>
            <a:endParaRPr lang="en-GB" b="1"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4900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Recovery Order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412776"/>
            <a:ext cx="8115928" cy="4536504"/>
          </a:xfrm>
        </p:spPr>
        <p:txBody>
          <a:bodyPr>
            <a:normAutofit fontScale="62500" lnSpcReduction="20000"/>
          </a:bodyPr>
          <a:lstStyle/>
          <a:p>
            <a:pPr marL="457200" indent="-457200" algn="just">
              <a:lnSpc>
                <a:spcPct val="120000"/>
              </a:lnSpc>
              <a:buFont typeface="Arial" panose="020B0604020202020204" pitchFamily="34" charset="0"/>
              <a:buChar char="•"/>
            </a:pPr>
            <a:r>
              <a:rPr lang="en-GB" sz="3400" dirty="0" smtClean="0">
                <a:solidFill>
                  <a:srgbClr val="003300"/>
                </a:solidFill>
              </a:rPr>
              <a:t>A </a:t>
            </a:r>
            <a:r>
              <a:rPr lang="en-GB" sz="3400" dirty="0">
                <a:solidFill>
                  <a:srgbClr val="003300"/>
                </a:solidFill>
              </a:rPr>
              <a:t>R</a:t>
            </a:r>
            <a:r>
              <a:rPr lang="en-GB" sz="3400" dirty="0" smtClean="0">
                <a:solidFill>
                  <a:srgbClr val="003300"/>
                </a:solidFill>
              </a:rPr>
              <a:t>ecovery </a:t>
            </a:r>
            <a:r>
              <a:rPr lang="en-GB" sz="3400" dirty="0">
                <a:solidFill>
                  <a:srgbClr val="003300"/>
                </a:solidFill>
              </a:rPr>
              <a:t>O</a:t>
            </a:r>
            <a:r>
              <a:rPr lang="en-GB" sz="3400" dirty="0" smtClean="0">
                <a:solidFill>
                  <a:srgbClr val="003300"/>
                </a:solidFill>
              </a:rPr>
              <a:t>rder </a:t>
            </a:r>
            <a:r>
              <a:rPr lang="en-GB" sz="3400" dirty="0">
                <a:solidFill>
                  <a:srgbClr val="003300"/>
                </a:solidFill>
              </a:rPr>
              <a:t>is an order that applies to children who are either in Police Protection, the subject of an Emergency Protection Order or in care. </a:t>
            </a:r>
            <a:endParaRPr lang="en-GB" sz="3400" dirty="0" smtClean="0">
              <a:solidFill>
                <a:srgbClr val="003300"/>
              </a:solidFill>
            </a:endParaRPr>
          </a:p>
          <a:p>
            <a:pPr marL="457200" indent="-457200" algn="just">
              <a:lnSpc>
                <a:spcPct val="90000"/>
              </a:lnSpc>
              <a:buFont typeface="Arial" panose="020B0604020202020204" pitchFamily="34" charset="0"/>
              <a:buChar char="•"/>
            </a:pPr>
            <a:endParaRPr lang="en-GB" sz="3400" dirty="0" smtClean="0">
              <a:solidFill>
                <a:srgbClr val="003300"/>
              </a:solidFill>
            </a:endParaRPr>
          </a:p>
          <a:p>
            <a:pPr marL="457200" indent="-457200" algn="just">
              <a:lnSpc>
                <a:spcPct val="90000"/>
              </a:lnSpc>
              <a:buFont typeface="Arial" panose="020B0604020202020204" pitchFamily="34" charset="0"/>
              <a:buChar char="•"/>
            </a:pPr>
            <a:r>
              <a:rPr lang="en-GB" sz="3400" b="1" dirty="0" smtClean="0">
                <a:solidFill>
                  <a:srgbClr val="006600"/>
                </a:solidFill>
              </a:rPr>
              <a:t>s50 </a:t>
            </a:r>
            <a:r>
              <a:rPr lang="en-GB" sz="3400" b="1" dirty="0">
                <a:solidFill>
                  <a:srgbClr val="006600"/>
                </a:solidFill>
              </a:rPr>
              <a:t>CA 89 </a:t>
            </a:r>
            <a:r>
              <a:rPr lang="en-GB" sz="3400" dirty="0" smtClean="0">
                <a:solidFill>
                  <a:srgbClr val="003300"/>
                </a:solidFill>
              </a:rPr>
              <a:t>states: </a:t>
            </a:r>
            <a:endParaRPr lang="en-GB" sz="3400" dirty="0">
              <a:solidFill>
                <a:srgbClr val="003300"/>
              </a:solidFill>
            </a:endParaRPr>
          </a:p>
          <a:p>
            <a:pPr algn="just">
              <a:lnSpc>
                <a:spcPct val="90000"/>
              </a:lnSpc>
            </a:pPr>
            <a:endParaRPr lang="en-GB" sz="1400" b="1" i="1" dirty="0">
              <a:solidFill>
                <a:srgbClr val="003300"/>
              </a:solidFill>
            </a:endParaRPr>
          </a:p>
          <a:p>
            <a:pPr algn="just">
              <a:lnSpc>
                <a:spcPct val="90000"/>
              </a:lnSpc>
            </a:pPr>
            <a:r>
              <a:rPr lang="en-GB" sz="3400" b="1" i="1" dirty="0" smtClean="0">
                <a:solidFill>
                  <a:srgbClr val="003300"/>
                </a:solidFill>
              </a:rPr>
              <a:t>“ Where </a:t>
            </a:r>
            <a:r>
              <a:rPr lang="en-GB" sz="3400" b="1" i="1" dirty="0">
                <a:solidFill>
                  <a:srgbClr val="003300"/>
                </a:solidFill>
              </a:rPr>
              <a:t>it appears to the Court that there is reason to believe that a child to whom this Section applies:</a:t>
            </a:r>
          </a:p>
          <a:p>
            <a:pPr algn="just">
              <a:lnSpc>
                <a:spcPct val="90000"/>
              </a:lnSpc>
            </a:pPr>
            <a:endParaRPr lang="en-GB" sz="1400" b="1" dirty="0">
              <a:solidFill>
                <a:srgbClr val="003300"/>
              </a:solidFill>
            </a:endParaRPr>
          </a:p>
          <a:p>
            <a:pPr lvl="0" algn="just"/>
            <a:r>
              <a:rPr lang="en-GB" sz="3400" b="1" dirty="0">
                <a:solidFill>
                  <a:srgbClr val="003300"/>
                </a:solidFill>
              </a:rPr>
              <a:t>a) </a:t>
            </a:r>
            <a:r>
              <a:rPr lang="en-GB" sz="3400" b="1" i="1" dirty="0">
                <a:solidFill>
                  <a:srgbClr val="003300"/>
                </a:solidFill>
              </a:rPr>
              <a:t>h</a:t>
            </a:r>
            <a:r>
              <a:rPr lang="en-GB" sz="3400" b="1" i="1" dirty="0" smtClean="0">
                <a:solidFill>
                  <a:srgbClr val="003300"/>
                </a:solidFill>
              </a:rPr>
              <a:t>as </a:t>
            </a:r>
            <a:r>
              <a:rPr lang="en-GB" sz="3400" b="1" i="1" dirty="0">
                <a:solidFill>
                  <a:srgbClr val="003300"/>
                </a:solidFill>
              </a:rPr>
              <a:t>been unlawfully taken away or is being unlawfully kept away from their responsible </a:t>
            </a:r>
            <a:r>
              <a:rPr lang="en-GB" sz="3400" b="1" i="1" dirty="0" smtClean="0">
                <a:solidFill>
                  <a:srgbClr val="003300"/>
                </a:solidFill>
              </a:rPr>
              <a:t>person;</a:t>
            </a:r>
            <a:endParaRPr lang="en-GB" sz="3400" b="1" dirty="0">
              <a:solidFill>
                <a:srgbClr val="003300"/>
              </a:solidFill>
            </a:endParaRPr>
          </a:p>
          <a:p>
            <a:pPr lvl="0" algn="just"/>
            <a:r>
              <a:rPr lang="en-GB" sz="3400" b="1" i="1" dirty="0">
                <a:solidFill>
                  <a:srgbClr val="003300"/>
                </a:solidFill>
              </a:rPr>
              <a:t>b) </a:t>
            </a:r>
            <a:r>
              <a:rPr lang="en-GB" sz="3400" b="1" i="1" dirty="0" smtClean="0">
                <a:solidFill>
                  <a:srgbClr val="003300"/>
                </a:solidFill>
              </a:rPr>
              <a:t>has </a:t>
            </a:r>
            <a:r>
              <a:rPr lang="en-GB" sz="3400" b="1" i="1" dirty="0">
                <a:solidFill>
                  <a:srgbClr val="003300"/>
                </a:solidFill>
              </a:rPr>
              <a:t>run away or is staying away from the responsible </a:t>
            </a:r>
            <a:r>
              <a:rPr lang="en-GB" sz="3400" b="1" i="1" dirty="0" smtClean="0">
                <a:solidFill>
                  <a:srgbClr val="003300"/>
                </a:solidFill>
              </a:rPr>
              <a:t>person; or</a:t>
            </a:r>
            <a:endParaRPr lang="en-GB" sz="3400" b="1" dirty="0">
              <a:solidFill>
                <a:srgbClr val="003300"/>
              </a:solidFill>
            </a:endParaRPr>
          </a:p>
          <a:p>
            <a:pPr lvl="0" algn="just"/>
            <a:r>
              <a:rPr lang="en-GB" sz="3400" b="1" i="1" dirty="0">
                <a:solidFill>
                  <a:srgbClr val="003300"/>
                </a:solidFill>
              </a:rPr>
              <a:t>c) </a:t>
            </a:r>
            <a:r>
              <a:rPr lang="en-GB" sz="3400" b="1" i="1" dirty="0" smtClean="0">
                <a:solidFill>
                  <a:srgbClr val="003300"/>
                </a:solidFill>
              </a:rPr>
              <a:t>is missing</a:t>
            </a:r>
            <a:endParaRPr lang="en-GB" sz="3400" b="1" dirty="0">
              <a:solidFill>
                <a:srgbClr val="003300"/>
              </a:solidFill>
            </a:endParaRPr>
          </a:p>
          <a:p>
            <a:pPr algn="just"/>
            <a:endParaRPr lang="en-GB" sz="1400" b="1" dirty="0">
              <a:solidFill>
                <a:srgbClr val="003300"/>
              </a:solidFill>
            </a:endParaRPr>
          </a:p>
          <a:p>
            <a:pPr algn="just"/>
            <a:r>
              <a:rPr lang="en-GB" sz="3400" b="1" i="1" dirty="0" smtClean="0">
                <a:solidFill>
                  <a:srgbClr val="003300"/>
                </a:solidFill>
              </a:rPr>
              <a:t>the </a:t>
            </a:r>
            <a:r>
              <a:rPr lang="en-GB" sz="3400" b="1" i="1" dirty="0">
                <a:solidFill>
                  <a:srgbClr val="003300"/>
                </a:solidFill>
              </a:rPr>
              <a:t>Court may make a recovery order</a:t>
            </a:r>
            <a:r>
              <a:rPr lang="en-GB" sz="3400" b="1" i="1" dirty="0" smtClean="0">
                <a:solidFill>
                  <a:srgbClr val="003300"/>
                </a:solidFill>
              </a:rPr>
              <a:t>. ”</a:t>
            </a:r>
            <a:endParaRPr lang="en-GB" sz="3400" b="1" dirty="0">
              <a:solidFill>
                <a:srgbClr val="003300"/>
              </a:solidFill>
            </a:endParaRPr>
          </a:p>
          <a:p>
            <a:pPr marL="342900" indent="-342900" algn="just">
              <a:buFont typeface="Arial" panose="020B0604020202020204" pitchFamily="34" charset="0"/>
              <a:buChar char="•"/>
              <a:defRP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27140493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Recovery Order…cont.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47308" y="1340768"/>
            <a:ext cx="8273163" cy="4845684"/>
          </a:xfrm>
        </p:spPr>
        <p:txBody>
          <a:bodyPr>
            <a:normAutofit fontScale="55000" lnSpcReduction="20000"/>
          </a:bodyPr>
          <a:lstStyle/>
          <a:p>
            <a:pPr marL="457200" indent="-457200" algn="just">
              <a:lnSpc>
                <a:spcPct val="120000"/>
              </a:lnSpc>
              <a:spcBef>
                <a:spcPts val="600"/>
              </a:spcBef>
              <a:spcAft>
                <a:spcPts val="600"/>
              </a:spcAft>
              <a:buFont typeface="Arial" panose="020B0604020202020204" pitchFamily="34" charset="0"/>
              <a:buChar char="•"/>
            </a:pPr>
            <a:r>
              <a:rPr lang="en-GB" sz="4000" dirty="0" smtClean="0">
                <a:solidFill>
                  <a:srgbClr val="003300"/>
                </a:solidFill>
              </a:rPr>
              <a:t>The applicant must be the person who has PR by virtue of the original order (i.e. the Local Authority) or, if the child is in Police Protection, the designated officer. </a:t>
            </a:r>
          </a:p>
          <a:p>
            <a:pPr marL="457200" indent="-457200" algn="just">
              <a:lnSpc>
                <a:spcPct val="120000"/>
              </a:lnSpc>
              <a:spcBef>
                <a:spcPts val="600"/>
              </a:spcBef>
              <a:spcAft>
                <a:spcPts val="600"/>
              </a:spcAft>
              <a:buFont typeface="Arial" panose="020B0604020202020204" pitchFamily="34" charset="0"/>
              <a:buChar char="•"/>
            </a:pPr>
            <a:r>
              <a:rPr lang="en-GB" sz="4000" dirty="0" smtClean="0">
                <a:solidFill>
                  <a:srgbClr val="003300"/>
                </a:solidFill>
              </a:rPr>
              <a:t>Application can be made without notice.</a:t>
            </a:r>
          </a:p>
          <a:p>
            <a:pPr marL="457200" indent="-457200" algn="just">
              <a:lnSpc>
                <a:spcPct val="120000"/>
              </a:lnSpc>
              <a:spcBef>
                <a:spcPts val="600"/>
              </a:spcBef>
              <a:spcAft>
                <a:spcPts val="600"/>
              </a:spcAft>
              <a:buFont typeface="Arial" panose="020B0604020202020204" pitchFamily="34" charset="0"/>
              <a:buChar char="•"/>
            </a:pPr>
            <a:r>
              <a:rPr lang="en-GB" sz="4000" dirty="0" smtClean="0">
                <a:solidFill>
                  <a:srgbClr val="003300"/>
                </a:solidFill>
              </a:rPr>
              <a:t>The order authorises the person with PR to remove the child from wherever he is being kept.</a:t>
            </a:r>
          </a:p>
          <a:p>
            <a:pPr marL="457200" indent="-457200" algn="just">
              <a:lnSpc>
                <a:spcPct val="120000"/>
              </a:lnSpc>
              <a:spcBef>
                <a:spcPts val="600"/>
              </a:spcBef>
              <a:spcAft>
                <a:spcPts val="600"/>
              </a:spcAft>
              <a:buFont typeface="Arial" panose="020B0604020202020204" pitchFamily="34" charset="0"/>
              <a:buChar char="•"/>
            </a:pPr>
            <a:r>
              <a:rPr lang="en-GB" sz="4000" dirty="0" smtClean="0">
                <a:solidFill>
                  <a:srgbClr val="003300"/>
                </a:solidFill>
              </a:rPr>
              <a:t>It operates as a direction to any person who is in a position to do so to produce the child on request or to disclose information as to the whereabouts to a Police Officer or the Court. </a:t>
            </a:r>
          </a:p>
          <a:p>
            <a:pPr marL="457200" indent="-457200" algn="just">
              <a:lnSpc>
                <a:spcPct val="120000"/>
              </a:lnSpc>
              <a:spcBef>
                <a:spcPts val="600"/>
              </a:spcBef>
              <a:spcAft>
                <a:spcPts val="600"/>
              </a:spcAft>
              <a:buFont typeface="Arial" panose="020B0604020202020204" pitchFamily="34" charset="0"/>
              <a:buChar char="•"/>
            </a:pPr>
            <a:r>
              <a:rPr lang="en-GB" sz="4000" dirty="0" smtClean="0">
                <a:solidFill>
                  <a:srgbClr val="003300"/>
                </a:solidFill>
              </a:rPr>
              <a:t>The order may specify premises that a Police Officer is authorised to enter, by force if necessary, to search for the child. </a:t>
            </a:r>
          </a:p>
          <a:p>
            <a:pPr algn="just">
              <a:lnSpc>
                <a:spcPct val="90000"/>
              </a:lnSpc>
            </a:pPr>
            <a:endParaRPr lang="en-GB" sz="3400" dirty="0" smtClean="0">
              <a:solidFill>
                <a:srgbClr val="003300"/>
              </a:solidFill>
            </a:endParaRPr>
          </a:p>
          <a:p>
            <a:pPr marL="342900" indent="-342900" algn="just">
              <a:buFont typeface="Arial" panose="020B0604020202020204" pitchFamily="34" charset="0"/>
              <a:buChar char="•"/>
              <a:defRPr/>
            </a:pPr>
            <a:endParaRPr lang="en-US" altLang="en-US" sz="2500" dirty="0" smtClean="0">
              <a:solidFill>
                <a:srgbClr val="003300"/>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35023213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Secure Accommodation Order </a:t>
            </a:r>
            <a:endParaRPr lang="en-US" altLang="en-US" sz="3500" dirty="0">
              <a:solidFill>
                <a:srgbClr val="92C316"/>
              </a:solidFill>
              <a:ea typeface="ヒラギノ角ゴ Pro W3" pitchFamily="-84" charset="-128"/>
            </a:endParaRPr>
          </a:p>
        </p:txBody>
      </p:sp>
      <p:sp>
        <p:nvSpPr>
          <p:cNvPr id="9" name="Subtitle 2"/>
          <p:cNvSpPr txBox="1">
            <a:spLocks noGrp="1"/>
          </p:cNvSpPr>
          <p:nvPr>
            <p:ph type="subTitle" idx="1"/>
          </p:nvPr>
        </p:nvSpPr>
        <p:spPr bwMode="auto">
          <a:xfrm>
            <a:off x="557213" y="1412775"/>
            <a:ext cx="7686675" cy="42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51" tIns="49775" rIns="99551" bIns="49775">
            <a:normAutofit fontScale="55000" lnSpcReduction="20000"/>
          </a:bodyPr>
          <a:lstStyle/>
          <a:p>
            <a:pPr marL="571500" indent="-571500" algn="just">
              <a:lnSpc>
                <a:spcPct val="120000"/>
              </a:lnSpc>
              <a:buFont typeface="Arial" panose="020B0604020202020204" pitchFamily="34" charset="0"/>
              <a:buChar char="•"/>
              <a:defRPr/>
            </a:pPr>
            <a:r>
              <a:rPr lang="en-US" sz="4400" dirty="0" smtClean="0">
                <a:solidFill>
                  <a:srgbClr val="003300"/>
                </a:solidFill>
              </a:rPr>
              <a:t>The </a:t>
            </a:r>
            <a:r>
              <a:rPr lang="en-US" sz="4400" dirty="0">
                <a:solidFill>
                  <a:srgbClr val="003300"/>
                </a:solidFill>
              </a:rPr>
              <a:t>use of ‘secure accommodation’ by </a:t>
            </a:r>
            <a:r>
              <a:rPr lang="en-US" sz="4400" dirty="0" smtClean="0">
                <a:solidFill>
                  <a:srgbClr val="003300"/>
                </a:solidFill>
              </a:rPr>
              <a:t>Local Authorities </a:t>
            </a:r>
            <a:r>
              <a:rPr lang="en-US" sz="4400" dirty="0">
                <a:solidFill>
                  <a:srgbClr val="003300"/>
                </a:solidFill>
              </a:rPr>
              <a:t>is dealt with by </a:t>
            </a:r>
            <a:r>
              <a:rPr lang="en-US" sz="4400" b="1" dirty="0">
                <a:solidFill>
                  <a:srgbClr val="006600"/>
                </a:solidFill>
              </a:rPr>
              <a:t>s25</a:t>
            </a:r>
            <a:r>
              <a:rPr lang="en-US" sz="4400" b="1" dirty="0">
                <a:solidFill>
                  <a:srgbClr val="003300"/>
                </a:solidFill>
              </a:rPr>
              <a:t> </a:t>
            </a:r>
            <a:r>
              <a:rPr lang="en-US" sz="4400" dirty="0">
                <a:solidFill>
                  <a:srgbClr val="003300"/>
                </a:solidFill>
              </a:rPr>
              <a:t>of the </a:t>
            </a:r>
            <a:r>
              <a:rPr lang="en-US" sz="4400" b="1" dirty="0">
                <a:solidFill>
                  <a:srgbClr val="006600"/>
                </a:solidFill>
              </a:rPr>
              <a:t>Children Act 1989 </a:t>
            </a:r>
            <a:r>
              <a:rPr lang="en-US" sz="4400" dirty="0">
                <a:solidFill>
                  <a:srgbClr val="003300"/>
                </a:solidFill>
              </a:rPr>
              <a:t>and the </a:t>
            </a:r>
            <a:r>
              <a:rPr lang="en-US" sz="4400" b="1" dirty="0">
                <a:solidFill>
                  <a:srgbClr val="006600"/>
                </a:solidFill>
              </a:rPr>
              <a:t>Children (Secure Accommodation) Regulations 1991</a:t>
            </a:r>
            <a:r>
              <a:rPr lang="en-US" sz="4400" dirty="0" smtClean="0">
                <a:solidFill>
                  <a:srgbClr val="006600"/>
                </a:solidFill>
              </a:rPr>
              <a:t>.</a:t>
            </a:r>
          </a:p>
          <a:p>
            <a:pPr marL="571500" indent="-571500" algn="just">
              <a:lnSpc>
                <a:spcPct val="120000"/>
              </a:lnSpc>
              <a:buFont typeface="Arial" panose="020B0604020202020204" pitchFamily="34" charset="0"/>
              <a:buChar char="•"/>
              <a:defRPr/>
            </a:pPr>
            <a:endParaRPr lang="en-US" sz="1800" dirty="0">
              <a:solidFill>
                <a:srgbClr val="003300"/>
              </a:solidFill>
            </a:endParaRPr>
          </a:p>
          <a:p>
            <a:pPr marL="571500" indent="-571500" algn="just">
              <a:lnSpc>
                <a:spcPct val="120000"/>
              </a:lnSpc>
              <a:buFont typeface="Arial" panose="020B0604020202020204" pitchFamily="34" charset="0"/>
              <a:buChar char="•"/>
              <a:defRPr/>
            </a:pPr>
            <a:r>
              <a:rPr lang="en-US" sz="4400" dirty="0" smtClean="0">
                <a:solidFill>
                  <a:srgbClr val="003300"/>
                </a:solidFill>
              </a:rPr>
              <a:t>A </a:t>
            </a:r>
            <a:r>
              <a:rPr lang="en-US" sz="4400" dirty="0">
                <a:solidFill>
                  <a:srgbClr val="003300"/>
                </a:solidFill>
              </a:rPr>
              <a:t>secure accommodation unit is a residential placement where you are prevented from leaving. </a:t>
            </a:r>
            <a:endParaRPr lang="en-US" sz="4400" dirty="0" smtClean="0">
              <a:solidFill>
                <a:srgbClr val="003300"/>
              </a:solidFill>
            </a:endParaRPr>
          </a:p>
          <a:p>
            <a:pPr algn="just">
              <a:lnSpc>
                <a:spcPct val="120000"/>
              </a:lnSpc>
              <a:defRPr/>
            </a:pPr>
            <a:endParaRPr lang="en-GB" sz="1800" dirty="0">
              <a:solidFill>
                <a:srgbClr val="003300"/>
              </a:solidFill>
            </a:endParaRPr>
          </a:p>
          <a:p>
            <a:pPr marL="571500" indent="-571500" algn="just">
              <a:lnSpc>
                <a:spcPct val="120000"/>
              </a:lnSpc>
              <a:buFont typeface="Arial" panose="020B0604020202020204" pitchFamily="34" charset="0"/>
              <a:buChar char="•"/>
              <a:defRPr/>
            </a:pPr>
            <a:r>
              <a:rPr lang="en-GB" sz="4400" dirty="0">
                <a:solidFill>
                  <a:srgbClr val="003300"/>
                </a:solidFill>
              </a:rPr>
              <a:t>Restricting the liberty of children is a serious step which should only be taken where the needs of the child cannot be met by a more suitable placement. </a:t>
            </a:r>
            <a:endParaRPr lang="en-GB" sz="4400" dirty="0" smtClean="0">
              <a:solidFill>
                <a:srgbClr val="003300"/>
              </a:solidFill>
            </a:endParaRPr>
          </a:p>
          <a:p>
            <a:pPr algn="just">
              <a:defRPr/>
            </a:pPr>
            <a:endParaRPr lang="en-GB" sz="4400" dirty="0">
              <a:solidFill>
                <a:srgbClr val="003300"/>
              </a:solidFill>
            </a:endParaRPr>
          </a:p>
          <a:p>
            <a:pPr marL="571500" indent="-571500" algn="l">
              <a:buFont typeface="Arial" panose="020B0604020202020204" pitchFamily="34" charset="0"/>
              <a:buChar char="•"/>
              <a:defRPr/>
            </a:pPr>
            <a:endParaRPr lang="en-GB" sz="4400" dirty="0" smtClean="0">
              <a:solidFill>
                <a:srgbClr val="003300"/>
              </a:solidFill>
            </a:endParaRPr>
          </a:p>
          <a:p>
            <a:endParaRPr lang="en-GB" sz="4500" dirty="0"/>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33832976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Secure Accommodation Order…cont.  </a:t>
            </a:r>
            <a:endParaRPr lang="en-US" altLang="en-US" sz="3500" dirty="0">
              <a:solidFill>
                <a:srgbClr val="92C316"/>
              </a:solidFill>
              <a:ea typeface="ヒラギノ角ゴ Pro W3" pitchFamily="-84" charset="-128"/>
            </a:endParaRPr>
          </a:p>
        </p:txBody>
      </p:sp>
      <p:sp>
        <p:nvSpPr>
          <p:cNvPr id="9" name="Subtitle 2"/>
          <p:cNvSpPr txBox="1">
            <a:spLocks noGrp="1"/>
          </p:cNvSpPr>
          <p:nvPr>
            <p:ph type="subTitle" idx="1"/>
          </p:nvPr>
        </p:nvSpPr>
        <p:spPr bwMode="auto">
          <a:xfrm>
            <a:off x="557213" y="1484783"/>
            <a:ext cx="7686675" cy="4176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51" tIns="49775" rIns="99551" bIns="49775">
            <a:normAutofit fontScale="92500" lnSpcReduction="20000"/>
          </a:bodyPr>
          <a:lstStyle/>
          <a:p>
            <a:pPr marL="457200" indent="-457200" algn="just">
              <a:buFont typeface="Arial" panose="020B0604020202020204" pitchFamily="34" charset="0"/>
              <a:buChar char="•"/>
              <a:defRPr/>
            </a:pPr>
            <a:r>
              <a:rPr lang="en-GB" sz="2700" dirty="0" smtClean="0">
                <a:solidFill>
                  <a:srgbClr val="003300"/>
                </a:solidFill>
              </a:rPr>
              <a:t>A decision to place a child in secure accommodation must be based on the assessed needs of the child at the relevant time and never because no other placement is available, because of inadequacies of staffing in a child’s current placement, because the child is simply being a nuisance of where he or she runs away from their accommodation and is not likely to suffer significant harm as a result of this. </a:t>
            </a:r>
          </a:p>
          <a:p>
            <a:pPr marL="457200" indent="-457200" algn="just">
              <a:buFont typeface="Arial" panose="020B0604020202020204" pitchFamily="34" charset="0"/>
              <a:buChar char="•"/>
              <a:defRPr/>
            </a:pPr>
            <a:endParaRPr lang="en-GB" sz="2700" dirty="0" smtClean="0">
              <a:solidFill>
                <a:srgbClr val="003300"/>
              </a:solidFill>
            </a:endParaRPr>
          </a:p>
          <a:p>
            <a:pPr marL="457200" indent="-457200" algn="just">
              <a:buFont typeface="Arial" panose="020B0604020202020204" pitchFamily="34" charset="0"/>
              <a:buChar char="•"/>
              <a:defRPr/>
            </a:pPr>
            <a:r>
              <a:rPr lang="en-GB" sz="2700" dirty="0">
                <a:solidFill>
                  <a:srgbClr val="003300"/>
                </a:solidFill>
              </a:rPr>
              <a:t>Applies only to children looked after by the LA – children subject to care orders and children who are accommodated by the </a:t>
            </a:r>
            <a:r>
              <a:rPr lang="en-GB" sz="2700" dirty="0" smtClean="0">
                <a:solidFill>
                  <a:srgbClr val="003300"/>
                </a:solidFill>
              </a:rPr>
              <a:t>LA</a:t>
            </a:r>
            <a:endParaRPr lang="en-GB" sz="2700" dirty="0">
              <a:solidFill>
                <a:srgbClr val="003300"/>
              </a:solidFill>
            </a:endParaRPr>
          </a:p>
          <a:p>
            <a:pPr marL="571500" indent="-571500" algn="l">
              <a:buFont typeface="Arial" panose="020B0604020202020204" pitchFamily="34" charset="0"/>
              <a:buChar char="•"/>
              <a:defRPr/>
            </a:pPr>
            <a:endParaRPr lang="en-GB" sz="4400" dirty="0" smtClean="0">
              <a:solidFill>
                <a:srgbClr val="003300"/>
              </a:solidFill>
            </a:endParaRPr>
          </a:p>
          <a:p>
            <a:endParaRPr lang="en-GB" sz="4500" dirty="0"/>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33520687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Secure Accommodation Order…cont.  </a:t>
            </a:r>
            <a:endParaRPr lang="en-US" altLang="en-US" sz="3500" dirty="0">
              <a:solidFill>
                <a:srgbClr val="92C316"/>
              </a:solidFill>
              <a:ea typeface="ヒラギノ角ゴ Pro W3" pitchFamily="-84" charset="-128"/>
            </a:endParaRPr>
          </a:p>
        </p:txBody>
      </p:sp>
      <p:sp>
        <p:nvSpPr>
          <p:cNvPr id="9" name="Subtitle 2"/>
          <p:cNvSpPr txBox="1">
            <a:spLocks noGrp="1"/>
          </p:cNvSpPr>
          <p:nvPr>
            <p:ph type="subTitle" idx="1"/>
          </p:nvPr>
        </p:nvSpPr>
        <p:spPr bwMode="auto">
          <a:xfrm>
            <a:off x="557213" y="1357313"/>
            <a:ext cx="7686675" cy="430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51" tIns="49775" rIns="99551" bIns="49775">
            <a:normAutofit fontScale="32500" lnSpcReduction="20000"/>
          </a:bodyPr>
          <a:lstStyle/>
          <a:p>
            <a:pPr marL="571500" indent="-571500" algn="just">
              <a:lnSpc>
                <a:spcPct val="120000"/>
              </a:lnSpc>
              <a:buFont typeface="Arial" panose="020B0604020202020204" pitchFamily="34" charset="0"/>
              <a:buChar char="•"/>
              <a:defRPr/>
            </a:pPr>
            <a:r>
              <a:rPr lang="en-GB" sz="6000" dirty="0">
                <a:solidFill>
                  <a:srgbClr val="003300"/>
                </a:solidFill>
              </a:rPr>
              <a:t>There are </a:t>
            </a:r>
            <a:r>
              <a:rPr lang="en-GB" sz="6000" b="1" dirty="0">
                <a:solidFill>
                  <a:srgbClr val="003300"/>
                </a:solidFill>
              </a:rPr>
              <a:t>two</a:t>
            </a:r>
            <a:r>
              <a:rPr lang="en-GB" sz="6000" dirty="0">
                <a:solidFill>
                  <a:srgbClr val="003300"/>
                </a:solidFill>
              </a:rPr>
              <a:t> alternative grounds for keeping or placing a child in secure accommodation: </a:t>
            </a:r>
          </a:p>
          <a:p>
            <a:pPr marL="571500" indent="-571500" algn="just">
              <a:lnSpc>
                <a:spcPct val="120000"/>
              </a:lnSpc>
              <a:buFont typeface="Arial" panose="020B0604020202020204" pitchFamily="34" charset="0"/>
              <a:buChar char="•"/>
              <a:defRPr/>
            </a:pPr>
            <a:endParaRPr lang="en-GB" sz="6000" dirty="0">
              <a:solidFill>
                <a:srgbClr val="003300"/>
              </a:solidFill>
            </a:endParaRPr>
          </a:p>
          <a:p>
            <a:pPr marL="1143000" indent="-1143000" algn="l">
              <a:lnSpc>
                <a:spcPct val="120000"/>
              </a:lnSpc>
              <a:buFont typeface="+mj-lt"/>
              <a:buAutoNum type="arabicPeriod"/>
              <a:defRPr/>
            </a:pPr>
            <a:r>
              <a:rPr lang="en-GB" sz="6000" dirty="0" smtClean="0">
                <a:solidFill>
                  <a:srgbClr val="003300"/>
                </a:solidFill>
              </a:rPr>
              <a:t>The </a:t>
            </a:r>
            <a:r>
              <a:rPr lang="en-GB" sz="6000" dirty="0">
                <a:solidFill>
                  <a:srgbClr val="003300"/>
                </a:solidFill>
              </a:rPr>
              <a:t>child has a history of absconding </a:t>
            </a:r>
            <a:r>
              <a:rPr lang="en-GB" sz="6000" b="1" dirty="0" smtClean="0">
                <a:solidFill>
                  <a:srgbClr val="003300"/>
                </a:solidFill>
              </a:rPr>
              <a:t>and</a:t>
            </a:r>
            <a:r>
              <a:rPr lang="en-GB" sz="6000" dirty="0" smtClean="0">
                <a:solidFill>
                  <a:srgbClr val="003300"/>
                </a:solidFill>
              </a:rPr>
              <a:t> </a:t>
            </a:r>
            <a:r>
              <a:rPr lang="en-GB" sz="6000" dirty="0">
                <a:solidFill>
                  <a:srgbClr val="003300"/>
                </a:solidFill>
              </a:rPr>
              <a:t>is likely to </a:t>
            </a:r>
            <a:r>
              <a:rPr lang="en-GB" sz="6000" dirty="0" smtClean="0">
                <a:solidFill>
                  <a:srgbClr val="003300"/>
                </a:solidFill>
              </a:rPr>
              <a:t>abscond </a:t>
            </a:r>
            <a:r>
              <a:rPr lang="en-GB" sz="6000" dirty="0">
                <a:solidFill>
                  <a:srgbClr val="003300"/>
                </a:solidFill>
              </a:rPr>
              <a:t>from any other accommodation </a:t>
            </a:r>
            <a:r>
              <a:rPr lang="en-GB" sz="6000" b="1" dirty="0" smtClean="0">
                <a:solidFill>
                  <a:srgbClr val="003300"/>
                </a:solidFill>
              </a:rPr>
              <a:t>and</a:t>
            </a:r>
            <a:r>
              <a:rPr lang="en-GB" sz="6000" dirty="0" smtClean="0">
                <a:solidFill>
                  <a:srgbClr val="003300"/>
                </a:solidFill>
              </a:rPr>
              <a:t> </a:t>
            </a:r>
            <a:r>
              <a:rPr lang="en-GB" sz="6000" dirty="0">
                <a:solidFill>
                  <a:srgbClr val="003300"/>
                </a:solidFill>
              </a:rPr>
              <a:t>if </a:t>
            </a:r>
            <a:r>
              <a:rPr lang="en-GB" sz="6000" dirty="0" smtClean="0">
                <a:solidFill>
                  <a:srgbClr val="003300"/>
                </a:solidFill>
              </a:rPr>
              <a:t>he </a:t>
            </a:r>
            <a:r>
              <a:rPr lang="en-GB" sz="6000" dirty="0">
                <a:solidFill>
                  <a:srgbClr val="003300"/>
                </a:solidFill>
              </a:rPr>
              <a:t>absconds </a:t>
            </a:r>
            <a:r>
              <a:rPr lang="en-GB" sz="6000" dirty="0" smtClean="0">
                <a:solidFill>
                  <a:srgbClr val="003300"/>
                </a:solidFill>
              </a:rPr>
              <a:t>he is </a:t>
            </a:r>
            <a:r>
              <a:rPr lang="en-GB" sz="6000" dirty="0">
                <a:solidFill>
                  <a:srgbClr val="003300"/>
                </a:solidFill>
              </a:rPr>
              <a:t>likely to suffer significant </a:t>
            </a:r>
            <a:r>
              <a:rPr lang="en-GB" sz="6000" dirty="0" smtClean="0">
                <a:solidFill>
                  <a:srgbClr val="003300"/>
                </a:solidFill>
              </a:rPr>
              <a:t>harm; </a:t>
            </a:r>
            <a:br>
              <a:rPr lang="en-GB" sz="6000" dirty="0" smtClean="0">
                <a:solidFill>
                  <a:srgbClr val="003300"/>
                </a:solidFill>
              </a:rPr>
            </a:br>
            <a:r>
              <a:rPr lang="en-GB" sz="6000" dirty="0" smtClean="0">
                <a:solidFill>
                  <a:srgbClr val="003300"/>
                </a:solidFill>
              </a:rPr>
              <a:t>			</a:t>
            </a:r>
            <a:r>
              <a:rPr lang="en-GB" sz="6000" b="1" u="sng" dirty="0" smtClean="0">
                <a:solidFill>
                  <a:srgbClr val="003300"/>
                </a:solidFill>
              </a:rPr>
              <a:t>OR</a:t>
            </a:r>
            <a:r>
              <a:rPr lang="en-GB" sz="6000" b="1" dirty="0" smtClean="0">
                <a:solidFill>
                  <a:srgbClr val="003300"/>
                </a:solidFill>
              </a:rPr>
              <a:t> </a:t>
            </a:r>
            <a:r>
              <a:rPr lang="en-GB" sz="6000" b="1" dirty="0">
                <a:solidFill>
                  <a:srgbClr val="003300"/>
                </a:solidFill>
              </a:rPr>
              <a:t> </a:t>
            </a:r>
          </a:p>
          <a:p>
            <a:pPr marL="1143000" indent="-1143000" algn="l">
              <a:lnSpc>
                <a:spcPct val="120000"/>
              </a:lnSpc>
              <a:buFont typeface="+mj-lt"/>
              <a:buAutoNum type="arabicPeriod"/>
              <a:defRPr/>
            </a:pPr>
            <a:r>
              <a:rPr lang="en-GB" sz="6200" dirty="0" smtClean="0">
                <a:solidFill>
                  <a:srgbClr val="003300"/>
                </a:solidFill>
              </a:rPr>
              <a:t>If </a:t>
            </a:r>
            <a:r>
              <a:rPr lang="en-GB" sz="6200" dirty="0">
                <a:solidFill>
                  <a:srgbClr val="003300"/>
                </a:solidFill>
              </a:rPr>
              <a:t>he is kept in any other accommodation he is likely </a:t>
            </a:r>
            <a:r>
              <a:rPr lang="en-GB" sz="6200" dirty="0" smtClean="0">
                <a:solidFill>
                  <a:srgbClr val="003300"/>
                </a:solidFill>
              </a:rPr>
              <a:t>to </a:t>
            </a:r>
            <a:r>
              <a:rPr lang="en-GB" sz="6200" dirty="0">
                <a:solidFill>
                  <a:srgbClr val="003300"/>
                </a:solidFill>
              </a:rPr>
              <a:t>injure himself or others. </a:t>
            </a:r>
          </a:p>
          <a:p>
            <a:pPr algn="just">
              <a:lnSpc>
                <a:spcPct val="120000"/>
              </a:lnSpc>
              <a:defRPr/>
            </a:pPr>
            <a:endParaRPr lang="en-GB" dirty="0">
              <a:solidFill>
                <a:srgbClr val="003300"/>
              </a:solidFill>
            </a:endParaRPr>
          </a:p>
          <a:p>
            <a:pPr marL="571500" indent="-571500" algn="just">
              <a:lnSpc>
                <a:spcPct val="120000"/>
              </a:lnSpc>
              <a:buFont typeface="Arial" panose="020B0604020202020204" pitchFamily="34" charset="0"/>
              <a:buChar char="•"/>
              <a:defRPr/>
            </a:pPr>
            <a:r>
              <a:rPr lang="en-GB" sz="6000" dirty="0">
                <a:solidFill>
                  <a:srgbClr val="003300"/>
                </a:solidFill>
              </a:rPr>
              <a:t>Maximum duration of order is 3 months on first application and 6 months on subsequent applications. </a:t>
            </a:r>
          </a:p>
          <a:p>
            <a:pPr marL="571500" indent="-571500" algn="l">
              <a:buFont typeface="Arial" panose="020B0604020202020204" pitchFamily="34" charset="0"/>
              <a:buChar char="•"/>
              <a:defRPr/>
            </a:pPr>
            <a:endParaRPr lang="en-GB" sz="4400" dirty="0" smtClean="0">
              <a:solidFill>
                <a:srgbClr val="003300"/>
              </a:solidFill>
            </a:endParaRPr>
          </a:p>
          <a:p>
            <a:endParaRPr lang="en-GB" sz="4500" dirty="0"/>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41975954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Secure Accommodation Order…cont.  </a:t>
            </a:r>
            <a:endParaRPr lang="en-US" altLang="en-US" sz="3500" dirty="0">
              <a:solidFill>
                <a:srgbClr val="92C316"/>
              </a:solidFill>
              <a:ea typeface="ヒラギノ角ゴ Pro W3" pitchFamily="-84" charset="-128"/>
            </a:endParaRPr>
          </a:p>
        </p:txBody>
      </p:sp>
      <p:sp>
        <p:nvSpPr>
          <p:cNvPr id="9" name="Subtitle 2"/>
          <p:cNvSpPr txBox="1">
            <a:spLocks noGrp="1"/>
          </p:cNvSpPr>
          <p:nvPr>
            <p:ph type="subTitle" idx="1"/>
          </p:nvPr>
        </p:nvSpPr>
        <p:spPr bwMode="auto">
          <a:xfrm>
            <a:off x="557213" y="1484784"/>
            <a:ext cx="7903219"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51" tIns="49775" rIns="99551" bIns="49775">
            <a:normAutofit fontScale="25000" lnSpcReduction="20000"/>
          </a:bodyPr>
          <a:lstStyle/>
          <a:p>
            <a:pPr marL="571500" indent="-571500" algn="l">
              <a:lnSpc>
                <a:spcPct val="120000"/>
              </a:lnSpc>
              <a:buFont typeface="Arial" panose="020B0604020202020204" pitchFamily="34" charset="0"/>
              <a:buChar char="•"/>
              <a:defRPr/>
            </a:pPr>
            <a:r>
              <a:rPr lang="en-GB" sz="8400" dirty="0">
                <a:solidFill>
                  <a:srgbClr val="003300"/>
                </a:solidFill>
              </a:rPr>
              <a:t>The following children may not be kept in secure accommodation: </a:t>
            </a:r>
            <a:r>
              <a:rPr lang="en-GB" sz="8400" dirty="0" smtClean="0">
                <a:solidFill>
                  <a:srgbClr val="003300"/>
                </a:solidFill>
              </a:rPr>
              <a:t/>
            </a:r>
            <a:br>
              <a:rPr lang="en-GB" sz="8400" dirty="0" smtClean="0">
                <a:solidFill>
                  <a:srgbClr val="003300"/>
                </a:solidFill>
              </a:rPr>
            </a:br>
            <a:endParaRPr lang="en-GB" sz="8400" dirty="0" smtClean="0">
              <a:solidFill>
                <a:srgbClr val="003300"/>
              </a:solidFill>
            </a:endParaRPr>
          </a:p>
          <a:p>
            <a:pPr marL="1143000" indent="-1143000" algn="l">
              <a:lnSpc>
                <a:spcPct val="120000"/>
              </a:lnSpc>
              <a:spcBef>
                <a:spcPts val="600"/>
              </a:spcBef>
              <a:spcAft>
                <a:spcPts val="1200"/>
              </a:spcAft>
              <a:buSzPct val="150000"/>
              <a:buFont typeface="Calibri" pitchFamily="34" charset="0"/>
              <a:buChar char="›"/>
              <a:defRPr/>
            </a:pPr>
            <a:r>
              <a:rPr lang="en-GB" sz="8400" dirty="0" smtClean="0">
                <a:solidFill>
                  <a:srgbClr val="003300"/>
                </a:solidFill>
              </a:rPr>
              <a:t>A </a:t>
            </a:r>
            <a:r>
              <a:rPr lang="en-GB" sz="8400" dirty="0">
                <a:solidFill>
                  <a:srgbClr val="003300"/>
                </a:solidFill>
              </a:rPr>
              <a:t>child under 13 (unless the </a:t>
            </a:r>
            <a:r>
              <a:rPr lang="en-GB" sz="8400" dirty="0" smtClean="0">
                <a:solidFill>
                  <a:srgbClr val="003300"/>
                </a:solidFill>
              </a:rPr>
              <a:t>Secretary </a:t>
            </a:r>
            <a:r>
              <a:rPr lang="en-GB" sz="8400" dirty="0">
                <a:solidFill>
                  <a:srgbClr val="003300"/>
                </a:solidFill>
              </a:rPr>
              <a:t>of </a:t>
            </a:r>
            <a:r>
              <a:rPr lang="en-GB" sz="8400" dirty="0" smtClean="0">
                <a:solidFill>
                  <a:srgbClr val="003300"/>
                </a:solidFill>
              </a:rPr>
              <a:t>State </a:t>
            </a:r>
            <a:r>
              <a:rPr lang="en-GB" sz="8400" dirty="0">
                <a:solidFill>
                  <a:srgbClr val="003300"/>
                </a:solidFill>
              </a:rPr>
              <a:t>has </a:t>
            </a:r>
            <a:r>
              <a:rPr lang="en-GB" sz="8400" dirty="0" smtClean="0">
                <a:solidFill>
                  <a:srgbClr val="003300"/>
                </a:solidFill>
              </a:rPr>
              <a:t>given prior approval)</a:t>
            </a:r>
          </a:p>
          <a:p>
            <a:pPr marL="1143000" indent="-1143000" algn="l">
              <a:lnSpc>
                <a:spcPct val="120000"/>
              </a:lnSpc>
              <a:spcBef>
                <a:spcPts val="600"/>
              </a:spcBef>
              <a:spcAft>
                <a:spcPts val="1200"/>
              </a:spcAft>
              <a:buSzPct val="150000"/>
              <a:buFont typeface="Calibri" pitchFamily="34" charset="0"/>
              <a:buChar char="›"/>
              <a:defRPr/>
            </a:pPr>
            <a:r>
              <a:rPr lang="en-GB" sz="8400" dirty="0">
                <a:solidFill>
                  <a:srgbClr val="003300"/>
                </a:solidFill>
              </a:rPr>
              <a:t>A</a:t>
            </a:r>
            <a:r>
              <a:rPr lang="en-GB" sz="8400" dirty="0" smtClean="0">
                <a:solidFill>
                  <a:srgbClr val="003300"/>
                </a:solidFill>
              </a:rPr>
              <a:t> </a:t>
            </a:r>
            <a:r>
              <a:rPr lang="en-GB" sz="8400" dirty="0">
                <a:solidFill>
                  <a:srgbClr val="003300"/>
                </a:solidFill>
              </a:rPr>
              <a:t>child aged 16 and over who is being </a:t>
            </a:r>
            <a:r>
              <a:rPr lang="en-GB" sz="8400" dirty="0" smtClean="0">
                <a:solidFill>
                  <a:srgbClr val="003300"/>
                </a:solidFill>
              </a:rPr>
              <a:t>accommodated </a:t>
            </a:r>
            <a:r>
              <a:rPr lang="en-GB" sz="8400" dirty="0">
                <a:solidFill>
                  <a:srgbClr val="003300"/>
                </a:solidFill>
              </a:rPr>
              <a:t>by the LA under </a:t>
            </a:r>
            <a:r>
              <a:rPr lang="en-GB" sz="8400" b="1" dirty="0">
                <a:solidFill>
                  <a:srgbClr val="006600"/>
                </a:solidFill>
              </a:rPr>
              <a:t>s20(5</a:t>
            </a:r>
            <a:r>
              <a:rPr lang="en-GB" sz="8400" b="1" dirty="0" smtClean="0">
                <a:solidFill>
                  <a:srgbClr val="006600"/>
                </a:solidFill>
              </a:rPr>
              <a:t>) CA 1989 </a:t>
            </a:r>
            <a:r>
              <a:rPr lang="en-US" sz="8400" dirty="0" smtClean="0">
                <a:solidFill>
                  <a:srgbClr val="003300"/>
                </a:solidFill>
              </a:rPr>
              <a:t>(</a:t>
            </a:r>
            <a:r>
              <a:rPr lang="en-US" sz="8400" dirty="0">
                <a:solidFill>
                  <a:srgbClr val="003300"/>
                </a:solidFill>
              </a:rPr>
              <a:t>accommodation in any community home in order to </a:t>
            </a:r>
            <a:r>
              <a:rPr lang="en-US" sz="8400" dirty="0" smtClean="0">
                <a:solidFill>
                  <a:srgbClr val="003300"/>
                </a:solidFill>
              </a:rPr>
              <a:t>safeguard </a:t>
            </a:r>
            <a:r>
              <a:rPr lang="en-US" sz="8400" dirty="0">
                <a:solidFill>
                  <a:srgbClr val="003300"/>
                </a:solidFill>
              </a:rPr>
              <a:t>or promote his </a:t>
            </a:r>
            <a:r>
              <a:rPr lang="en-US" sz="8400" dirty="0" smtClean="0">
                <a:solidFill>
                  <a:srgbClr val="003300"/>
                </a:solidFill>
              </a:rPr>
              <a:t>welfare)</a:t>
            </a:r>
          </a:p>
          <a:p>
            <a:pPr marL="1143000" indent="-1143000" algn="l">
              <a:lnSpc>
                <a:spcPct val="120000"/>
              </a:lnSpc>
              <a:spcBef>
                <a:spcPts val="600"/>
              </a:spcBef>
              <a:spcAft>
                <a:spcPts val="1200"/>
              </a:spcAft>
              <a:buSzPct val="150000"/>
              <a:buFont typeface="Calibri" pitchFamily="34" charset="0"/>
              <a:buChar char="›"/>
              <a:defRPr/>
            </a:pPr>
            <a:r>
              <a:rPr lang="en-GB" sz="8400" dirty="0" smtClean="0">
                <a:solidFill>
                  <a:srgbClr val="003300"/>
                </a:solidFill>
              </a:rPr>
              <a:t>A </a:t>
            </a:r>
            <a:r>
              <a:rPr lang="en-GB" sz="8400" dirty="0">
                <a:solidFill>
                  <a:srgbClr val="003300"/>
                </a:solidFill>
              </a:rPr>
              <a:t>child subject to a Child Assessment Order under </a:t>
            </a:r>
            <a:r>
              <a:rPr lang="en-GB" sz="8400" b="1" dirty="0" smtClean="0">
                <a:solidFill>
                  <a:srgbClr val="006600"/>
                </a:solidFill>
              </a:rPr>
              <a:t>s43 </a:t>
            </a:r>
            <a:r>
              <a:rPr lang="en-GB" sz="8400" dirty="0">
                <a:solidFill>
                  <a:srgbClr val="003300"/>
                </a:solidFill>
              </a:rPr>
              <a:t>who is being kept away from home </a:t>
            </a:r>
            <a:r>
              <a:rPr lang="en-GB" sz="8400" dirty="0" smtClean="0">
                <a:solidFill>
                  <a:srgbClr val="003300"/>
                </a:solidFill>
              </a:rPr>
              <a:t>pursuant </a:t>
            </a:r>
            <a:r>
              <a:rPr lang="en-GB" sz="8400" dirty="0">
                <a:solidFill>
                  <a:srgbClr val="003300"/>
                </a:solidFill>
              </a:rPr>
              <a:t>to </a:t>
            </a:r>
            <a:r>
              <a:rPr lang="en-GB" sz="8400" dirty="0" smtClean="0">
                <a:solidFill>
                  <a:srgbClr val="003300"/>
                </a:solidFill>
              </a:rPr>
              <a:t>that </a:t>
            </a:r>
            <a:r>
              <a:rPr lang="en-GB" sz="8400" dirty="0">
                <a:solidFill>
                  <a:srgbClr val="003300"/>
                </a:solidFill>
              </a:rPr>
              <a:t>order. </a:t>
            </a:r>
          </a:p>
          <a:p>
            <a:pPr marL="571500" indent="-571500" algn="l">
              <a:buFont typeface="Arial" panose="020B0604020202020204" pitchFamily="34" charset="0"/>
              <a:buChar char="•"/>
              <a:defRPr/>
            </a:pPr>
            <a:endParaRPr lang="en-GB" sz="4400" dirty="0" smtClean="0">
              <a:solidFill>
                <a:srgbClr val="003300"/>
              </a:solidFill>
            </a:endParaRPr>
          </a:p>
          <a:p>
            <a:endParaRPr lang="en-GB" sz="4500" dirty="0"/>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11593454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071"/>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Secure Accommodation Order…cont.  </a:t>
            </a:r>
            <a:endParaRPr lang="en-US" altLang="en-US" sz="3500" dirty="0">
              <a:solidFill>
                <a:srgbClr val="92C316"/>
              </a:solidFill>
              <a:ea typeface="ヒラギノ角ゴ Pro W3" pitchFamily="-84" charset="-128"/>
            </a:endParaRPr>
          </a:p>
        </p:txBody>
      </p:sp>
      <p:sp>
        <p:nvSpPr>
          <p:cNvPr id="9" name="Subtitle 2"/>
          <p:cNvSpPr txBox="1">
            <a:spLocks noGrp="1"/>
          </p:cNvSpPr>
          <p:nvPr>
            <p:ph type="subTitle" idx="1"/>
          </p:nvPr>
        </p:nvSpPr>
        <p:spPr bwMode="auto">
          <a:xfrm>
            <a:off x="557213" y="1484783"/>
            <a:ext cx="8115530" cy="4392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51" tIns="49775" rIns="99551" bIns="49775">
            <a:normAutofit fontScale="25000" lnSpcReduction="20000"/>
          </a:bodyPr>
          <a:lstStyle/>
          <a:p>
            <a:pPr marL="571500" indent="-571500" algn="just">
              <a:lnSpc>
                <a:spcPct val="120000"/>
              </a:lnSpc>
              <a:spcBef>
                <a:spcPts val="600"/>
              </a:spcBef>
              <a:buFont typeface="Arial" panose="020B0604020202020204" pitchFamily="34" charset="0"/>
              <a:buChar char="•"/>
              <a:defRPr/>
            </a:pPr>
            <a:r>
              <a:rPr lang="en-US" sz="8000" dirty="0" smtClean="0">
                <a:solidFill>
                  <a:srgbClr val="003300"/>
                </a:solidFill>
              </a:rPr>
              <a:t>If the young person is a Ward of Court the Judge will be required to make a direction for the child to be placed in secure </a:t>
            </a:r>
            <a:r>
              <a:rPr lang="en-GB" sz="8000" dirty="0" smtClean="0">
                <a:solidFill>
                  <a:srgbClr val="003300"/>
                </a:solidFill>
              </a:rPr>
              <a:t>accommodation.</a:t>
            </a:r>
          </a:p>
          <a:p>
            <a:pPr marL="571500" indent="-571500" algn="just">
              <a:lnSpc>
                <a:spcPct val="120000"/>
              </a:lnSpc>
              <a:spcBef>
                <a:spcPts val="600"/>
              </a:spcBef>
              <a:buFont typeface="Arial" panose="020B0604020202020204" pitchFamily="34" charset="0"/>
              <a:buChar char="•"/>
              <a:defRPr/>
            </a:pPr>
            <a:endParaRPr lang="en-GB" sz="8000" dirty="0" smtClean="0">
              <a:solidFill>
                <a:srgbClr val="003300"/>
              </a:solidFill>
            </a:endParaRPr>
          </a:p>
          <a:p>
            <a:pPr marL="571500" indent="-571500" algn="just">
              <a:lnSpc>
                <a:spcPct val="120000"/>
              </a:lnSpc>
              <a:spcBef>
                <a:spcPts val="600"/>
              </a:spcBef>
              <a:buFont typeface="Arial" panose="020B0604020202020204" pitchFamily="34" charset="0"/>
              <a:buChar char="•"/>
              <a:defRPr/>
            </a:pPr>
            <a:r>
              <a:rPr lang="en-GB" sz="8000" dirty="0" smtClean="0">
                <a:solidFill>
                  <a:srgbClr val="003300"/>
                </a:solidFill>
              </a:rPr>
              <a:t>A child meeting the criteria may be placed in secure accommodation for a maximum period of 72 hours without Court authority in any 28 day period. In emergency, the Assistant Director may </a:t>
            </a:r>
            <a:r>
              <a:rPr lang="en-US" sz="8000" dirty="0" smtClean="0">
                <a:solidFill>
                  <a:srgbClr val="003300"/>
                </a:solidFill>
              </a:rPr>
              <a:t>authorise in writing the holding of a young person for up to 72 hours. </a:t>
            </a:r>
          </a:p>
          <a:p>
            <a:pPr marL="571500" indent="-571500" algn="just">
              <a:lnSpc>
                <a:spcPct val="120000"/>
              </a:lnSpc>
              <a:spcBef>
                <a:spcPts val="600"/>
              </a:spcBef>
              <a:buFont typeface="Arial" panose="020B0604020202020204" pitchFamily="34" charset="0"/>
              <a:buChar char="•"/>
              <a:defRPr/>
            </a:pPr>
            <a:endParaRPr lang="en-US" sz="8000" dirty="0" smtClean="0">
              <a:solidFill>
                <a:srgbClr val="003300"/>
              </a:solidFill>
            </a:endParaRPr>
          </a:p>
          <a:p>
            <a:pPr marL="571500" indent="-571500" algn="just">
              <a:lnSpc>
                <a:spcPct val="120000"/>
              </a:lnSpc>
              <a:spcBef>
                <a:spcPts val="600"/>
              </a:spcBef>
              <a:buFont typeface="Arial" panose="020B0604020202020204" pitchFamily="34" charset="0"/>
              <a:buChar char="•"/>
              <a:defRPr/>
            </a:pPr>
            <a:r>
              <a:rPr lang="en-GB" sz="8000" dirty="0" smtClean="0">
                <a:solidFill>
                  <a:srgbClr val="003300"/>
                </a:solidFill>
              </a:rPr>
              <a:t>A Local Authority wishing to keep the child in secure accommodation beyond this period must make an application to the court for authority to keep the child in secure accommodation. </a:t>
            </a:r>
          </a:p>
          <a:p>
            <a:pPr marL="571500" indent="-571500" algn="l">
              <a:buFont typeface="Arial" panose="020B0604020202020204" pitchFamily="34" charset="0"/>
              <a:buChar char="•"/>
              <a:defRPr/>
            </a:pPr>
            <a:endParaRPr lang="en-GB" sz="4400" dirty="0" smtClean="0">
              <a:solidFill>
                <a:srgbClr val="003300"/>
              </a:solidFill>
            </a:endParaRPr>
          </a:p>
          <a:p>
            <a:endParaRPr lang="en-GB" sz="4500" dirty="0"/>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28676185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Child Assessment Order</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340768"/>
            <a:ext cx="8115928" cy="4536504"/>
          </a:xfrm>
        </p:spPr>
        <p:txBody>
          <a:bodyPr>
            <a:normAutofit fontScale="92500" lnSpcReduction="20000"/>
          </a:bodyPr>
          <a:lstStyle/>
          <a:p>
            <a:pPr marL="342900" indent="-342900" algn="just" eaLnBrk="1" hangingPunct="1">
              <a:lnSpc>
                <a:spcPct val="110000"/>
              </a:lnSpc>
              <a:spcBef>
                <a:spcPts val="600"/>
              </a:spcBef>
              <a:buFont typeface="Arial" panose="020B0604020202020204" pitchFamily="34" charset="0"/>
              <a:buChar char="•"/>
            </a:pPr>
            <a:r>
              <a:rPr lang="en-US" altLang="en-US" sz="2500" b="1" dirty="0" smtClean="0">
                <a:solidFill>
                  <a:srgbClr val="006600"/>
                </a:solidFill>
                <a:ea typeface="ヒラギノ角ゴ Pro W3" pitchFamily="-84" charset="-128"/>
              </a:rPr>
              <a:t>s43 Children Act 1989</a:t>
            </a:r>
          </a:p>
          <a:p>
            <a:pPr marL="342900" indent="-342900" algn="just" eaLnBrk="1" hangingPunct="1">
              <a:lnSpc>
                <a:spcPct val="110000"/>
              </a:lnSpc>
              <a:spcBef>
                <a:spcPts val="600"/>
              </a:spcBef>
              <a:buFont typeface="Arial" panose="020B0604020202020204" pitchFamily="34" charset="0"/>
              <a:buChar char="•"/>
            </a:pPr>
            <a:r>
              <a:rPr lang="en-US" altLang="en-US" sz="2500" dirty="0" smtClean="0">
                <a:solidFill>
                  <a:srgbClr val="003300"/>
                </a:solidFill>
                <a:ea typeface="ヒラギノ角ゴ Pro W3" pitchFamily="-84" charset="-128"/>
              </a:rPr>
              <a:t>Enable the Local Authority to discover sufficient information about the child to plan appropriate action in the child’s interests </a:t>
            </a:r>
          </a:p>
          <a:p>
            <a:pPr marL="342900" indent="-342900" algn="just">
              <a:lnSpc>
                <a:spcPct val="110000"/>
              </a:lnSpc>
              <a:spcBef>
                <a:spcPts val="600"/>
              </a:spcBef>
              <a:buFont typeface="Arial" panose="020B0604020202020204" pitchFamily="34" charset="0"/>
              <a:buChar char="•"/>
            </a:pPr>
            <a:r>
              <a:rPr lang="en-US" altLang="en-US" sz="2500" dirty="0">
                <a:solidFill>
                  <a:srgbClr val="003300"/>
                </a:solidFill>
                <a:ea typeface="ヒラギノ角ゴ Pro W3" pitchFamily="-84" charset="-128"/>
              </a:rPr>
              <a:t>May follow a s47 Investigation </a:t>
            </a:r>
          </a:p>
          <a:p>
            <a:pPr marL="342900" indent="-342900" algn="just" eaLnBrk="1" hangingPunct="1">
              <a:lnSpc>
                <a:spcPct val="110000"/>
              </a:lnSpc>
              <a:spcBef>
                <a:spcPts val="600"/>
              </a:spcBef>
              <a:buFont typeface="Arial" panose="020B0604020202020204" pitchFamily="34" charset="0"/>
              <a:buChar char="•"/>
            </a:pPr>
            <a:r>
              <a:rPr lang="en-US" altLang="en-US" sz="2500" dirty="0" smtClean="0">
                <a:solidFill>
                  <a:srgbClr val="003300"/>
                </a:solidFill>
                <a:ea typeface="ヒラギノ角ゴ Pro W3" pitchFamily="-84" charset="-128"/>
              </a:rPr>
              <a:t>Appropriate where the harm to child is long term  and cumulative rather than sudden and severe</a:t>
            </a:r>
          </a:p>
          <a:p>
            <a:pPr marL="342900" indent="-342900" algn="just" eaLnBrk="1" hangingPunct="1">
              <a:lnSpc>
                <a:spcPct val="110000"/>
              </a:lnSpc>
              <a:spcBef>
                <a:spcPts val="600"/>
              </a:spcBef>
              <a:buFont typeface="Arial" panose="020B0604020202020204" pitchFamily="34" charset="0"/>
              <a:buChar char="•"/>
            </a:pPr>
            <a:r>
              <a:rPr lang="en-US" altLang="en-US" sz="2500" dirty="0" smtClean="0">
                <a:solidFill>
                  <a:srgbClr val="003300"/>
                </a:solidFill>
                <a:ea typeface="ヒラギノ角ゴ Pro W3" pitchFamily="-84" charset="-128"/>
              </a:rPr>
              <a:t>Appropriate where there is no evidence of an emergency situation necessitating immediate removal of a child from home for protection, but the parents or </a:t>
            </a:r>
            <a:r>
              <a:rPr lang="en-US" altLang="en-US" sz="2500" dirty="0" err="1" smtClean="0">
                <a:solidFill>
                  <a:srgbClr val="003300"/>
                </a:solidFill>
                <a:ea typeface="ヒラギノ角ゴ Pro W3" pitchFamily="-84" charset="-128"/>
              </a:rPr>
              <a:t>carers</a:t>
            </a:r>
            <a:r>
              <a:rPr lang="en-US" altLang="en-US" sz="2500" dirty="0" smtClean="0">
                <a:solidFill>
                  <a:srgbClr val="003300"/>
                </a:solidFill>
                <a:ea typeface="ヒラギノ角ゴ Pro W3" pitchFamily="-84" charset="-128"/>
              </a:rPr>
              <a:t> are demonstrably failing to co-operate with the Local Authority in facilitating an assessment </a:t>
            </a: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21341942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8637"/>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Child Assessment Order…cont.</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5" y="1340768"/>
            <a:ext cx="8115928" cy="4608512"/>
          </a:xfrm>
        </p:spPr>
        <p:txBody>
          <a:bodyPr>
            <a:normAutofit/>
          </a:bodyPr>
          <a:lstStyle/>
          <a:p>
            <a:pPr marL="342900" indent="-342900" algn="just" eaLnBrk="1" hangingPunct="1">
              <a:buFont typeface="Arial" panose="020B0604020202020204" pitchFamily="34" charset="0"/>
              <a:buChar char="•"/>
            </a:pPr>
            <a:r>
              <a:rPr lang="en-US" altLang="en-US" dirty="0" smtClean="0">
                <a:solidFill>
                  <a:srgbClr val="003300"/>
                </a:solidFill>
                <a:ea typeface="ヒラギノ角ゴ Pro W3" pitchFamily="-84" charset="-128"/>
              </a:rPr>
              <a:t>Grounds for Application: </a:t>
            </a:r>
          </a:p>
          <a:p>
            <a:pPr marL="800100" lvl="1" indent="-342900" algn="l">
              <a:spcBef>
                <a:spcPts val="600"/>
              </a:spcBef>
              <a:spcAft>
                <a:spcPts val="600"/>
              </a:spcAft>
              <a:buSzPct val="152000"/>
              <a:buFont typeface="Calibri" pitchFamily="34" charset="0"/>
              <a:buChar char="›"/>
            </a:pPr>
            <a:r>
              <a:rPr lang="en-US" altLang="en-US" sz="2300" dirty="0" smtClean="0">
                <a:solidFill>
                  <a:srgbClr val="003300"/>
                </a:solidFill>
                <a:ea typeface="ヒラギノ角ゴ Pro W3" pitchFamily="-84" charset="-128"/>
              </a:rPr>
              <a:t>the applicant has reasonable cause to suspect that the child is suffering, or is likely </a:t>
            </a:r>
            <a:r>
              <a:rPr lang="en-US" altLang="en-US" sz="2300" dirty="0">
                <a:solidFill>
                  <a:srgbClr val="003300"/>
                </a:solidFill>
                <a:ea typeface="ヒラギノ角ゴ Pro W3" pitchFamily="-84" charset="-128"/>
              </a:rPr>
              <a:t>t</a:t>
            </a:r>
            <a:r>
              <a:rPr lang="en-US" altLang="en-US" sz="2300" dirty="0" smtClean="0">
                <a:solidFill>
                  <a:srgbClr val="003300"/>
                </a:solidFill>
                <a:ea typeface="ヒラギノ角ゴ Pro W3" pitchFamily="-84" charset="-128"/>
              </a:rPr>
              <a:t>o suffer, significant harm;</a:t>
            </a:r>
          </a:p>
          <a:p>
            <a:pPr marL="800100" lvl="1" indent="-342900" algn="l">
              <a:spcBef>
                <a:spcPts val="600"/>
              </a:spcBef>
              <a:spcAft>
                <a:spcPts val="600"/>
              </a:spcAft>
              <a:buSzPct val="152000"/>
              <a:buFont typeface="Calibri" pitchFamily="34" charset="0"/>
              <a:buChar char="›"/>
            </a:pPr>
            <a:r>
              <a:rPr lang="en-US" altLang="en-US" sz="2300" dirty="0" smtClean="0">
                <a:solidFill>
                  <a:srgbClr val="003300"/>
                </a:solidFill>
                <a:ea typeface="ヒラギノ角ゴ Pro W3" pitchFamily="-84" charset="-128"/>
              </a:rPr>
              <a:t>an </a:t>
            </a:r>
            <a:r>
              <a:rPr lang="en-US" altLang="en-US" sz="2300" dirty="0">
                <a:solidFill>
                  <a:srgbClr val="003300"/>
                </a:solidFill>
                <a:ea typeface="ヒラギノ角ゴ Pro W3" pitchFamily="-84" charset="-128"/>
              </a:rPr>
              <a:t>assessment of the child’s state of health  or </a:t>
            </a:r>
            <a:r>
              <a:rPr lang="en-US" altLang="en-US" sz="2300" dirty="0" smtClean="0">
                <a:solidFill>
                  <a:srgbClr val="003300"/>
                </a:solidFill>
                <a:ea typeface="ヒラギノ角ゴ Pro W3" pitchFamily="-84" charset="-128"/>
              </a:rPr>
              <a:t>development</a:t>
            </a:r>
            <a:r>
              <a:rPr lang="en-US" altLang="en-US" sz="2300" dirty="0">
                <a:solidFill>
                  <a:srgbClr val="003300"/>
                </a:solidFill>
                <a:ea typeface="ヒラギノ角ゴ Pro W3" pitchFamily="-84" charset="-128"/>
              </a:rPr>
              <a:t>, or of the way in which he is being 	treated, is required to enable the applicant </a:t>
            </a:r>
            <a:r>
              <a:rPr lang="en-US" altLang="en-US" sz="2300" dirty="0" smtClean="0">
                <a:solidFill>
                  <a:srgbClr val="003300"/>
                </a:solidFill>
                <a:ea typeface="ヒラギノ角ゴ Pro W3" pitchFamily="-84" charset="-128"/>
              </a:rPr>
              <a:t>to determine </a:t>
            </a:r>
            <a:r>
              <a:rPr lang="en-US" altLang="en-US" sz="2300" dirty="0">
                <a:solidFill>
                  <a:srgbClr val="003300"/>
                </a:solidFill>
                <a:ea typeface="ヒラギノ角ゴ Pro W3" pitchFamily="-84" charset="-128"/>
              </a:rPr>
              <a:t>	whether or not the child is </a:t>
            </a:r>
            <a:r>
              <a:rPr lang="en-US" altLang="en-US" sz="2300" dirty="0" smtClean="0">
                <a:solidFill>
                  <a:srgbClr val="003300"/>
                </a:solidFill>
                <a:ea typeface="ヒラギノ角ゴ Pro W3" pitchFamily="-84" charset="-128"/>
              </a:rPr>
              <a:t>suffering, or is </a:t>
            </a:r>
            <a:r>
              <a:rPr lang="en-US" altLang="en-US" sz="2300" dirty="0">
                <a:solidFill>
                  <a:srgbClr val="003300"/>
                </a:solidFill>
                <a:ea typeface="ヒラギノ角ゴ Pro W3" pitchFamily="-84" charset="-128"/>
              </a:rPr>
              <a:t>likely to  suffer significant harm; and </a:t>
            </a:r>
          </a:p>
          <a:p>
            <a:pPr marL="800100" lvl="1" indent="-342900" algn="l">
              <a:spcBef>
                <a:spcPts val="600"/>
              </a:spcBef>
              <a:spcAft>
                <a:spcPts val="600"/>
              </a:spcAft>
              <a:buSzPct val="152000"/>
              <a:buFont typeface="Calibri" pitchFamily="34" charset="0"/>
              <a:buChar char="›"/>
            </a:pPr>
            <a:r>
              <a:rPr lang="en-US" altLang="en-US" sz="2300" dirty="0" smtClean="0">
                <a:solidFill>
                  <a:srgbClr val="003300"/>
                </a:solidFill>
                <a:ea typeface="ヒラギノ角ゴ Pro W3" pitchFamily="-84" charset="-128"/>
              </a:rPr>
              <a:t>it </a:t>
            </a:r>
            <a:r>
              <a:rPr lang="en-US" altLang="en-US" sz="2300" dirty="0">
                <a:solidFill>
                  <a:srgbClr val="003300"/>
                </a:solidFill>
                <a:ea typeface="ヒラギノ角ゴ Pro W3" pitchFamily="-84" charset="-128"/>
              </a:rPr>
              <a:t>is unlikely that such an assessment will be made, </a:t>
            </a:r>
            <a:r>
              <a:rPr lang="en-US" altLang="en-US" sz="2300" dirty="0" smtClean="0">
                <a:solidFill>
                  <a:srgbClr val="003300"/>
                </a:solidFill>
                <a:ea typeface="ヒラギノ角ゴ Pro W3" pitchFamily="-84" charset="-128"/>
              </a:rPr>
              <a:t>or </a:t>
            </a:r>
            <a:r>
              <a:rPr lang="en-US" altLang="en-US" sz="2300" dirty="0">
                <a:solidFill>
                  <a:srgbClr val="003300"/>
                </a:solidFill>
                <a:ea typeface="ヒラギノ角ゴ Pro W3" pitchFamily="-84" charset="-128"/>
              </a:rPr>
              <a:t>be </a:t>
            </a:r>
            <a:r>
              <a:rPr lang="en-US" altLang="en-US" sz="2300" dirty="0" smtClean="0">
                <a:solidFill>
                  <a:srgbClr val="003300"/>
                </a:solidFill>
                <a:ea typeface="ヒラギノ角ゴ Pro W3" pitchFamily="-84" charset="-128"/>
              </a:rPr>
              <a:t>satisfactory</a:t>
            </a:r>
            <a:r>
              <a:rPr lang="en-US" altLang="en-US" sz="2300" dirty="0">
                <a:solidFill>
                  <a:srgbClr val="003300"/>
                </a:solidFill>
                <a:ea typeface="ヒラギノ角ゴ Pro W3" pitchFamily="-84" charset="-128"/>
              </a:rPr>
              <a:t>, in the absence of an order under </a:t>
            </a:r>
            <a:r>
              <a:rPr lang="en-US" altLang="en-US" sz="2300" dirty="0" smtClean="0">
                <a:solidFill>
                  <a:srgbClr val="003300"/>
                </a:solidFill>
                <a:ea typeface="ヒラギノ角ゴ Pro W3" pitchFamily="-84" charset="-128"/>
              </a:rPr>
              <a:t>this </a:t>
            </a:r>
            <a:r>
              <a:rPr lang="en-US" altLang="en-US" sz="2300" dirty="0">
                <a:solidFill>
                  <a:srgbClr val="003300"/>
                </a:solidFill>
                <a:ea typeface="ヒラギノ角ゴ Pro W3" pitchFamily="-84" charset="-128"/>
              </a:rPr>
              <a:t>section. </a:t>
            </a:r>
          </a:p>
          <a:p>
            <a:pPr algn="just" eaLnBrk="1" hangingPunct="1"/>
            <a:endParaRPr lang="en-US" altLang="en-US" sz="2500" dirty="0" smtClean="0">
              <a:solidFill>
                <a:srgbClr val="003300"/>
              </a:solidFill>
              <a:ea typeface="ヒラギノ角ゴ Pro W3" pitchFamily="-84" charset="-128"/>
            </a:endParaRPr>
          </a:p>
          <a:p>
            <a:pPr algn="just" eaLnBrk="1" hangingPunct="1"/>
            <a:endParaRPr lang="en-US" altLang="en-US" sz="2500" dirty="0" smtClean="0">
              <a:solidFill>
                <a:srgbClr val="05583A"/>
              </a:solidFill>
              <a:ea typeface="ヒラギノ角ゴ Pro W3" pitchFamily="-84" charset="-128"/>
            </a:endParaRPr>
          </a:p>
          <a:p>
            <a:pPr algn="just" eaLnBrk="1" hangingPunct="1"/>
            <a:endParaRPr lang="en-US" altLang="en-US" sz="2500" dirty="0" smtClean="0">
              <a:solidFill>
                <a:srgbClr val="05583A"/>
              </a:solidFill>
              <a:ea typeface="ヒラギノ角ゴ Pro W3" pitchFamily="-84" charset="-128"/>
            </a:endParaRPr>
          </a:p>
          <a:p>
            <a:pPr algn="just" eaLnBrk="1" hangingPunct="1"/>
            <a:endParaRPr lang="en-US" altLang="en-US" sz="2500" dirty="0">
              <a:solidFill>
                <a:srgbClr val="05583A"/>
              </a:solidFill>
              <a:ea typeface="ヒラギノ角ゴ Pro W3" pitchFamily="-84" charset="-128"/>
            </a:endParaRPr>
          </a:p>
          <a:p>
            <a:pPr algn="just" eaLnBrk="1" hangingPunct="1"/>
            <a:endParaRPr lang="en-US" altLang="en-US" sz="2500" dirty="0" smtClean="0">
              <a:solidFill>
                <a:srgbClr val="05583A"/>
              </a:solidFill>
              <a:ea typeface="ヒラギノ角ゴ Pro W3" pitchFamily="-84" charset="-128"/>
            </a:endParaRPr>
          </a:p>
        </p:txBody>
      </p:sp>
      <p:sp>
        <p:nvSpPr>
          <p:cNvPr id="6" name="Subtitle 2"/>
          <p:cNvSpPr txBox="1">
            <a:spLocks/>
          </p:cNvSpPr>
          <p:nvPr/>
        </p:nvSpPr>
        <p:spPr>
          <a:xfrm>
            <a:off x="-108520"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42504743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49" y="-21593"/>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Child Assessment Order….cont.</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6" y="1357492"/>
            <a:ext cx="7687592" cy="4303755"/>
          </a:xfrm>
        </p:spPr>
        <p:txBody>
          <a:bodyPr>
            <a:normAutofit/>
          </a:bodyPr>
          <a:lstStyle/>
          <a:p>
            <a:pPr marL="342900" indent="-342900" algn="l" eaLnBrk="1" hangingPunct="1">
              <a:buFont typeface="Arial" panose="020B0604020202020204" pitchFamily="34" charset="0"/>
              <a:buChar char="•"/>
            </a:pPr>
            <a:r>
              <a:rPr lang="en-US" altLang="en-US" sz="2500" dirty="0" smtClean="0">
                <a:solidFill>
                  <a:srgbClr val="003300"/>
                </a:solidFill>
                <a:ea typeface="ヒラギノ角ゴ Pro W3" pitchFamily="-84" charset="-128"/>
              </a:rPr>
              <a:t>Order can detail:</a:t>
            </a:r>
          </a:p>
          <a:p>
            <a:pPr marL="342900" indent="-342900" algn="l">
              <a:buSzPct val="150000"/>
              <a:buFont typeface="Calibri" pitchFamily="34" charset="0"/>
              <a:buChar char="›"/>
            </a:pPr>
            <a:r>
              <a:rPr lang="en-US" altLang="en-US" sz="2000" dirty="0">
                <a:solidFill>
                  <a:srgbClr val="003300"/>
                </a:solidFill>
                <a:ea typeface="ヒラギノ角ゴ Pro W3" pitchFamily="-84" charset="-128"/>
              </a:rPr>
              <a:t>	</a:t>
            </a:r>
            <a:r>
              <a:rPr lang="en-US" altLang="en-US" sz="2000" dirty="0" smtClean="0">
                <a:solidFill>
                  <a:srgbClr val="003300"/>
                </a:solidFill>
                <a:ea typeface="ヒラギノ角ゴ Pro W3" pitchFamily="-84" charset="-128"/>
              </a:rPr>
              <a:t>the </a:t>
            </a:r>
            <a:r>
              <a:rPr lang="en-US" altLang="en-US" sz="2000" dirty="0">
                <a:solidFill>
                  <a:srgbClr val="003300"/>
                </a:solidFill>
                <a:ea typeface="ヒラギノ角ゴ Pro W3" pitchFamily="-84" charset="-128"/>
              </a:rPr>
              <a:t>nature of the assessment sought</a:t>
            </a:r>
          </a:p>
          <a:p>
            <a:pPr marL="342900" indent="-342900" algn="l">
              <a:buSzPct val="150000"/>
              <a:buFont typeface="Calibri" pitchFamily="34" charset="0"/>
              <a:buChar char="›"/>
            </a:pPr>
            <a:r>
              <a:rPr lang="en-US" altLang="en-US" sz="2000" dirty="0">
                <a:solidFill>
                  <a:srgbClr val="003300"/>
                </a:solidFill>
                <a:ea typeface="ヒラギノ角ゴ Pro W3" pitchFamily="-84" charset="-128"/>
              </a:rPr>
              <a:t>	the venue and </a:t>
            </a:r>
            <a:r>
              <a:rPr lang="en-US" altLang="en-US" sz="2000" dirty="0" smtClean="0">
                <a:solidFill>
                  <a:srgbClr val="003300"/>
                </a:solidFill>
                <a:ea typeface="ヒラギノ角ゴ Pro W3" pitchFamily="-84" charset="-128"/>
              </a:rPr>
              <a:t>duration</a:t>
            </a:r>
          </a:p>
          <a:p>
            <a:pPr marL="342900" indent="-342900" algn="l" eaLnBrk="1" hangingPunct="1">
              <a:buSzPct val="150000"/>
              <a:buFont typeface="Calibri" pitchFamily="34" charset="0"/>
              <a:buChar char="›"/>
            </a:pPr>
            <a:r>
              <a:rPr lang="en-US" altLang="en-US" sz="2000" dirty="0">
                <a:solidFill>
                  <a:srgbClr val="003300"/>
                </a:solidFill>
                <a:ea typeface="ヒラギノ角ゴ Pro W3" pitchFamily="-84" charset="-128"/>
              </a:rPr>
              <a:t>	</a:t>
            </a:r>
            <a:r>
              <a:rPr lang="en-US" altLang="en-US" sz="2000" dirty="0" smtClean="0">
                <a:solidFill>
                  <a:srgbClr val="003300"/>
                </a:solidFill>
                <a:ea typeface="ヒラギノ角ゴ Pro W3" pitchFamily="-84" charset="-128"/>
              </a:rPr>
              <a:t>the person(s) to whom the results are to be given</a:t>
            </a:r>
          </a:p>
          <a:p>
            <a:pPr marL="342900" indent="-342900" algn="l" eaLnBrk="1" hangingPunct="1">
              <a:buSzPct val="150000"/>
              <a:buFont typeface="Calibri" pitchFamily="34" charset="0"/>
              <a:buChar char="›"/>
            </a:pPr>
            <a:r>
              <a:rPr lang="en-US" altLang="en-US" sz="2000" dirty="0">
                <a:solidFill>
                  <a:srgbClr val="003300"/>
                </a:solidFill>
                <a:ea typeface="ヒラギノ角ゴ Pro W3" pitchFamily="-84" charset="-128"/>
              </a:rPr>
              <a:t>	</a:t>
            </a:r>
            <a:r>
              <a:rPr lang="en-US" altLang="en-US" sz="2000" dirty="0" smtClean="0">
                <a:solidFill>
                  <a:srgbClr val="003300"/>
                </a:solidFill>
                <a:ea typeface="ヒラギノ角ゴ Pro W3" pitchFamily="-84" charset="-128"/>
              </a:rPr>
              <a:t>the contact between the child and others during the </a:t>
            </a:r>
          </a:p>
          <a:p>
            <a:pPr algn="l" eaLnBrk="1" hangingPunct="1">
              <a:buSzPct val="150000"/>
            </a:pPr>
            <a:r>
              <a:rPr lang="en-US" altLang="en-US" sz="2000" dirty="0">
                <a:solidFill>
                  <a:srgbClr val="003300"/>
                </a:solidFill>
                <a:ea typeface="ヒラギノ角ゴ Pro W3" pitchFamily="-84" charset="-128"/>
              </a:rPr>
              <a:t>	</a:t>
            </a:r>
            <a:r>
              <a:rPr lang="en-US" altLang="en-US" sz="2000" dirty="0" smtClean="0">
                <a:solidFill>
                  <a:srgbClr val="003300"/>
                </a:solidFill>
                <a:ea typeface="ヒラギノ角ゴ Pro W3" pitchFamily="-84" charset="-128"/>
              </a:rPr>
              <a:t>subsistence of the order </a:t>
            </a:r>
            <a:br>
              <a:rPr lang="en-US" altLang="en-US" sz="2000" dirty="0" smtClean="0">
                <a:solidFill>
                  <a:srgbClr val="003300"/>
                </a:solidFill>
                <a:ea typeface="ヒラギノ角ゴ Pro W3" pitchFamily="-84" charset="-128"/>
              </a:rPr>
            </a:br>
            <a:endParaRPr lang="en-US" altLang="en-US" sz="2000" dirty="0" smtClean="0">
              <a:solidFill>
                <a:srgbClr val="003300"/>
              </a:solidFill>
              <a:ea typeface="ヒラギノ角ゴ Pro W3" pitchFamily="-84" charset="-128"/>
            </a:endParaRPr>
          </a:p>
          <a:p>
            <a:pPr marL="342900" indent="-342900" algn="just" eaLnBrk="1" hangingPunct="1">
              <a:buFont typeface="Arial" panose="020B0604020202020204" pitchFamily="34" charset="0"/>
              <a:buChar char="•"/>
            </a:pPr>
            <a:r>
              <a:rPr lang="en-US" altLang="en-US" sz="2500" dirty="0" smtClean="0">
                <a:solidFill>
                  <a:srgbClr val="003300"/>
                </a:solidFill>
                <a:ea typeface="ヒラギノ角ゴ Pro W3" pitchFamily="-84" charset="-128"/>
              </a:rPr>
              <a:t>Duration of Order: limited to 7 days – it cannot be extended and unless the Court grants permission, it cannot be renewed until a 6 month period has elapsed</a:t>
            </a:r>
          </a:p>
          <a:p>
            <a:pPr marL="342900" indent="-342900" algn="just" eaLnBrk="1" hangingPunct="1">
              <a:buFont typeface="Arial" panose="020B0604020202020204" pitchFamily="34" charset="0"/>
              <a:buChar char="•"/>
            </a:pPr>
            <a:endParaRPr lang="en-US" altLang="en-US" sz="2500" dirty="0" smtClean="0">
              <a:solidFill>
                <a:srgbClr val="003300"/>
              </a:solidFill>
              <a:ea typeface="ヒラギノ角ゴ Pro W3" pitchFamily="-84" charset="-128"/>
            </a:endParaRPr>
          </a:p>
          <a:p>
            <a:pPr algn="l" eaLnBrk="1" hangingPunct="1"/>
            <a:endParaRPr lang="en-US" altLang="en-US" sz="2500" dirty="0">
              <a:solidFill>
                <a:srgbClr val="05583A"/>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2612737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2400" cy="1470025"/>
          </a:xfrm>
        </p:spPr>
        <p:txBody>
          <a:bodyPr/>
          <a:lstStyle/>
          <a:p>
            <a:r>
              <a:rPr lang="en-GB" dirty="0" smtClean="0"/>
              <a:t>Why the High Court?</a:t>
            </a:r>
            <a:endParaRPr lang="en-GB" dirty="0"/>
          </a:p>
        </p:txBody>
      </p:sp>
      <p:sp>
        <p:nvSpPr>
          <p:cNvPr id="3" name="Subtitle 2"/>
          <p:cNvSpPr>
            <a:spLocks noGrp="1"/>
          </p:cNvSpPr>
          <p:nvPr>
            <p:ph type="subTitle" idx="1"/>
          </p:nvPr>
        </p:nvSpPr>
        <p:spPr>
          <a:xfrm>
            <a:off x="1255187" y="2420888"/>
            <a:ext cx="6400800" cy="2376264"/>
          </a:xfrm>
        </p:spPr>
        <p:txBody>
          <a:bodyPr>
            <a:normAutofit fontScale="92500" lnSpcReduction="10000"/>
          </a:bodyPr>
          <a:lstStyle/>
          <a:p>
            <a:r>
              <a:rPr lang="en-GB" b="1" dirty="0" smtClean="0"/>
              <a:t>“The family court system, particularly the Family Division is, and always has been, in my view, in the vanguard of change in life and society” </a:t>
            </a:r>
            <a:r>
              <a:rPr lang="en-GB" dirty="0" smtClean="0"/>
              <a:t>– Hayden J in LBTH v M</a:t>
            </a:r>
            <a:endParaRPr lang="en-GB"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1144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1593"/>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Child Assessment Order….cont.</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6" y="1556792"/>
            <a:ext cx="7687592" cy="4104455"/>
          </a:xfrm>
        </p:spPr>
        <p:txBody>
          <a:bodyPr>
            <a:normAutofit/>
          </a:bodyPr>
          <a:lstStyle/>
          <a:p>
            <a:pPr algn="l"/>
            <a:r>
              <a:rPr lang="en-US" altLang="en-US" sz="2800" dirty="0">
                <a:solidFill>
                  <a:srgbClr val="003300"/>
                </a:solidFill>
                <a:ea typeface="ヒラギノ角ゴ Pro W3" pitchFamily="-84" charset="-128"/>
              </a:rPr>
              <a:t>In </a:t>
            </a:r>
            <a:r>
              <a:rPr lang="en-US" altLang="en-US" sz="2800" dirty="0" smtClean="0">
                <a:solidFill>
                  <a:srgbClr val="003300"/>
                </a:solidFill>
                <a:ea typeface="ヒラギノ角ゴ Pro W3" pitchFamily="-84" charset="-128"/>
              </a:rPr>
              <a:t>practice…</a:t>
            </a:r>
          </a:p>
          <a:p>
            <a:pPr algn="l"/>
            <a:r>
              <a:rPr lang="en-US" altLang="en-US" sz="2800" dirty="0" smtClean="0">
                <a:solidFill>
                  <a:srgbClr val="003300"/>
                </a:solidFill>
                <a:ea typeface="ヒラギノ角ゴ Pro W3" pitchFamily="-84" charset="-128"/>
              </a:rPr>
              <a:t>it </a:t>
            </a:r>
            <a:r>
              <a:rPr lang="en-US" altLang="en-US" sz="2800" dirty="0">
                <a:solidFill>
                  <a:srgbClr val="003300"/>
                </a:solidFill>
                <a:ea typeface="ヒラギノ角ゴ Pro W3" pitchFamily="-84" charset="-128"/>
              </a:rPr>
              <a:t>has been found that Child Assessment Orders are rarely made, probably because in a situation where parents do not co-operate when the Local Authority has concerns about a child’s welfare, an application for a care order </a:t>
            </a:r>
            <a:r>
              <a:rPr lang="en-US" altLang="en-US" sz="2800" dirty="0" smtClean="0">
                <a:solidFill>
                  <a:srgbClr val="003300"/>
                </a:solidFill>
                <a:ea typeface="ヒラギノ角ゴ Pro W3" pitchFamily="-84" charset="-128"/>
              </a:rPr>
              <a:t>may </a:t>
            </a:r>
            <a:r>
              <a:rPr lang="en-US" altLang="en-US" sz="2800" dirty="0">
                <a:solidFill>
                  <a:srgbClr val="003300"/>
                </a:solidFill>
                <a:ea typeface="ヒラギノ角ゴ Pro W3" pitchFamily="-84" charset="-128"/>
              </a:rPr>
              <a:t>prove necessary </a:t>
            </a:r>
          </a:p>
          <a:p>
            <a:pPr algn="l" eaLnBrk="1" hangingPunct="1"/>
            <a:endParaRPr lang="en-US" altLang="en-US" sz="2500" dirty="0">
              <a:solidFill>
                <a:srgbClr val="05583A"/>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24959195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1593"/>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normAutofit/>
          </a:bodyPr>
          <a:lstStyle/>
          <a:p>
            <a:pPr algn="l" eaLnBrk="1" hangingPunct="1"/>
            <a:r>
              <a:rPr lang="en-US" altLang="en-US" sz="3500" dirty="0" smtClean="0">
                <a:solidFill>
                  <a:srgbClr val="92C316"/>
                </a:solidFill>
                <a:ea typeface="ヒラギノ角ゴ Pro W3" pitchFamily="-84" charset="-128"/>
              </a:rPr>
              <a:t>Expert Assessments</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6" y="1357492"/>
            <a:ext cx="7687592" cy="4303755"/>
          </a:xfrm>
        </p:spPr>
        <p:txBody>
          <a:bodyPr>
            <a:noAutofit/>
          </a:bodyPr>
          <a:lstStyle/>
          <a:p>
            <a:pPr algn="just">
              <a:defRPr/>
            </a:pPr>
            <a:endParaRPr lang="en-GB" sz="2400" dirty="0">
              <a:solidFill>
                <a:schemeClr val="tx1"/>
              </a:solidFill>
            </a:endParaRPr>
          </a:p>
          <a:p>
            <a:pPr marL="457200" indent="-457200" algn="l">
              <a:buFont typeface="Arial" panose="020B0604020202020204" pitchFamily="34" charset="0"/>
              <a:buChar char="•"/>
              <a:defRPr/>
            </a:pPr>
            <a:r>
              <a:rPr lang="en-GB" sz="2400" dirty="0" smtClean="0">
                <a:solidFill>
                  <a:srgbClr val="003300"/>
                </a:solidFill>
                <a:latin typeface="+mj-lt"/>
              </a:rPr>
              <a:t>Cognitive </a:t>
            </a:r>
            <a:r>
              <a:rPr lang="en-GB" sz="2400" dirty="0">
                <a:solidFill>
                  <a:srgbClr val="003300"/>
                </a:solidFill>
                <a:latin typeface="+mj-lt"/>
              </a:rPr>
              <a:t>Functioning Assessment </a:t>
            </a:r>
          </a:p>
          <a:p>
            <a:pPr marL="457200" indent="-457200" algn="just">
              <a:buFont typeface="Arial" panose="020B0604020202020204" pitchFamily="34" charset="0"/>
              <a:buChar char="•"/>
              <a:defRPr/>
            </a:pPr>
            <a:r>
              <a:rPr lang="en-GB" sz="2400" dirty="0" smtClean="0">
                <a:solidFill>
                  <a:srgbClr val="003300"/>
                </a:solidFill>
                <a:latin typeface="+mj-lt"/>
              </a:rPr>
              <a:t>Parenting </a:t>
            </a:r>
            <a:r>
              <a:rPr lang="en-GB" sz="2400" dirty="0">
                <a:solidFill>
                  <a:srgbClr val="003300"/>
                </a:solidFill>
                <a:latin typeface="+mj-lt"/>
              </a:rPr>
              <a:t>Assessments</a:t>
            </a:r>
          </a:p>
          <a:p>
            <a:pPr marL="457200" indent="-457200" algn="just">
              <a:buFont typeface="Arial" panose="020B0604020202020204" pitchFamily="34" charset="0"/>
              <a:buChar char="•"/>
              <a:defRPr/>
            </a:pPr>
            <a:r>
              <a:rPr lang="en-GB" sz="2400" dirty="0" smtClean="0">
                <a:solidFill>
                  <a:srgbClr val="003300"/>
                </a:solidFill>
                <a:latin typeface="+mj-lt"/>
              </a:rPr>
              <a:t>Child </a:t>
            </a:r>
            <a:r>
              <a:rPr lang="en-GB" sz="2400" dirty="0">
                <a:solidFill>
                  <a:srgbClr val="003300"/>
                </a:solidFill>
                <a:latin typeface="+mj-lt"/>
              </a:rPr>
              <a:t>&amp; Adolescent Assessments </a:t>
            </a:r>
          </a:p>
          <a:p>
            <a:pPr marL="457200" indent="-457200" algn="just">
              <a:buFont typeface="Arial" panose="020B0604020202020204" pitchFamily="34" charset="0"/>
              <a:buChar char="•"/>
              <a:defRPr/>
            </a:pPr>
            <a:r>
              <a:rPr lang="en-GB" sz="2400" dirty="0" smtClean="0">
                <a:solidFill>
                  <a:srgbClr val="003300"/>
                </a:solidFill>
                <a:latin typeface="+mj-lt"/>
              </a:rPr>
              <a:t>Psychiatric </a:t>
            </a:r>
            <a:r>
              <a:rPr lang="en-GB" sz="2400" dirty="0">
                <a:solidFill>
                  <a:srgbClr val="003300"/>
                </a:solidFill>
                <a:latin typeface="+mj-lt"/>
              </a:rPr>
              <a:t>Risk Assessment </a:t>
            </a:r>
          </a:p>
          <a:p>
            <a:pPr marL="457200" indent="-457200" algn="just">
              <a:buFont typeface="Arial" panose="020B0604020202020204" pitchFamily="34" charset="0"/>
              <a:buChar char="•"/>
              <a:defRPr/>
            </a:pPr>
            <a:r>
              <a:rPr lang="en-GB" sz="2400" dirty="0" smtClean="0">
                <a:solidFill>
                  <a:srgbClr val="003300"/>
                </a:solidFill>
                <a:latin typeface="+mj-lt"/>
              </a:rPr>
              <a:t>Radicalisation </a:t>
            </a:r>
            <a:r>
              <a:rPr lang="en-GB" sz="2400" dirty="0">
                <a:solidFill>
                  <a:srgbClr val="003300"/>
                </a:solidFill>
                <a:latin typeface="+mj-lt"/>
              </a:rPr>
              <a:t>Assessment  </a:t>
            </a:r>
            <a:r>
              <a:rPr lang="en-GB" sz="2400" dirty="0" smtClean="0">
                <a:solidFill>
                  <a:srgbClr val="003300"/>
                </a:solidFill>
                <a:latin typeface="+mj-lt"/>
              </a:rPr>
              <a:t>(Academic Input)</a:t>
            </a:r>
          </a:p>
          <a:p>
            <a:pPr marL="457200" indent="-457200" algn="just">
              <a:buFont typeface="Arial" panose="020B0604020202020204" pitchFamily="34" charset="0"/>
              <a:buChar char="•"/>
              <a:defRPr/>
            </a:pPr>
            <a:r>
              <a:rPr lang="en-GB" sz="2400" dirty="0" smtClean="0">
                <a:solidFill>
                  <a:srgbClr val="003300"/>
                </a:solidFill>
                <a:latin typeface="+mj-lt"/>
              </a:rPr>
              <a:t>Multi-disciplinary Assessments </a:t>
            </a:r>
            <a:endParaRPr lang="en-GB" sz="2400" dirty="0">
              <a:solidFill>
                <a:srgbClr val="003300"/>
              </a:solidFill>
              <a:latin typeface="+mj-lt"/>
            </a:endParaRPr>
          </a:p>
          <a:p>
            <a:pPr algn="l">
              <a:defRPr/>
            </a:pPr>
            <a:endParaRPr lang="en-US" altLang="en-US" sz="2400" dirty="0">
              <a:solidFill>
                <a:schemeClr val="tx1"/>
              </a:solidFill>
              <a:latin typeface="+mj-lt"/>
            </a:endParaRPr>
          </a:p>
          <a:p>
            <a:pPr algn="l">
              <a:defRPr/>
            </a:pPr>
            <a:r>
              <a:rPr lang="en-US" altLang="en-US" sz="2400" b="1" dirty="0" smtClean="0">
                <a:solidFill>
                  <a:srgbClr val="003300"/>
                </a:solidFill>
                <a:latin typeface="+mj-lt"/>
              </a:rPr>
              <a:t>All assessments are </a:t>
            </a:r>
            <a:r>
              <a:rPr lang="en-US" altLang="en-US" sz="2400" b="1" dirty="0">
                <a:solidFill>
                  <a:srgbClr val="003300"/>
                </a:solidFill>
                <a:latin typeface="+mj-lt"/>
              </a:rPr>
              <a:t>subject to the Court’s </a:t>
            </a:r>
            <a:r>
              <a:rPr lang="en-US" altLang="en-US" sz="2400" b="1" dirty="0" smtClean="0">
                <a:solidFill>
                  <a:srgbClr val="003300"/>
                </a:solidFill>
                <a:latin typeface="+mj-lt"/>
              </a:rPr>
              <a:t>approval</a:t>
            </a:r>
            <a:endParaRPr lang="en-US" altLang="en-US" sz="2400" b="1" dirty="0">
              <a:solidFill>
                <a:srgbClr val="003300"/>
              </a:solidFill>
              <a:latin typeface="+mj-lt"/>
              <a:ea typeface="ヒラギノ角ゴ Pro W3" pitchFamily="-84" charset="-128"/>
            </a:endParaRPr>
          </a:p>
        </p:txBody>
      </p:sp>
    </p:spTree>
    <p:extLst>
      <p:ext uri="{BB962C8B-B14F-4D97-AF65-F5344CB8AC3E}">
        <p14:creationId xmlns:p14="http://schemas.microsoft.com/office/powerpoint/2010/main" val="6469089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1593"/>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676587"/>
            <a:ext cx="7772331" cy="680906"/>
          </a:xfrm>
        </p:spPr>
        <p:txBody>
          <a:bodyPr/>
          <a:lstStyle/>
          <a:p>
            <a:pPr algn="l" eaLnBrk="1" hangingPunct="1"/>
            <a:r>
              <a:rPr lang="en-US" altLang="en-US" sz="3500" dirty="0" smtClean="0">
                <a:solidFill>
                  <a:srgbClr val="92C316"/>
                </a:solidFill>
                <a:ea typeface="ヒラギノ角ゴ Pro W3" pitchFamily="-84" charset="-128"/>
              </a:rPr>
              <a:t>Cases Managed Outside the Court Arena </a:t>
            </a:r>
            <a:endParaRPr lang="en-US" altLang="en-US" sz="3500" dirty="0">
              <a:solidFill>
                <a:srgbClr val="92C316"/>
              </a:solidFill>
              <a:ea typeface="ヒラギノ角ゴ Pro W3" pitchFamily="-84" charset="-128"/>
            </a:endParaRPr>
          </a:p>
        </p:txBody>
      </p:sp>
      <p:sp>
        <p:nvSpPr>
          <p:cNvPr id="48133" name="Subtitle 2"/>
          <p:cNvSpPr>
            <a:spLocks noGrp="1"/>
          </p:cNvSpPr>
          <p:nvPr>
            <p:ph type="subTitle" idx="1"/>
          </p:nvPr>
        </p:nvSpPr>
        <p:spPr>
          <a:xfrm>
            <a:off x="556816" y="1357492"/>
            <a:ext cx="7687592" cy="4303755"/>
          </a:xfrm>
        </p:spPr>
        <p:txBody>
          <a:bodyPr>
            <a:normAutofit fontScale="62500" lnSpcReduction="20000"/>
          </a:bodyPr>
          <a:lstStyle/>
          <a:p>
            <a:pPr algn="just">
              <a:defRPr/>
            </a:pPr>
            <a:r>
              <a:rPr lang="en-GB" altLang="en-US" u="sng" dirty="0" smtClean="0">
                <a:solidFill>
                  <a:srgbClr val="003300"/>
                </a:solidFill>
                <a:latin typeface="+mj-lt"/>
              </a:rPr>
              <a:t>Child Protection Plans</a:t>
            </a:r>
          </a:p>
          <a:p>
            <a:pPr algn="just">
              <a:defRPr/>
            </a:pPr>
            <a:endParaRPr lang="en-GB" altLang="en-US" sz="2800" b="1" dirty="0" smtClean="0">
              <a:solidFill>
                <a:srgbClr val="003300"/>
              </a:solidFill>
              <a:latin typeface="+mj-lt"/>
            </a:endParaRPr>
          </a:p>
          <a:p>
            <a:pPr marL="171450" indent="-171450" algn="just">
              <a:buFont typeface="Arial" panose="020B0604020202020204" pitchFamily="34" charset="0"/>
              <a:buChar char="•"/>
              <a:defRPr/>
            </a:pPr>
            <a:r>
              <a:rPr lang="en-GB" sz="2800" dirty="0" smtClean="0">
                <a:solidFill>
                  <a:srgbClr val="003300"/>
                </a:solidFill>
                <a:latin typeface="+mj-lt"/>
                <a:cs typeface="Arial" panose="020B0604020202020204" pitchFamily="34" charset="0"/>
              </a:rPr>
              <a:t>The child can be shown to have suffered ill-treatment or impairment of health or development as a result of physical, emotional, or sexual abuse or neglect and professional judgment is that further ill-treatment or impairment are likely; or</a:t>
            </a:r>
          </a:p>
          <a:p>
            <a:pPr algn="just">
              <a:defRPr/>
            </a:pPr>
            <a:endParaRPr lang="en-GB" sz="2800" dirty="0" smtClean="0">
              <a:solidFill>
                <a:srgbClr val="003300"/>
              </a:solidFill>
              <a:latin typeface="+mj-lt"/>
              <a:cs typeface="Arial" panose="020B0604020202020204" pitchFamily="34" charset="0"/>
            </a:endParaRPr>
          </a:p>
          <a:p>
            <a:pPr marL="171450" indent="-171450" algn="just">
              <a:buFont typeface="Arial" panose="020B0604020202020204" pitchFamily="34" charset="0"/>
              <a:buChar char="•"/>
              <a:defRPr/>
            </a:pPr>
            <a:r>
              <a:rPr lang="en-GB" sz="2800" dirty="0" smtClean="0">
                <a:solidFill>
                  <a:srgbClr val="003300"/>
                </a:solidFill>
                <a:latin typeface="+mj-lt"/>
                <a:cs typeface="Arial" panose="020B0604020202020204" pitchFamily="34" charset="0"/>
              </a:rPr>
              <a:t>Professional judgment, substantiated by the findings of section 47 enquiries in this individual case or by research evidence, is that the child is likely to suffer ill treatment or the impairment of health or development as a result of physical, emotional, or sexual abuse or neglect</a:t>
            </a:r>
          </a:p>
          <a:p>
            <a:pPr algn="just">
              <a:defRPr/>
            </a:pPr>
            <a:endParaRPr lang="en-GB" sz="2800" dirty="0" smtClean="0">
              <a:solidFill>
                <a:srgbClr val="003300"/>
              </a:solidFill>
              <a:latin typeface="+mj-lt"/>
              <a:cs typeface="Arial" panose="020B0604020202020204" pitchFamily="34" charset="0"/>
            </a:endParaRPr>
          </a:p>
          <a:p>
            <a:pPr algn="just">
              <a:defRPr/>
            </a:pPr>
            <a:r>
              <a:rPr lang="en-GB" sz="2800" dirty="0" smtClean="0">
                <a:solidFill>
                  <a:srgbClr val="003300"/>
                </a:solidFill>
                <a:latin typeface="+mj-lt"/>
                <a:cs typeface="Arial" panose="020B0604020202020204" pitchFamily="34" charset="0"/>
              </a:rPr>
              <a:t>The CP Plan is designed to prevent the child suffering harm or a recurrence of harm in the future and to promote the child’s welfare. </a:t>
            </a:r>
            <a:r>
              <a:rPr lang="en-US" sz="2800" dirty="0">
                <a:solidFill>
                  <a:srgbClr val="003300"/>
                </a:solidFill>
              </a:rPr>
              <a:t>It sets out how the child can be kept safe, how things can be made better for the family and what support they will need</a:t>
            </a:r>
            <a:endParaRPr lang="en-GB" sz="2800" dirty="0" smtClean="0">
              <a:solidFill>
                <a:srgbClr val="003300"/>
              </a:solidFill>
              <a:latin typeface="+mj-lt"/>
              <a:cs typeface="Arial" panose="020B0604020202020204" pitchFamily="34" charset="0"/>
            </a:endParaRPr>
          </a:p>
          <a:p>
            <a:pPr algn="just">
              <a:defRPr/>
            </a:pPr>
            <a:endParaRPr lang="en-GB" sz="2800" dirty="0" smtClean="0">
              <a:solidFill>
                <a:srgbClr val="003300"/>
              </a:solidFill>
              <a:latin typeface="+mj-lt"/>
              <a:cs typeface="Arial" panose="020B0604020202020204" pitchFamily="34" charset="0"/>
            </a:endParaRPr>
          </a:p>
          <a:p>
            <a:pPr algn="just">
              <a:defRPr/>
            </a:pPr>
            <a:endParaRPr lang="en-ZA" sz="3100" dirty="0" smtClean="0">
              <a:solidFill>
                <a:srgbClr val="003300"/>
              </a:solidFill>
              <a:latin typeface="+mj-lt"/>
            </a:endParaRPr>
          </a:p>
          <a:p>
            <a:pPr algn="l" eaLnBrk="1" hangingPunct="1"/>
            <a:endParaRPr lang="en-US" altLang="en-US" sz="2500" dirty="0">
              <a:solidFill>
                <a:srgbClr val="05583A"/>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Tree>
    <p:extLst>
      <p:ext uri="{BB962C8B-B14F-4D97-AF65-F5344CB8AC3E}">
        <p14:creationId xmlns:p14="http://schemas.microsoft.com/office/powerpoint/2010/main" val="36602844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1593"/>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a:spLocks noGrp="1"/>
          </p:cNvSpPr>
          <p:nvPr>
            <p:ph type="ctrTitle"/>
          </p:nvPr>
        </p:nvSpPr>
        <p:spPr>
          <a:xfrm>
            <a:off x="550026" y="964003"/>
            <a:ext cx="7910406" cy="592789"/>
          </a:xfrm>
        </p:spPr>
        <p:txBody>
          <a:bodyPr>
            <a:noAutofit/>
          </a:bodyPr>
          <a:lstStyle/>
          <a:p>
            <a:pPr algn="l"/>
            <a:r>
              <a:rPr lang="en-US" altLang="en-US" sz="3500" dirty="0">
                <a:solidFill>
                  <a:srgbClr val="92C316"/>
                </a:solidFill>
                <a:ea typeface="ヒラギノ角ゴ Pro W3" pitchFamily="-84" charset="-128"/>
              </a:rPr>
              <a:t>Cases Managed Outside the Court </a:t>
            </a:r>
            <a:r>
              <a:rPr lang="en-US" altLang="en-US" sz="3500" dirty="0" smtClean="0">
                <a:solidFill>
                  <a:srgbClr val="92C316"/>
                </a:solidFill>
                <a:ea typeface="ヒラギノ角ゴ Pro W3" pitchFamily="-84" charset="-128"/>
              </a:rPr>
              <a:t>Arena …</a:t>
            </a:r>
            <a:r>
              <a:rPr lang="en-US" altLang="en-US" sz="3500" dirty="0">
                <a:solidFill>
                  <a:srgbClr val="92C316"/>
                </a:solidFill>
                <a:ea typeface="ヒラギノ角ゴ Pro W3" pitchFamily="-84" charset="-128"/>
              </a:rPr>
              <a:t>cont. </a:t>
            </a:r>
          </a:p>
        </p:txBody>
      </p:sp>
      <p:sp>
        <p:nvSpPr>
          <p:cNvPr id="48133" name="Subtitle 2"/>
          <p:cNvSpPr>
            <a:spLocks noGrp="1"/>
          </p:cNvSpPr>
          <p:nvPr>
            <p:ph type="subTitle" idx="1"/>
          </p:nvPr>
        </p:nvSpPr>
        <p:spPr>
          <a:xfrm>
            <a:off x="556816" y="1867092"/>
            <a:ext cx="7687592" cy="3794155"/>
          </a:xfrm>
        </p:spPr>
        <p:txBody>
          <a:bodyPr>
            <a:normAutofit fontScale="92500" lnSpcReduction="20000"/>
          </a:bodyPr>
          <a:lstStyle/>
          <a:p>
            <a:pPr marL="457200" indent="-457200" algn="just">
              <a:buFont typeface="Arial" panose="020B0604020202020204" pitchFamily="34" charset="0"/>
              <a:buChar char="•"/>
              <a:defRPr/>
            </a:pPr>
            <a:r>
              <a:rPr lang="en-GB" sz="2600" dirty="0" smtClean="0">
                <a:solidFill>
                  <a:srgbClr val="003300"/>
                </a:solidFill>
                <a:latin typeface="+mj-lt"/>
                <a:cs typeface="Arial" panose="020B0604020202020204" pitchFamily="34" charset="0"/>
              </a:rPr>
              <a:t>Invitees to the CP Conference should include those involved in investigations (e.g. the Police). </a:t>
            </a:r>
          </a:p>
          <a:p>
            <a:pPr marL="457200" indent="-457200" algn="just">
              <a:buFont typeface="Arial" panose="020B0604020202020204" pitchFamily="34" charset="0"/>
              <a:buChar char="•"/>
              <a:defRPr/>
            </a:pPr>
            <a:endParaRPr lang="en-GB" sz="2600" dirty="0" smtClean="0">
              <a:solidFill>
                <a:srgbClr val="003300"/>
              </a:solidFill>
              <a:latin typeface="+mj-lt"/>
              <a:cs typeface="Arial" panose="020B0604020202020204" pitchFamily="34" charset="0"/>
            </a:endParaRPr>
          </a:p>
          <a:p>
            <a:pPr marL="457200" indent="-457200" algn="just">
              <a:buFont typeface="Arial" panose="020B0604020202020204" pitchFamily="34" charset="0"/>
              <a:buChar char="•"/>
              <a:defRPr/>
            </a:pPr>
            <a:r>
              <a:rPr lang="en-GB" sz="2600" dirty="0" smtClean="0">
                <a:solidFill>
                  <a:srgbClr val="003300"/>
                </a:solidFill>
                <a:latin typeface="+mj-lt"/>
                <a:cs typeface="Arial" panose="020B0604020202020204" pitchFamily="34" charset="0"/>
              </a:rPr>
              <a:t>A review of the CP Plan should regularly follow a CP Conference. The first should take place within 3 months of the conference. The following reviews should take place at no more than 6 monthly intervals. Extra reviews may be convened at the request of other professionals. </a:t>
            </a:r>
          </a:p>
          <a:p>
            <a:pPr algn="just">
              <a:defRPr/>
            </a:pPr>
            <a:endParaRPr lang="en-GB" sz="2600" dirty="0" smtClean="0">
              <a:solidFill>
                <a:srgbClr val="003300"/>
              </a:solidFill>
              <a:latin typeface="+mj-lt"/>
              <a:cs typeface="Arial" panose="020B0604020202020204" pitchFamily="34" charset="0"/>
            </a:endParaRPr>
          </a:p>
          <a:p>
            <a:pPr marL="457200" indent="-457200" algn="just">
              <a:buFont typeface="Arial" panose="020B0604020202020204" pitchFamily="34" charset="0"/>
              <a:buChar char="•"/>
              <a:defRPr/>
            </a:pPr>
            <a:r>
              <a:rPr lang="en-GB" sz="2600" dirty="0" smtClean="0">
                <a:solidFill>
                  <a:srgbClr val="003300"/>
                </a:solidFill>
                <a:latin typeface="+mj-lt"/>
                <a:cs typeface="Arial" panose="020B0604020202020204" pitchFamily="34" charset="0"/>
              </a:rPr>
              <a:t>It should be noted that it is not good practice for a child to remain subject to a CP Plan for long periods of time. </a:t>
            </a:r>
          </a:p>
          <a:p>
            <a:pPr algn="just">
              <a:defRPr/>
            </a:pPr>
            <a:endParaRPr lang="en-GB" sz="2800" dirty="0">
              <a:solidFill>
                <a:srgbClr val="003300"/>
              </a:solidFill>
              <a:latin typeface="+mj-lt"/>
              <a:cs typeface="Arial" panose="020B0604020202020204" pitchFamily="34" charset="0"/>
            </a:endParaRPr>
          </a:p>
          <a:p>
            <a:pPr algn="just">
              <a:defRPr/>
            </a:pPr>
            <a:endParaRPr lang="en-GB" sz="2800" dirty="0" smtClean="0">
              <a:solidFill>
                <a:srgbClr val="003300"/>
              </a:solidFill>
              <a:latin typeface="+mj-lt"/>
              <a:cs typeface="Arial" panose="020B0604020202020204" pitchFamily="34" charset="0"/>
            </a:endParaRPr>
          </a:p>
          <a:p>
            <a:pPr algn="l" eaLnBrk="1" hangingPunct="1"/>
            <a:endParaRPr lang="en-US" altLang="en-US" sz="2500" dirty="0">
              <a:solidFill>
                <a:srgbClr val="05583A"/>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marL="171450" indent="-171450" algn="l">
              <a:buFont typeface="Arial" panose="020B0604020202020204" pitchFamily="34" charset="0"/>
              <a:buChar char="•"/>
              <a:defRPr/>
            </a:pPr>
            <a:endParaRPr lang="en-US" sz="1200" dirty="0">
              <a:solidFill>
                <a:schemeClr val="tx1"/>
              </a:solidFill>
            </a:endParaRPr>
          </a:p>
          <a:p>
            <a:pPr marL="171450" indent="-171450" algn="l">
              <a:buFont typeface="Arial" panose="020B0604020202020204" pitchFamily="34" charset="0"/>
              <a:buChar char="•"/>
              <a:defRPr/>
            </a:pPr>
            <a:endParaRPr lang="en-US" sz="1200" dirty="0">
              <a:solidFill>
                <a:schemeClr val="tx1"/>
              </a:solidFill>
            </a:endParaRPr>
          </a:p>
        </p:txBody>
      </p:sp>
    </p:spTree>
    <p:extLst>
      <p:ext uri="{BB962C8B-B14F-4D97-AF65-F5344CB8AC3E}">
        <p14:creationId xmlns:p14="http://schemas.microsoft.com/office/powerpoint/2010/main" val="10822145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1593"/>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Subtitle 2"/>
          <p:cNvSpPr>
            <a:spLocks noGrp="1"/>
          </p:cNvSpPr>
          <p:nvPr>
            <p:ph type="subTitle" idx="1"/>
          </p:nvPr>
        </p:nvSpPr>
        <p:spPr>
          <a:xfrm>
            <a:off x="556816" y="1484784"/>
            <a:ext cx="7687592" cy="4104456"/>
          </a:xfrm>
        </p:spPr>
        <p:txBody>
          <a:bodyPr>
            <a:normAutofit fontScale="40000" lnSpcReduction="20000"/>
          </a:bodyPr>
          <a:lstStyle/>
          <a:p>
            <a:pPr algn="l" eaLnBrk="1" hangingPunct="1"/>
            <a:endParaRPr lang="en-US" altLang="en-US" sz="3100" u="sng" dirty="0" smtClean="0">
              <a:solidFill>
                <a:srgbClr val="003300"/>
              </a:solidFill>
              <a:ea typeface="ヒラギノ角ゴ Pro W3" pitchFamily="-84" charset="-128"/>
            </a:endParaRPr>
          </a:p>
          <a:p>
            <a:pPr algn="l" eaLnBrk="1" hangingPunct="1"/>
            <a:r>
              <a:rPr lang="en-US" altLang="en-US" sz="3800" u="sng" dirty="0" smtClean="0">
                <a:solidFill>
                  <a:srgbClr val="003300"/>
                </a:solidFill>
                <a:ea typeface="ヒラギノ角ゴ Pro W3" pitchFamily="-84" charset="-128"/>
              </a:rPr>
              <a:t/>
            </a:r>
            <a:br>
              <a:rPr lang="en-US" altLang="en-US" sz="3800" u="sng" dirty="0" smtClean="0">
                <a:solidFill>
                  <a:srgbClr val="003300"/>
                </a:solidFill>
                <a:ea typeface="ヒラギノ角ゴ Pro W3" pitchFamily="-84" charset="-128"/>
              </a:rPr>
            </a:br>
            <a:r>
              <a:rPr lang="en-US" altLang="en-US" sz="4800" u="sng" dirty="0" smtClean="0">
                <a:solidFill>
                  <a:srgbClr val="003300"/>
                </a:solidFill>
                <a:ea typeface="ヒラギノ角ゴ Pro W3" pitchFamily="-84" charset="-128"/>
              </a:rPr>
              <a:t>Public Law Outline: Pre-Proceedings Framework </a:t>
            </a:r>
          </a:p>
          <a:p>
            <a:pPr algn="l" eaLnBrk="1" hangingPunct="1"/>
            <a:endParaRPr lang="en-US" altLang="en-US" sz="4800" u="sng" dirty="0" smtClean="0">
              <a:solidFill>
                <a:srgbClr val="003300"/>
              </a:solidFill>
              <a:ea typeface="ヒラギノ角ゴ Pro W3" pitchFamily="-84" charset="-128"/>
            </a:endParaRPr>
          </a:p>
          <a:p>
            <a:pPr marL="457200" indent="-457200" algn="just">
              <a:buFont typeface="Arial" panose="020B0604020202020204" pitchFamily="34" charset="0"/>
              <a:buChar char="•"/>
            </a:pPr>
            <a:r>
              <a:rPr lang="en-ZA" sz="4800" dirty="0">
                <a:solidFill>
                  <a:srgbClr val="003300"/>
                </a:solidFill>
              </a:rPr>
              <a:t>Introduced in April 2008 &amp; recommends that </a:t>
            </a:r>
            <a:r>
              <a:rPr lang="en-ZA" sz="4800" dirty="0" smtClean="0">
                <a:solidFill>
                  <a:srgbClr val="003300"/>
                </a:solidFill>
              </a:rPr>
              <a:t>Local Authorities </a:t>
            </a:r>
            <a:r>
              <a:rPr lang="en-ZA" sz="4800" dirty="0">
                <a:solidFill>
                  <a:srgbClr val="003300"/>
                </a:solidFill>
              </a:rPr>
              <a:t>should ensure </a:t>
            </a:r>
            <a:r>
              <a:rPr lang="en-ZA" sz="4800" dirty="0" smtClean="0">
                <a:solidFill>
                  <a:srgbClr val="003300"/>
                </a:solidFill>
              </a:rPr>
              <a:t>care </a:t>
            </a:r>
            <a:r>
              <a:rPr lang="en-ZA" sz="4800" dirty="0">
                <a:solidFill>
                  <a:srgbClr val="003300"/>
                </a:solidFill>
              </a:rPr>
              <a:t>p</a:t>
            </a:r>
            <a:r>
              <a:rPr lang="en-ZA" sz="4800" dirty="0" smtClean="0">
                <a:solidFill>
                  <a:srgbClr val="003300"/>
                </a:solidFill>
              </a:rPr>
              <a:t>roceedings </a:t>
            </a:r>
            <a:r>
              <a:rPr lang="en-ZA" sz="4800" dirty="0">
                <a:solidFill>
                  <a:srgbClr val="003300"/>
                </a:solidFill>
              </a:rPr>
              <a:t>are only </a:t>
            </a:r>
            <a:r>
              <a:rPr lang="en-ZA" sz="4800" dirty="0" smtClean="0">
                <a:solidFill>
                  <a:srgbClr val="003300"/>
                </a:solidFill>
              </a:rPr>
              <a:t>commenced </a:t>
            </a:r>
            <a:r>
              <a:rPr lang="en-ZA" sz="4800" dirty="0">
                <a:solidFill>
                  <a:srgbClr val="003300"/>
                </a:solidFill>
              </a:rPr>
              <a:t>after all safe and appropriate alternatives to court proceedings have been explored.  </a:t>
            </a:r>
          </a:p>
          <a:p>
            <a:pPr algn="just"/>
            <a:endParaRPr lang="en-ZA" sz="4800" dirty="0">
              <a:solidFill>
                <a:srgbClr val="003300"/>
              </a:solidFill>
            </a:endParaRPr>
          </a:p>
          <a:p>
            <a:pPr marL="457200" indent="-457200" algn="just">
              <a:buFont typeface="Arial" panose="020B0604020202020204" pitchFamily="34" charset="0"/>
              <a:buChar char="•"/>
            </a:pPr>
            <a:r>
              <a:rPr lang="en-ZA" sz="4800" dirty="0">
                <a:solidFill>
                  <a:srgbClr val="003300"/>
                </a:solidFill>
              </a:rPr>
              <a:t>It encourages </a:t>
            </a:r>
            <a:r>
              <a:rPr lang="en-ZA" sz="4800" dirty="0" smtClean="0">
                <a:solidFill>
                  <a:srgbClr val="003300"/>
                </a:solidFill>
              </a:rPr>
              <a:t>Local </a:t>
            </a:r>
            <a:r>
              <a:rPr lang="en-ZA" sz="4800" dirty="0">
                <a:solidFill>
                  <a:srgbClr val="003300"/>
                </a:solidFill>
              </a:rPr>
              <a:t>A</a:t>
            </a:r>
            <a:r>
              <a:rPr lang="en-ZA" sz="4800" dirty="0" smtClean="0">
                <a:solidFill>
                  <a:srgbClr val="003300"/>
                </a:solidFill>
              </a:rPr>
              <a:t>uthorities </a:t>
            </a:r>
            <a:r>
              <a:rPr lang="en-ZA" sz="4800" dirty="0">
                <a:solidFill>
                  <a:srgbClr val="003300"/>
                </a:solidFill>
              </a:rPr>
              <a:t>to use early advice, advocacy and support initiatives such as Family Group Conferences to help families understand local authority concerns and to be encouraged to address these as early as possible and before proceedings are issued.  </a:t>
            </a:r>
            <a:endParaRPr lang="en-ZA" sz="4800" dirty="0" smtClean="0">
              <a:solidFill>
                <a:srgbClr val="003300"/>
              </a:solidFill>
            </a:endParaRPr>
          </a:p>
          <a:p>
            <a:pPr marL="457200" indent="-457200" algn="just">
              <a:buFont typeface="Arial" panose="020B0604020202020204" pitchFamily="34" charset="0"/>
              <a:buChar char="•"/>
            </a:pPr>
            <a:endParaRPr lang="en-ZA" sz="4800" dirty="0" smtClean="0">
              <a:solidFill>
                <a:srgbClr val="003300"/>
              </a:solidFill>
            </a:endParaRPr>
          </a:p>
          <a:p>
            <a:pPr marL="457200" indent="-457200" algn="just">
              <a:buFont typeface="Arial" panose="020B0604020202020204" pitchFamily="34" charset="0"/>
              <a:buChar char="•"/>
            </a:pPr>
            <a:r>
              <a:rPr lang="en-ZA" sz="4800" dirty="0">
                <a:solidFill>
                  <a:srgbClr val="003300"/>
                </a:solidFill>
              </a:rPr>
              <a:t>Family Group Conferences should also help identify potential kinship care opportunities, which can then be pursued where these are in the best interest of the child.</a:t>
            </a:r>
          </a:p>
          <a:p>
            <a:pPr marL="457200" indent="-457200" algn="just">
              <a:buFont typeface="Arial" panose="020B0604020202020204" pitchFamily="34" charset="0"/>
              <a:buChar char="•"/>
            </a:pPr>
            <a:endParaRPr lang="en-ZA" sz="2800" dirty="0">
              <a:solidFill>
                <a:srgbClr val="003300"/>
              </a:solidFill>
            </a:endParaRPr>
          </a:p>
          <a:p>
            <a:pPr algn="just"/>
            <a:endParaRPr lang="en-ZA" sz="3100" dirty="0">
              <a:solidFill>
                <a:srgbClr val="003300"/>
              </a:solidFill>
            </a:endParaRPr>
          </a:p>
          <a:p>
            <a:pPr algn="l" eaLnBrk="1" hangingPunct="1"/>
            <a:endParaRPr lang="en-US" altLang="en-US" sz="2500" dirty="0">
              <a:solidFill>
                <a:srgbClr val="05583A"/>
              </a:solidFill>
              <a:ea typeface="ヒラギノ角ゴ Pro W3" pitchFamily="-84" charset="-128"/>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
        <p:nvSpPr>
          <p:cNvPr id="8" name="Title 1"/>
          <p:cNvSpPr txBox="1">
            <a:spLocks/>
          </p:cNvSpPr>
          <p:nvPr/>
        </p:nvSpPr>
        <p:spPr>
          <a:xfrm>
            <a:off x="550026" y="964003"/>
            <a:ext cx="7910406" cy="5927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3500" smtClean="0">
                <a:solidFill>
                  <a:srgbClr val="92C316"/>
                </a:solidFill>
                <a:ea typeface="ヒラギノ角ゴ Pro W3" pitchFamily="-84" charset="-128"/>
              </a:rPr>
              <a:t>Cases Managed Outside the Court Arena …cont. </a:t>
            </a:r>
            <a:endParaRPr lang="en-US" altLang="en-US" sz="3500" dirty="0">
              <a:solidFill>
                <a:srgbClr val="92C316"/>
              </a:solidFill>
              <a:ea typeface="ヒラギノ角ゴ Pro W3" pitchFamily="-84" charset="-128"/>
            </a:endParaRPr>
          </a:p>
        </p:txBody>
      </p:sp>
    </p:spTree>
    <p:extLst>
      <p:ext uri="{BB962C8B-B14F-4D97-AF65-F5344CB8AC3E}">
        <p14:creationId xmlns:p14="http://schemas.microsoft.com/office/powerpoint/2010/main" val="11362425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1" y="5545134"/>
            <a:ext cx="2270721" cy="128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1" descr="015667 TEMP PAG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1593"/>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Subtitle 2"/>
          <p:cNvSpPr>
            <a:spLocks noGrp="1"/>
          </p:cNvSpPr>
          <p:nvPr>
            <p:ph type="subTitle" idx="1"/>
          </p:nvPr>
        </p:nvSpPr>
        <p:spPr>
          <a:xfrm>
            <a:off x="556816" y="1556792"/>
            <a:ext cx="7687592" cy="4104455"/>
          </a:xfrm>
        </p:spPr>
        <p:txBody>
          <a:bodyPr>
            <a:noAutofit/>
          </a:bodyPr>
          <a:lstStyle/>
          <a:p>
            <a:pPr marL="342900" indent="-342900" algn="just">
              <a:buFont typeface="Arial" panose="020B0604020202020204" pitchFamily="34" charset="0"/>
              <a:buChar char="•"/>
            </a:pPr>
            <a:endParaRPr lang="en-GB" sz="2400" dirty="0" smtClean="0">
              <a:solidFill>
                <a:srgbClr val="003300"/>
              </a:solidFill>
            </a:endParaRPr>
          </a:p>
          <a:p>
            <a:pPr marL="342900" indent="-342900" algn="just">
              <a:buFont typeface="Arial" panose="020B0604020202020204" pitchFamily="34" charset="0"/>
              <a:buChar char="•"/>
            </a:pPr>
            <a:r>
              <a:rPr lang="en-GB" sz="2000" dirty="0" smtClean="0">
                <a:solidFill>
                  <a:srgbClr val="003300"/>
                </a:solidFill>
              </a:rPr>
              <a:t>A PLO </a:t>
            </a:r>
            <a:r>
              <a:rPr lang="en-GB" sz="2000" dirty="0">
                <a:solidFill>
                  <a:srgbClr val="003300"/>
                </a:solidFill>
              </a:rPr>
              <a:t>Meeting </a:t>
            </a:r>
            <a:r>
              <a:rPr lang="en-GB" sz="2000" dirty="0" smtClean="0">
                <a:solidFill>
                  <a:srgbClr val="003300"/>
                </a:solidFill>
              </a:rPr>
              <a:t>is </a:t>
            </a:r>
            <a:r>
              <a:rPr lang="en-GB" sz="2000" dirty="0">
                <a:solidFill>
                  <a:srgbClr val="003300"/>
                </a:solidFill>
              </a:rPr>
              <a:t>used </a:t>
            </a:r>
            <a:r>
              <a:rPr lang="en-GB" sz="2000" dirty="0" smtClean="0">
                <a:solidFill>
                  <a:srgbClr val="003300"/>
                </a:solidFill>
              </a:rPr>
              <a:t>to </a:t>
            </a:r>
            <a:r>
              <a:rPr lang="en-GB" sz="2000" dirty="0">
                <a:solidFill>
                  <a:srgbClr val="003300"/>
                </a:solidFill>
              </a:rPr>
              <a:t>ensure that the LA’s concerns about the child are conveyed effectively to the parents and their </a:t>
            </a:r>
            <a:r>
              <a:rPr lang="en-GB" sz="2000" dirty="0" smtClean="0">
                <a:solidFill>
                  <a:srgbClr val="003300"/>
                </a:solidFill>
              </a:rPr>
              <a:t>representatives. </a:t>
            </a:r>
          </a:p>
          <a:p>
            <a:pPr marL="342900" lvl="0" indent="-342900" algn="just">
              <a:buFont typeface="Arial" panose="020B0604020202020204" pitchFamily="34" charset="0"/>
              <a:buChar char="•"/>
            </a:pPr>
            <a:r>
              <a:rPr lang="en-GB" sz="2000" dirty="0" smtClean="0">
                <a:solidFill>
                  <a:srgbClr val="003300"/>
                </a:solidFill>
              </a:rPr>
              <a:t>To </a:t>
            </a:r>
            <a:r>
              <a:rPr lang="en-GB" sz="2000" dirty="0">
                <a:solidFill>
                  <a:srgbClr val="003300"/>
                </a:solidFill>
              </a:rPr>
              <a:t>discuss a pre-proceedings action plan of assessments of parents and/or extended family members</a:t>
            </a:r>
            <a:r>
              <a:rPr lang="en-GB" sz="2000" dirty="0" smtClean="0">
                <a:solidFill>
                  <a:srgbClr val="003300"/>
                </a:solidFill>
              </a:rPr>
              <a:t>.</a:t>
            </a:r>
          </a:p>
          <a:p>
            <a:pPr marL="342900" lvl="0" indent="-342900" algn="just">
              <a:buFont typeface="Arial" panose="020B0604020202020204" pitchFamily="34" charset="0"/>
              <a:buChar char="•"/>
            </a:pPr>
            <a:r>
              <a:rPr lang="en-GB" sz="2000" dirty="0" smtClean="0">
                <a:solidFill>
                  <a:srgbClr val="003300"/>
                </a:solidFill>
              </a:rPr>
              <a:t>Discuss </a:t>
            </a:r>
            <a:r>
              <a:rPr lang="en-GB" sz="2000" dirty="0">
                <a:solidFill>
                  <a:srgbClr val="003300"/>
                </a:solidFill>
              </a:rPr>
              <a:t>the feasibility of any interim protection plan in respect of the child if necessary.</a:t>
            </a:r>
          </a:p>
          <a:p>
            <a:pPr marL="342900" lvl="0" indent="-342900" algn="just">
              <a:buFont typeface="Arial" panose="020B0604020202020204" pitchFamily="34" charset="0"/>
              <a:buChar char="•"/>
            </a:pPr>
            <a:r>
              <a:rPr lang="en-GB" sz="2000" dirty="0" smtClean="0">
                <a:solidFill>
                  <a:srgbClr val="003300"/>
                </a:solidFill>
              </a:rPr>
              <a:t>Prior </a:t>
            </a:r>
            <a:r>
              <a:rPr lang="en-GB" sz="2000" dirty="0">
                <a:solidFill>
                  <a:srgbClr val="003300"/>
                </a:solidFill>
              </a:rPr>
              <a:t>to the meeting, the parents will be sent a PLO Letter called “How to avoid g</a:t>
            </a:r>
            <a:r>
              <a:rPr lang="en-GB" sz="2000" dirty="0" smtClean="0">
                <a:solidFill>
                  <a:srgbClr val="003300"/>
                </a:solidFill>
              </a:rPr>
              <a:t>oing </a:t>
            </a:r>
            <a:r>
              <a:rPr lang="en-GB" sz="2000" dirty="0">
                <a:solidFill>
                  <a:srgbClr val="003300"/>
                </a:solidFill>
              </a:rPr>
              <a:t>to Court.” This letter sets out the concerns. This letter is sent before the meeting as this letter allows the parent to have funding for legal representation. </a:t>
            </a:r>
          </a:p>
          <a:p>
            <a:pPr marL="342900" lvl="0" indent="-342900" algn="just">
              <a:buFont typeface="Arial" panose="020B0604020202020204" pitchFamily="34" charset="0"/>
              <a:buChar char="•"/>
            </a:pPr>
            <a:endParaRPr lang="en-GB" sz="2400" dirty="0">
              <a:solidFill>
                <a:srgbClr val="003300"/>
              </a:solidFill>
            </a:endParaRPr>
          </a:p>
        </p:txBody>
      </p:sp>
      <p:sp>
        <p:nvSpPr>
          <p:cNvPr id="6" name="Subtitle 2"/>
          <p:cNvSpPr txBox="1">
            <a:spLocks/>
          </p:cNvSpPr>
          <p:nvPr/>
        </p:nvSpPr>
        <p:spPr>
          <a:xfrm>
            <a:off x="547309" y="1867092"/>
            <a:ext cx="8125434" cy="3558559"/>
          </a:xfrm>
          <a:prstGeom prst="rect">
            <a:avLst/>
          </a:prstGeom>
        </p:spPr>
        <p:txBody>
          <a:bodyPr lIns="87276" tIns="43638" rIns="87276" bIns="43638"/>
          <a:lstStyle>
            <a:lvl1pPr marL="0" indent="0" algn="ctr" defTabSz="497754" rtl="0" eaLnBrk="1" latinLnBrk="0" hangingPunct="1">
              <a:spcBef>
                <a:spcPct val="20000"/>
              </a:spcBef>
              <a:buFont typeface="Arial"/>
              <a:buNone/>
              <a:defRPr sz="3500" kern="1200">
                <a:solidFill>
                  <a:schemeClr val="tx1">
                    <a:tint val="75000"/>
                  </a:schemeClr>
                </a:solidFill>
                <a:latin typeface="+mn-lt"/>
                <a:ea typeface="+mn-ea"/>
                <a:cs typeface="+mn-cs"/>
              </a:defRPr>
            </a:lvl1pPr>
            <a:lvl2pPr marL="497754" indent="0" algn="ctr" defTabSz="497754" rtl="0" eaLnBrk="1" latinLnBrk="0" hangingPunct="1">
              <a:spcBef>
                <a:spcPct val="20000"/>
              </a:spcBef>
              <a:buFont typeface="Arial"/>
              <a:buNone/>
              <a:defRPr sz="3000" kern="1200">
                <a:solidFill>
                  <a:schemeClr val="tx1">
                    <a:tint val="75000"/>
                  </a:schemeClr>
                </a:solidFill>
                <a:latin typeface="+mn-lt"/>
                <a:ea typeface="+mn-ea"/>
                <a:cs typeface="+mn-cs"/>
              </a:defRPr>
            </a:lvl2pPr>
            <a:lvl3pPr marL="995507" indent="0" algn="ctr" defTabSz="497754" rtl="0" eaLnBrk="1" latinLnBrk="0" hangingPunct="1">
              <a:spcBef>
                <a:spcPct val="20000"/>
              </a:spcBef>
              <a:buFont typeface="Arial"/>
              <a:buNone/>
              <a:defRPr sz="2600" kern="1200">
                <a:solidFill>
                  <a:schemeClr val="tx1">
                    <a:tint val="75000"/>
                  </a:schemeClr>
                </a:solidFill>
                <a:latin typeface="+mn-lt"/>
                <a:ea typeface="+mn-ea"/>
                <a:cs typeface="+mn-cs"/>
              </a:defRPr>
            </a:lvl3pPr>
            <a:lvl4pPr marL="1493261"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4pPr>
            <a:lvl5pPr marL="199101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5pPr>
            <a:lvl6pPr marL="2488768"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6pPr>
            <a:lvl7pPr marL="2986522"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7pPr>
            <a:lvl8pPr marL="3484275"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8pPr>
            <a:lvl9pPr marL="3982029" indent="0" algn="ctr" defTabSz="497754"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defRPr/>
            </a:pPr>
            <a:endParaRPr lang="en-US" sz="1200" dirty="0">
              <a:solidFill>
                <a:schemeClr val="tx1"/>
              </a:solidFill>
            </a:endParaRPr>
          </a:p>
          <a:p>
            <a:pPr algn="l">
              <a:defRPr/>
            </a:pPr>
            <a:endParaRPr lang="en-US" sz="1200" dirty="0">
              <a:solidFill>
                <a:schemeClr val="tx1"/>
              </a:solidFill>
            </a:endParaRPr>
          </a:p>
        </p:txBody>
      </p:sp>
      <p:sp>
        <p:nvSpPr>
          <p:cNvPr id="7" name="Title 1"/>
          <p:cNvSpPr txBox="1">
            <a:spLocks/>
          </p:cNvSpPr>
          <p:nvPr/>
        </p:nvSpPr>
        <p:spPr>
          <a:xfrm>
            <a:off x="550026" y="964003"/>
            <a:ext cx="7910406" cy="5927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3500" dirty="0" smtClean="0">
                <a:solidFill>
                  <a:srgbClr val="92C316"/>
                </a:solidFill>
                <a:ea typeface="ヒラギノ角ゴ Pro W3" pitchFamily="-84" charset="-128"/>
              </a:rPr>
              <a:t>Cases Managed Outside the Court Arena …cont. </a:t>
            </a:r>
            <a:endParaRPr lang="en-US" altLang="en-US" sz="3500" dirty="0">
              <a:solidFill>
                <a:srgbClr val="92C316"/>
              </a:solidFill>
              <a:ea typeface="ヒラギノ角ゴ Pro W3" pitchFamily="-84" charset="-128"/>
            </a:endParaRPr>
          </a:p>
        </p:txBody>
      </p:sp>
    </p:spTree>
    <p:extLst>
      <p:ext uri="{BB962C8B-B14F-4D97-AF65-F5344CB8AC3E}">
        <p14:creationId xmlns:p14="http://schemas.microsoft.com/office/powerpoint/2010/main" val="30084712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1" descr="015667 TEMP PAGES.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6" y="0"/>
            <a:ext cx="9144000" cy="68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59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453003"/>
            <a:ext cx="2320971" cy="130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0596" name="Rectangle 6"/>
          <p:cNvSpPr>
            <a:spLocks noChangeArrowheads="1"/>
          </p:cNvSpPr>
          <p:nvPr/>
        </p:nvSpPr>
        <p:spPr bwMode="auto">
          <a:xfrm>
            <a:off x="3510655" y="2490416"/>
            <a:ext cx="1756884" cy="1158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spAutoFit/>
          </a:bodyPr>
          <a:lstStyle>
            <a:lvl1pPr eaLnBrk="0" hangingPunct="0">
              <a:defRPr sz="2000">
                <a:solidFill>
                  <a:schemeClr val="tx1"/>
                </a:solidFill>
                <a:latin typeface="Calibri" pitchFamily="34" charset="0"/>
                <a:ea typeface="ヒラギノ角ゴ Pro W3" pitchFamily="-84" charset="-128"/>
              </a:defRPr>
            </a:lvl1pPr>
            <a:lvl2pPr marL="742950" indent="-285750" eaLnBrk="0" hangingPunct="0">
              <a:defRPr sz="2000">
                <a:solidFill>
                  <a:schemeClr val="tx1"/>
                </a:solidFill>
                <a:latin typeface="Calibri" pitchFamily="34" charset="0"/>
                <a:ea typeface="ヒラギノ角ゴ Pro W3" pitchFamily="-84" charset="-128"/>
              </a:defRPr>
            </a:lvl2pPr>
            <a:lvl3pPr marL="1143000" indent="-228600" eaLnBrk="0" hangingPunct="0">
              <a:defRPr sz="2000">
                <a:solidFill>
                  <a:schemeClr val="tx1"/>
                </a:solidFill>
                <a:latin typeface="Calibri" pitchFamily="34" charset="0"/>
                <a:ea typeface="ヒラギノ角ゴ Pro W3" pitchFamily="-84" charset="-128"/>
              </a:defRPr>
            </a:lvl3pPr>
            <a:lvl4pPr marL="1600200" indent="-228600" eaLnBrk="0" hangingPunct="0">
              <a:defRPr sz="2000">
                <a:solidFill>
                  <a:schemeClr val="tx1"/>
                </a:solidFill>
                <a:latin typeface="Calibri" pitchFamily="34" charset="0"/>
                <a:ea typeface="ヒラギノ角ゴ Pro W3" pitchFamily="-84" charset="-128"/>
              </a:defRPr>
            </a:lvl4pPr>
            <a:lvl5pPr marL="2057400" indent="-228600" eaLnBrk="0" hangingPunct="0">
              <a:defRPr sz="2000">
                <a:solidFill>
                  <a:schemeClr val="tx1"/>
                </a:solidFill>
                <a:latin typeface="Calibri" pitchFamily="34" charset="0"/>
                <a:ea typeface="ヒラギノ角ゴ Pro W3" pitchFamily="-84" charset="-128"/>
              </a:defRPr>
            </a:lvl5pPr>
            <a:lvl6pPr marL="2514600" indent="-228600" defTabSz="496888" eaLnBrk="0" fontAlgn="base" hangingPunct="0">
              <a:spcBef>
                <a:spcPct val="0"/>
              </a:spcBef>
              <a:spcAft>
                <a:spcPct val="0"/>
              </a:spcAft>
              <a:defRPr sz="2000">
                <a:solidFill>
                  <a:schemeClr val="tx1"/>
                </a:solidFill>
                <a:latin typeface="Calibri" pitchFamily="34" charset="0"/>
                <a:ea typeface="ヒラギノ角ゴ Pro W3" pitchFamily="-84" charset="-128"/>
              </a:defRPr>
            </a:lvl6pPr>
            <a:lvl7pPr marL="2971800" indent="-228600" defTabSz="496888" eaLnBrk="0" fontAlgn="base" hangingPunct="0">
              <a:spcBef>
                <a:spcPct val="0"/>
              </a:spcBef>
              <a:spcAft>
                <a:spcPct val="0"/>
              </a:spcAft>
              <a:defRPr sz="2000">
                <a:solidFill>
                  <a:schemeClr val="tx1"/>
                </a:solidFill>
                <a:latin typeface="Calibri" pitchFamily="34" charset="0"/>
                <a:ea typeface="ヒラギノ角ゴ Pro W3" pitchFamily="-84" charset="-128"/>
              </a:defRPr>
            </a:lvl7pPr>
            <a:lvl8pPr marL="3429000" indent="-228600" defTabSz="496888" eaLnBrk="0" fontAlgn="base" hangingPunct="0">
              <a:spcBef>
                <a:spcPct val="0"/>
              </a:spcBef>
              <a:spcAft>
                <a:spcPct val="0"/>
              </a:spcAft>
              <a:defRPr sz="2000">
                <a:solidFill>
                  <a:schemeClr val="tx1"/>
                </a:solidFill>
                <a:latin typeface="Calibri" pitchFamily="34" charset="0"/>
                <a:ea typeface="ヒラギノ角ゴ Pro W3" pitchFamily="-84" charset="-128"/>
              </a:defRPr>
            </a:lvl8pPr>
            <a:lvl9pPr marL="3886200" indent="-228600" defTabSz="496888" eaLnBrk="0" fontAlgn="base" hangingPunct="0">
              <a:spcBef>
                <a:spcPct val="0"/>
              </a:spcBef>
              <a:spcAft>
                <a:spcPct val="0"/>
              </a:spcAft>
              <a:defRPr sz="2000">
                <a:solidFill>
                  <a:schemeClr val="tx1"/>
                </a:solidFill>
                <a:latin typeface="Calibri" pitchFamily="34" charset="0"/>
                <a:ea typeface="ヒラギノ角ゴ Pro W3" pitchFamily="-84" charset="-128"/>
              </a:defRPr>
            </a:lvl9pPr>
          </a:lstStyle>
          <a:p>
            <a:pPr eaLnBrk="1" hangingPunct="1"/>
            <a:r>
              <a:rPr lang="en-GB" altLang="en-US" sz="7000" b="1" dirty="0"/>
              <a:t>END</a:t>
            </a:r>
          </a:p>
        </p:txBody>
      </p:sp>
    </p:spTree>
    <p:extLst>
      <p:ext uri="{BB962C8B-B14F-4D97-AF65-F5344CB8AC3E}">
        <p14:creationId xmlns:p14="http://schemas.microsoft.com/office/powerpoint/2010/main" val="106022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1470025"/>
          </a:xfrm>
        </p:spPr>
        <p:txBody>
          <a:bodyPr/>
          <a:lstStyle/>
          <a:p>
            <a:r>
              <a:rPr lang="en-GB" dirty="0" smtClean="0"/>
              <a:t>Three categories in which </a:t>
            </a:r>
            <a:r>
              <a:rPr lang="en-GB" dirty="0" err="1" smtClean="0"/>
              <a:t>Fam</a:t>
            </a:r>
            <a:r>
              <a:rPr lang="en-GB" dirty="0" smtClean="0"/>
              <a:t> Div will help</a:t>
            </a:r>
            <a:endParaRPr lang="en-GB" dirty="0"/>
          </a:p>
        </p:txBody>
      </p:sp>
      <p:sp>
        <p:nvSpPr>
          <p:cNvPr id="3" name="Subtitle 2"/>
          <p:cNvSpPr>
            <a:spLocks noGrp="1"/>
          </p:cNvSpPr>
          <p:nvPr>
            <p:ph type="subTitle" idx="1"/>
          </p:nvPr>
        </p:nvSpPr>
        <p:spPr>
          <a:xfrm>
            <a:off x="1286991" y="2492896"/>
            <a:ext cx="6400800" cy="2880320"/>
          </a:xfrm>
        </p:spPr>
        <p:txBody>
          <a:bodyPr>
            <a:normAutofit fontScale="92500" lnSpcReduction="20000"/>
          </a:bodyPr>
          <a:lstStyle/>
          <a:p>
            <a:r>
              <a:rPr lang="en-GB" dirty="0" smtClean="0"/>
              <a:t>Children planning to go to or being groomed to go to Syria</a:t>
            </a:r>
          </a:p>
          <a:p>
            <a:r>
              <a:rPr lang="en-GB" dirty="0" smtClean="0"/>
              <a:t>Children’s parents planning to take them to Syria</a:t>
            </a:r>
          </a:p>
          <a:p>
            <a:r>
              <a:rPr lang="en-GB" dirty="0" smtClean="0"/>
              <a:t>Children at risk of being radicalised and becoming involved in terrorism and extremism in UK </a:t>
            </a:r>
            <a:endParaRPr lang="en-GB"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9248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lstStyle/>
          <a:p>
            <a:r>
              <a:rPr lang="en-GB" dirty="0" smtClean="0"/>
              <a:t>What is the Inherent Jurisdiction?</a:t>
            </a:r>
            <a:endParaRPr lang="en-GB" dirty="0"/>
          </a:p>
        </p:txBody>
      </p:sp>
      <p:sp>
        <p:nvSpPr>
          <p:cNvPr id="3" name="Subtitle 2"/>
          <p:cNvSpPr>
            <a:spLocks noGrp="1"/>
          </p:cNvSpPr>
          <p:nvPr>
            <p:ph type="subTitle" idx="1"/>
          </p:nvPr>
        </p:nvSpPr>
        <p:spPr>
          <a:xfrm>
            <a:off x="1403648" y="2852936"/>
            <a:ext cx="6400800" cy="2016224"/>
          </a:xfrm>
        </p:spPr>
        <p:txBody>
          <a:bodyPr>
            <a:normAutofit/>
          </a:bodyPr>
          <a:lstStyle/>
          <a:p>
            <a:r>
              <a:rPr lang="en-GB" dirty="0" smtClean="0"/>
              <a:t>Theoretically unlimited jurisdiction</a:t>
            </a:r>
          </a:p>
          <a:p>
            <a:r>
              <a:rPr lang="en-GB" dirty="0" smtClean="0"/>
              <a:t>In practice endlessly versatile</a:t>
            </a:r>
          </a:p>
          <a:p>
            <a:r>
              <a:rPr lang="en-GB" dirty="0" smtClean="0"/>
              <a:t>Calibre of Judge</a:t>
            </a:r>
          </a:p>
          <a:p>
            <a:endParaRPr lang="en-GB"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6259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help?</a:t>
            </a:r>
            <a:endParaRPr lang="en-GB" dirty="0"/>
          </a:p>
        </p:txBody>
      </p:sp>
      <p:sp>
        <p:nvSpPr>
          <p:cNvPr id="3" name="Content Placeholder 2"/>
          <p:cNvSpPr>
            <a:spLocks noGrp="1"/>
          </p:cNvSpPr>
          <p:nvPr>
            <p:ph idx="1"/>
          </p:nvPr>
        </p:nvSpPr>
        <p:spPr/>
        <p:txBody>
          <a:bodyPr/>
          <a:lstStyle/>
          <a:p>
            <a:r>
              <a:rPr lang="en-GB" dirty="0" smtClean="0"/>
              <a:t>Tipstaff orders</a:t>
            </a:r>
          </a:p>
          <a:p>
            <a:pPr>
              <a:buNone/>
            </a:pPr>
            <a:r>
              <a:rPr lang="en-GB" dirty="0" smtClean="0"/>
              <a:t>	- passport order</a:t>
            </a:r>
          </a:p>
          <a:p>
            <a:pPr>
              <a:buNone/>
            </a:pPr>
            <a:r>
              <a:rPr lang="en-GB" dirty="0" smtClean="0"/>
              <a:t>	- location order</a:t>
            </a:r>
          </a:p>
          <a:p>
            <a:pPr>
              <a:buNone/>
            </a:pPr>
            <a:r>
              <a:rPr lang="en-GB" dirty="0" smtClean="0"/>
              <a:t>	- collection order</a:t>
            </a:r>
          </a:p>
          <a:p>
            <a:pPr>
              <a:buNone/>
            </a:pPr>
            <a:endParaRPr lang="en-GB" sz="1200" dirty="0" smtClean="0"/>
          </a:p>
          <a:p>
            <a:pPr>
              <a:buNone/>
            </a:pPr>
            <a:r>
              <a:rPr lang="en-GB" dirty="0" smtClean="0"/>
              <a:t>Richard </a:t>
            </a:r>
            <a:r>
              <a:rPr lang="en-GB" dirty="0" err="1" smtClean="0"/>
              <a:t>Cheeseley</a:t>
            </a:r>
            <a:r>
              <a:rPr lang="en-GB" dirty="0" smtClean="0"/>
              <a:t>  -  0207 9476713</a:t>
            </a:r>
          </a:p>
          <a:p>
            <a:pPr>
              <a:buNone/>
            </a:pPr>
            <a:r>
              <a:rPr lang="en-GB" dirty="0" smtClean="0">
                <a:hlinkClick r:id="rId2"/>
              </a:rPr>
              <a:t>tipstaffrcj@hmcts.gsi.gov.uk</a:t>
            </a:r>
            <a:endParaRPr lang="en-GB" dirty="0" smtClean="0"/>
          </a:p>
          <a:p>
            <a:pPr>
              <a:buNone/>
            </a:pPr>
            <a:endParaRPr lang="en-GB"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6227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help?</a:t>
            </a:r>
            <a:endParaRPr lang="en-GB" dirty="0"/>
          </a:p>
        </p:txBody>
      </p:sp>
      <p:sp>
        <p:nvSpPr>
          <p:cNvPr id="3" name="Content Placeholder 2"/>
          <p:cNvSpPr>
            <a:spLocks noGrp="1"/>
          </p:cNvSpPr>
          <p:nvPr>
            <p:ph idx="1"/>
          </p:nvPr>
        </p:nvSpPr>
        <p:spPr/>
        <p:txBody>
          <a:bodyPr/>
          <a:lstStyle/>
          <a:p>
            <a:r>
              <a:rPr lang="en-GB" dirty="0" smtClean="0"/>
              <a:t>Disclosure orders</a:t>
            </a:r>
          </a:p>
          <a:p>
            <a:pPr>
              <a:buNone/>
            </a:pPr>
            <a:r>
              <a:rPr lang="en-GB" dirty="0" smtClean="0"/>
              <a:t>	- Home Office</a:t>
            </a:r>
          </a:p>
          <a:p>
            <a:pPr>
              <a:buNone/>
            </a:pPr>
            <a:r>
              <a:rPr lang="en-GB" dirty="0" smtClean="0"/>
              <a:t>	- HMRC</a:t>
            </a:r>
          </a:p>
          <a:p>
            <a:pPr>
              <a:buNone/>
            </a:pPr>
            <a:r>
              <a:rPr lang="en-GB" dirty="0" smtClean="0"/>
              <a:t>	- National Health Records</a:t>
            </a:r>
          </a:p>
          <a:p>
            <a:pPr>
              <a:buNone/>
            </a:pPr>
            <a:r>
              <a:rPr lang="en-GB" dirty="0" smtClean="0"/>
              <a:t>	- Government Departments</a:t>
            </a:r>
          </a:p>
          <a:p>
            <a:pPr>
              <a:buNone/>
            </a:pPr>
            <a:r>
              <a:rPr lang="en-GB" dirty="0" smtClean="0"/>
              <a:t>	- Schools</a:t>
            </a:r>
            <a:endParaRPr lang="en-GB"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05264"/>
            <a:ext cx="23431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3411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877</TotalTime>
  <Words>3309</Words>
  <Application>Microsoft Office PowerPoint</Application>
  <PresentationFormat>On-screen Show (4:3)</PresentationFormat>
  <Paragraphs>377</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Safeguarding Children from Extremism: Family Court &amp; Legal Action </vt:lpstr>
      <vt:lpstr>Why we are here…</vt:lpstr>
      <vt:lpstr>Family Courts’ Structure</vt:lpstr>
      <vt:lpstr>Radicalisation in the family court</vt:lpstr>
      <vt:lpstr>Why the High Court?</vt:lpstr>
      <vt:lpstr>Three categories in which Fam Div will help</vt:lpstr>
      <vt:lpstr>What is the Inherent Jurisdiction?</vt:lpstr>
      <vt:lpstr>How can we help?</vt:lpstr>
      <vt:lpstr>How can we help?</vt:lpstr>
      <vt:lpstr>How can we help?</vt:lpstr>
      <vt:lpstr>Family courts vs criminal courts</vt:lpstr>
      <vt:lpstr>How can we help?</vt:lpstr>
      <vt:lpstr>You helping yourself</vt:lpstr>
      <vt:lpstr>PowerPoint Presentation</vt:lpstr>
      <vt:lpstr>   Sahdiah Ikram  Legal Services London Borough of Waltham Forest   </vt:lpstr>
      <vt:lpstr>Partnership Working</vt:lpstr>
      <vt:lpstr>Partnership Working…cont. </vt:lpstr>
      <vt:lpstr>Partnership Working…cont.  </vt:lpstr>
      <vt:lpstr>Partnership Working…cont.  </vt:lpstr>
      <vt:lpstr>Police Protection </vt:lpstr>
      <vt:lpstr>Police Protection…cont. </vt:lpstr>
      <vt:lpstr>Parental Responsibility</vt:lpstr>
      <vt:lpstr>Parental Responsibility…cont.</vt:lpstr>
      <vt:lpstr>s20 Accommodation </vt:lpstr>
      <vt:lpstr>s20 Accommodation…cont.  </vt:lpstr>
      <vt:lpstr>s20 Accommodation…cont. </vt:lpstr>
      <vt:lpstr>Emergency Protection Order </vt:lpstr>
      <vt:lpstr>Emergency Protection Order…cont. </vt:lpstr>
      <vt:lpstr>Emergency Protection Order…cont. </vt:lpstr>
      <vt:lpstr>Emergency Protection Order…cont. </vt:lpstr>
      <vt:lpstr>Emergency Protection Order…cont. </vt:lpstr>
      <vt:lpstr>Emergency Protection Order…cont. </vt:lpstr>
      <vt:lpstr>Care Proceedings </vt:lpstr>
      <vt:lpstr>Care Proceedings…cont. </vt:lpstr>
      <vt:lpstr>Care Proceedings…cont. </vt:lpstr>
      <vt:lpstr>Care Proceedings…cont. </vt:lpstr>
      <vt:lpstr>Care Proceedings…cont. </vt:lpstr>
      <vt:lpstr>Care Proceedings…cont. </vt:lpstr>
      <vt:lpstr>Care Proceedings…cont. </vt:lpstr>
      <vt:lpstr>Recovery Order </vt:lpstr>
      <vt:lpstr>Recovery Order…cont.  </vt:lpstr>
      <vt:lpstr>Secure Accommodation Order </vt:lpstr>
      <vt:lpstr>Secure Accommodation Order…cont.  </vt:lpstr>
      <vt:lpstr>Secure Accommodation Order…cont.  </vt:lpstr>
      <vt:lpstr>Secure Accommodation Order…cont.  </vt:lpstr>
      <vt:lpstr>Secure Accommodation Order…cont.  </vt:lpstr>
      <vt:lpstr>Child Assessment Order</vt:lpstr>
      <vt:lpstr>Child Assessment Order…cont.</vt:lpstr>
      <vt:lpstr>Child Assessment Order….cont.</vt:lpstr>
      <vt:lpstr>Child Assessment Order….cont.</vt:lpstr>
      <vt:lpstr>Expert Assessments</vt:lpstr>
      <vt:lpstr>Cases Managed Outside the Court Arena </vt:lpstr>
      <vt:lpstr>Cases Managed Outside the Court Arena …cont.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dc:title>
  <dc:creator>Sahdiah Ikram</dc:creator>
  <cp:lastModifiedBy>Alison Renouf</cp:lastModifiedBy>
  <cp:revision>126</cp:revision>
  <cp:lastPrinted>2015-12-17T10:37:45Z</cp:lastPrinted>
  <dcterms:created xsi:type="dcterms:W3CDTF">2015-12-11T15:09:26Z</dcterms:created>
  <dcterms:modified xsi:type="dcterms:W3CDTF">2016-03-24T11:08:15Z</dcterms:modified>
</cp:coreProperties>
</file>