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466" r:id="rId2"/>
    <p:sldId id="1456" r:id="rId3"/>
    <p:sldId id="1460" r:id="rId4"/>
    <p:sldId id="1467" r:id="rId5"/>
    <p:sldId id="1477" r:id="rId6"/>
    <p:sldId id="1479" r:id="rId7"/>
    <p:sldId id="1478" r:id="rId8"/>
    <p:sldId id="1476" r:id="rId9"/>
    <p:sldId id="1468" r:id="rId10"/>
    <p:sldId id="1471" r:id="rId11"/>
    <p:sldId id="1481" r:id="rId12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Moller" initials="JM" lastIdx="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C0099"/>
    <a:srgbClr val="9FFFCA"/>
    <a:srgbClr val="DF860F"/>
    <a:srgbClr val="FFE89F"/>
    <a:srgbClr val="FFF7DD"/>
    <a:srgbClr val="FFE697"/>
    <a:srgbClr val="808000"/>
    <a:srgbClr val="FADA5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8" autoAdjust="0"/>
    <p:restoredTop sz="95652" autoAdjust="0"/>
  </p:normalViewPr>
  <p:slideViewPr>
    <p:cSldViewPr snapToGrid="0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3589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3589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r">
              <a:defRPr sz="1200"/>
            </a:lvl1pPr>
          </a:lstStyle>
          <a:p>
            <a:fld id="{92E9A104-A9C2-457A-AF88-6ED7A4BC27DA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026"/>
            <a:ext cx="3077739" cy="513589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026"/>
            <a:ext cx="3077739" cy="513589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r">
              <a:defRPr sz="1200"/>
            </a:lvl1pPr>
          </a:lstStyle>
          <a:p>
            <a:fld id="{5A107E40-BC0B-4227-AB2C-71F209546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4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7E122F-DA5F-4BBC-9355-4DB4038440D8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1B7F66-CF12-44E5-9FF9-C8E8413BB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8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30563" y="6497638"/>
            <a:ext cx="57102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  <a:latin typeface="+mn-lt"/>
                <a:cs typeface="+mn-cs"/>
              </a:rPr>
              <a:t>© Xantura Limited </a:t>
            </a:r>
            <a:r>
              <a:rPr lang="en-GB" sz="900" dirty="0" smtClean="0">
                <a:solidFill>
                  <a:schemeClr val="bg1"/>
                </a:solidFill>
                <a:latin typeface="+mn-lt"/>
                <a:cs typeface="+mn-cs"/>
              </a:rPr>
              <a:t>2014             </a:t>
            </a:r>
            <a:r>
              <a:rPr lang="en-US" sz="1000" dirty="0">
                <a:solidFill>
                  <a:srgbClr val="56C39A"/>
                </a:solidFill>
                <a:latin typeface="+mn-lt"/>
                <a:cs typeface="+mn-cs"/>
              </a:rPr>
              <a:t>e: </a:t>
            </a:r>
            <a:r>
              <a:rPr lang="en-US" sz="1000" dirty="0" smtClean="0">
                <a:solidFill>
                  <a:srgbClr val="56C39A"/>
                </a:solidFill>
                <a:latin typeface="+mn-lt"/>
                <a:cs typeface="+mn-cs"/>
              </a:rPr>
              <a:t>enquiries@xantura.com</a:t>
            </a:r>
            <a:endParaRPr lang="en-US" sz="1000" dirty="0">
              <a:solidFill>
                <a:srgbClr val="56C39A"/>
              </a:solidFill>
              <a:latin typeface="+mn-lt"/>
              <a:cs typeface="+mn-cs"/>
            </a:endParaRPr>
          </a:p>
        </p:txBody>
      </p:sp>
      <p:pic>
        <p:nvPicPr>
          <p:cNvPr id="5" name="Picture 5" descr="Efficiency_lon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C5EC-6B00-4994-B81F-45840EA18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E7DA-B3C1-47C2-A2EC-FBE0D014B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6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1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1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9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3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4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4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7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8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1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2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7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5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6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6016794" y="6525715"/>
            <a:ext cx="3127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  <a:latin typeface="+mn-lt"/>
                <a:cs typeface="+mn-cs"/>
              </a:rPr>
              <a:t>© Xantura Limited </a:t>
            </a:r>
            <a:r>
              <a:rPr lang="en-GB" sz="900" dirty="0" smtClean="0">
                <a:solidFill>
                  <a:schemeClr val="bg1"/>
                </a:solidFill>
                <a:latin typeface="+mn-lt"/>
                <a:cs typeface="+mn-cs"/>
              </a:rPr>
              <a:t>2015         </a:t>
            </a:r>
            <a:r>
              <a:rPr lang="en-US" sz="1000" dirty="0">
                <a:solidFill>
                  <a:srgbClr val="56C39A"/>
                </a:solidFill>
                <a:latin typeface="+mn-lt"/>
                <a:cs typeface="+mn-cs"/>
              </a:rPr>
              <a:t>e: enquiries@xantura.com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78" y="191268"/>
            <a:ext cx="7665522" cy="58038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78" y="1068779"/>
            <a:ext cx="7665521" cy="43278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29638" y="5715000"/>
            <a:ext cx="614362" cy="365125"/>
          </a:xfr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1B17F6-4E72-46A8-AF28-AED747A93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0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3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4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0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7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7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1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2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5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5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6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9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0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1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3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4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6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7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8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81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82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9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5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4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6593-E74C-4D3D-AEBF-6BE02CB8D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9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0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0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59619" y="36660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9619" y="4237509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9619" y="47994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9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GB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59619" y="6235701"/>
            <a:ext cx="7543800" cy="536575"/>
            <a:chOff x="455116" y="6185607"/>
            <a:chExt cx="10616723" cy="586666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 userDrawn="1"/>
          </p:nvGraphicFramePr>
          <p:xfrm>
            <a:off x="4769131" y="6185607"/>
            <a:ext cx="1031397" cy="58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3" name="Bitmap Image" r:id="rId3" imgW="1991003" imgH="1114581" progId="Paint.Picture">
                    <p:embed/>
                  </p:oleObj>
                </mc:Choice>
                <mc:Fallback>
                  <p:oleObj name="Bitmap Image" r:id="rId3" imgW="1991003" imgH="11145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131" y="6185607"/>
                          <a:ext cx="1031397" cy="586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 userDrawn="1"/>
          </p:nvGraphicFramePr>
          <p:xfrm>
            <a:off x="3308842" y="6200773"/>
            <a:ext cx="10572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4" name="Bitmap Image" r:id="rId5" imgW="2019048" imgH="1095528" progId="Paint.Picture">
                    <p:embed/>
                  </p:oleObj>
                </mc:Choice>
                <mc:Fallback>
                  <p:oleObj name="Bitmap Image" r:id="rId5" imgW="2019048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842" y="6200773"/>
                          <a:ext cx="10572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8" descr="logo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7" y="6210298"/>
              <a:ext cx="1171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7" descr="ava-logo.gif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21" y="6210298"/>
              <a:ext cx="110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549" y="6213765"/>
              <a:ext cx="1702290" cy="4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6" y="6290363"/>
              <a:ext cx="2568614" cy="30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52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198E-F7A1-4D7C-8E66-E916984443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03CF-F905-4C88-949C-2DB9A5747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7BCF-6372-4805-9FAA-4001C2BCB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FC9E-5BFD-40BF-9A7A-EDE9A5005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2ED0-DE29-45F8-8E91-E74B1A8DC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8AD7-3F89-4B1B-8918-7EB27AFEB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C39B1-0ADD-4379-95CC-757A25B87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utions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8" y="0"/>
            <a:ext cx="8313971" cy="54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4931" y="3909213"/>
            <a:ext cx="7162281" cy="16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91424" rIns="91424" bIns="91424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>
                <a:solidFill>
                  <a:srgbClr val="6600CC"/>
                </a:solidFill>
                <a:latin typeface="+mn-lt"/>
              </a:rPr>
              <a:t>A London Ventures introduction to ‘tap-it’</a:t>
            </a:r>
          </a:p>
          <a:p>
            <a:pPr lvl="1">
              <a:spcAft>
                <a:spcPts val="600"/>
              </a:spcAft>
            </a:pPr>
            <a:r>
              <a:rPr lang="en-US" sz="2000" b="1" i="1" dirty="0" smtClean="0">
                <a:solidFill>
                  <a:srgbClr val="7030A0"/>
                </a:solidFill>
                <a:latin typeface="+mn-lt"/>
              </a:rPr>
              <a:t>Keeping </a:t>
            </a:r>
            <a:r>
              <a:rPr lang="en-US" sz="2000" b="1" i="1" dirty="0">
                <a:solidFill>
                  <a:srgbClr val="7030A0"/>
                </a:solidFill>
                <a:latin typeface="+mn-lt"/>
              </a:rPr>
              <a:t>you safe and connected to the people you trust</a:t>
            </a:r>
          </a:p>
          <a:p>
            <a:pPr eaLnBrk="0" hangingPunct="0">
              <a:spcAft>
                <a:spcPts val="300"/>
              </a:spcAft>
            </a:pPr>
            <a:endParaRPr lang="en-GB" altLang="en-US" sz="2000" b="1" dirty="0" smtClean="0">
              <a:solidFill>
                <a:srgbClr val="7030A0"/>
              </a:solidFill>
              <a:latin typeface="+mn-lt"/>
            </a:endParaRPr>
          </a:p>
          <a:p>
            <a:pPr eaLnBrk="0" hangingPunct="0">
              <a:spcAft>
                <a:spcPts val="300"/>
              </a:spcAft>
            </a:pPr>
            <a:r>
              <a:rPr lang="en-GB" altLang="en-US" sz="2000" b="1" dirty="0" smtClean="0">
                <a:solidFill>
                  <a:srgbClr val="7030A0"/>
                </a:solidFill>
                <a:latin typeface="+mn-lt"/>
              </a:rPr>
              <a:t>28</a:t>
            </a:r>
            <a:r>
              <a:rPr lang="en-GB" altLang="en-US" sz="2000" b="1" baseline="30000" dirty="0" smtClean="0">
                <a:solidFill>
                  <a:srgbClr val="7030A0"/>
                </a:solidFill>
                <a:latin typeface="+mn-lt"/>
              </a:rPr>
              <a:t>th</a:t>
            </a:r>
            <a:r>
              <a:rPr lang="en-GB" altLang="en-US" sz="2000" b="1" dirty="0" smtClean="0">
                <a:solidFill>
                  <a:srgbClr val="7030A0"/>
                </a:solidFill>
                <a:latin typeface="+mn-lt"/>
              </a:rPr>
              <a:t> July </a:t>
            </a:r>
            <a:r>
              <a:rPr lang="en-GB" altLang="en-US" sz="2000" b="1" dirty="0">
                <a:solidFill>
                  <a:srgbClr val="7030A0"/>
                </a:solidFill>
                <a:latin typeface="+mn-lt"/>
              </a:rPr>
              <a:t>2015</a:t>
            </a:r>
            <a:r>
              <a:rPr lang="en-GB" alt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6" name="Picture 5" descr="Xantur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1" y="401497"/>
            <a:ext cx="3168000" cy="6878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18407" y="5108549"/>
            <a:ext cx="3056158" cy="1412601"/>
            <a:chOff x="5950423" y="5108549"/>
            <a:chExt cx="3056158" cy="1412601"/>
          </a:xfrm>
        </p:grpSpPr>
        <p:pic>
          <p:nvPicPr>
            <p:cNvPr id="8" name="Picture 2" descr="http://www.itso.org.uk/wp-content/uploads/2012/11/logo-large_london_council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918" y="5595583"/>
              <a:ext cx="1821663" cy="925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23" y="5108549"/>
              <a:ext cx="1159828" cy="141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1478831123[1]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1" y="2889230"/>
            <a:ext cx="2006916" cy="6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60" y="383101"/>
            <a:ext cx="2990862" cy="53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4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94" y="259008"/>
            <a:ext cx="3124123" cy="55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ap-it app and website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21278" y="981169"/>
            <a:ext cx="335861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Settings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Setting up network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Collect me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Interrupt me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Locate / Check in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Incident recording / alerting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Safe havens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Follow up  / Enhanced follow-up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tap-it website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Council push messaging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FF0000"/>
                </a:solidFill>
              </a:rPr>
              <a:t>Neighbourhood policing intelligence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 smtClean="0"/>
              <a:t>Confused with emergency response?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Tap-it is not an emergency response tool and marketing material makes this clear.</a:t>
            </a:r>
          </a:p>
          <a:p>
            <a:endParaRPr lang="en-GB" sz="1600" dirty="0"/>
          </a:p>
          <a:p>
            <a:r>
              <a:rPr lang="en-GB" sz="1600" b="1" dirty="0" smtClean="0"/>
              <a:t>Why not just call /  SMS a friend? 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Tap-it broadcasts messages and locations to network of friends with a single tap – and it is free of charge. </a:t>
            </a:r>
          </a:p>
          <a:p>
            <a:endParaRPr lang="en-GB" sz="1600" dirty="0"/>
          </a:p>
          <a:p>
            <a:r>
              <a:rPr lang="en-GB" sz="1600" b="1" dirty="0" smtClean="0"/>
              <a:t>Effort to implement?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Tap-it has very minimal effort to deploy. The focus needs to be on marketing and promotion through existing channels.</a:t>
            </a:r>
          </a:p>
          <a:p>
            <a:pPr lvl="1"/>
            <a:r>
              <a:rPr lang="en-GB" sz="1400" dirty="0" smtClean="0"/>
              <a:t>Standard marketing collateral will be provided for local tailoring.</a:t>
            </a:r>
            <a:br>
              <a:rPr lang="en-GB" sz="1400" dirty="0" smtClean="0"/>
            </a:br>
            <a:endParaRPr lang="en-GB" sz="1400" dirty="0" smtClean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29" y="111177"/>
            <a:ext cx="3195948" cy="56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6" y="224852"/>
            <a:ext cx="3086665" cy="54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29" y="111177"/>
            <a:ext cx="3195948" cy="56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38" y="318541"/>
            <a:ext cx="3033991" cy="539645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48" y="168978"/>
            <a:ext cx="3189341" cy="5672775"/>
          </a:xfrm>
        </p:spPr>
      </p:pic>
    </p:spTree>
    <p:extLst>
      <p:ext uri="{BB962C8B-B14F-4D97-AF65-F5344CB8AC3E}">
        <p14:creationId xmlns:p14="http://schemas.microsoft.com/office/powerpoint/2010/main" val="265948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94" y="259008"/>
            <a:ext cx="3124123" cy="55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17F6-4E72-46A8-AF28-AED747A93C0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7" y="130767"/>
            <a:ext cx="3103743" cy="55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39255"/>
      </p:ext>
    </p:extLst>
  </p:cSld>
  <p:clrMapOvr>
    <a:masterClrMapping/>
  </p:clrMapOvr>
</p:sld>
</file>

<file path=ppt/theme/theme1.xml><?xml version="1.0" encoding="utf-8"?>
<a:theme xmlns:a="http://schemas.openxmlformats.org/drawingml/2006/main" name="Xantura Template 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Xantura Template V1.0</Template>
  <TotalTime>30270</TotalTime>
  <Words>49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Xantura Template V1.0</vt:lpstr>
      <vt:lpstr>Bitmap Image</vt:lpstr>
      <vt:lpstr>PowerPoint Presentation</vt:lpstr>
      <vt:lpstr>tap-it app and website demonstration</vt:lpstr>
      <vt:lpstr>Common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shared, cross agency intelligence to support ‘Complex / Troubled Families’</dc:title>
  <dc:creator>Wajid</dc:creator>
  <cp:lastModifiedBy>Claire Wortley</cp:lastModifiedBy>
  <cp:revision>1740</cp:revision>
  <cp:lastPrinted>2014-11-06T23:12:49Z</cp:lastPrinted>
  <dcterms:created xsi:type="dcterms:W3CDTF">2011-07-20T09:31:50Z</dcterms:created>
  <dcterms:modified xsi:type="dcterms:W3CDTF">2016-05-03T11:20:32Z</dcterms:modified>
</cp:coreProperties>
</file>